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8"/>
    <p:restoredTop sz="64343"/>
  </p:normalViewPr>
  <p:slideViewPr>
    <p:cSldViewPr snapToGrid="0">
      <p:cViewPr varScale="1">
        <p:scale>
          <a:sx n="96" d="100"/>
          <a:sy n="96" d="100"/>
        </p:scale>
        <p:origin x="2352" y="176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A8567-4406-4ABE-B203-E3DE05788B1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D64199-F731-48A6-B9A3-187436550BA0}">
      <dgm:prSet/>
      <dgm:spPr/>
      <dgm:t>
        <a:bodyPr/>
        <a:lstStyle/>
        <a:p>
          <a:r>
            <a:rPr lang="nl-NL" b="1" dirty="0"/>
            <a:t>Niet elke patiënt is klaar voor verandering.</a:t>
          </a:r>
          <a:endParaRPr lang="en-US" dirty="0"/>
        </a:p>
      </dgm:t>
    </dgm:pt>
    <dgm:pt modelId="{29B5E284-DE81-4D14-B5AE-3781C0340B68}" type="parTrans" cxnId="{BBE26D20-5D9D-4F0D-9534-27EF4A808400}">
      <dgm:prSet/>
      <dgm:spPr/>
      <dgm:t>
        <a:bodyPr/>
        <a:lstStyle/>
        <a:p>
          <a:endParaRPr lang="en-US"/>
        </a:p>
      </dgm:t>
    </dgm:pt>
    <dgm:pt modelId="{7178B25D-623A-4372-9B66-12A4FE65E07A}" type="sibTrans" cxnId="{BBE26D20-5D9D-4F0D-9534-27EF4A80840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715F635-9903-4433-9BA8-80C7EED7AC17}">
      <dgm:prSet/>
      <dgm:spPr/>
      <dgm:t>
        <a:bodyPr/>
        <a:lstStyle/>
        <a:p>
          <a:r>
            <a:rPr lang="nl-NL" b="1" dirty="0"/>
            <a:t>Te veel professionele inzet kan verantwoordelijkheid van de patiënt verminderen.</a:t>
          </a:r>
          <a:endParaRPr lang="en-US" dirty="0"/>
        </a:p>
      </dgm:t>
    </dgm:pt>
    <dgm:pt modelId="{266DB3BD-DD04-4FB4-94AD-75E65FF33FF1}" type="parTrans" cxnId="{57E3F2D7-59AC-462F-9E8F-FC04F07055AB}">
      <dgm:prSet/>
      <dgm:spPr/>
      <dgm:t>
        <a:bodyPr/>
        <a:lstStyle/>
        <a:p>
          <a:endParaRPr lang="en-US"/>
        </a:p>
      </dgm:t>
    </dgm:pt>
    <dgm:pt modelId="{B0221507-B28E-47E4-BC89-33D54BBAE0C2}" type="sibTrans" cxnId="{57E3F2D7-59AC-462F-9E8F-FC04F07055A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6E11D23-BE6D-42C9-A06D-7730C0448A88}">
      <dgm:prSet/>
      <dgm:spPr/>
      <dgm:t>
        <a:bodyPr/>
        <a:lstStyle/>
        <a:p>
          <a:r>
            <a:rPr lang="nl-NL" b="1" dirty="0"/>
            <a:t>Koorddansen betekent: soms motiveren, soms loslaten.</a:t>
          </a:r>
          <a:endParaRPr lang="en-US" dirty="0"/>
        </a:p>
      </dgm:t>
    </dgm:pt>
    <dgm:pt modelId="{AFE55A97-5882-41A5-B4B5-6CBCA95ABAFB}" type="parTrans" cxnId="{0DF8F0A3-4AA6-4177-A3D3-5CD34530E0BA}">
      <dgm:prSet/>
      <dgm:spPr/>
      <dgm:t>
        <a:bodyPr/>
        <a:lstStyle/>
        <a:p>
          <a:endParaRPr lang="en-US"/>
        </a:p>
      </dgm:t>
    </dgm:pt>
    <dgm:pt modelId="{82523B9A-E951-4F53-AE90-94DDC569E662}" type="sibTrans" cxnId="{0DF8F0A3-4AA6-4177-A3D3-5CD34530E0B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29DB271-3313-644B-BCFF-7C639C4F3804}" type="pres">
      <dgm:prSet presAssocID="{EE9A8567-4406-4ABE-B203-E3DE05788B18}" presName="Name0" presStyleCnt="0">
        <dgm:presLayoutVars>
          <dgm:animLvl val="lvl"/>
          <dgm:resizeHandles val="exact"/>
        </dgm:presLayoutVars>
      </dgm:prSet>
      <dgm:spPr/>
    </dgm:pt>
    <dgm:pt modelId="{B42EE7B0-4C92-DC41-8E68-17380C84D4DE}" type="pres">
      <dgm:prSet presAssocID="{A6D64199-F731-48A6-B9A3-187436550BA0}" presName="compositeNode" presStyleCnt="0">
        <dgm:presLayoutVars>
          <dgm:bulletEnabled val="1"/>
        </dgm:presLayoutVars>
      </dgm:prSet>
      <dgm:spPr/>
    </dgm:pt>
    <dgm:pt modelId="{B83B9358-DFFD-6640-BD75-E72C1192CBEE}" type="pres">
      <dgm:prSet presAssocID="{A6D64199-F731-48A6-B9A3-187436550BA0}" presName="bgRect" presStyleLbl="bgAccFollowNode1" presStyleIdx="0" presStyleCnt="3"/>
      <dgm:spPr/>
    </dgm:pt>
    <dgm:pt modelId="{45836837-3E5F-0F46-B90C-9AF33302EF9A}" type="pres">
      <dgm:prSet presAssocID="{7178B25D-623A-4372-9B66-12A4FE65E07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C3F0F25-9AD6-F348-B326-6A74694B0203}" type="pres">
      <dgm:prSet presAssocID="{A6D64199-F731-48A6-B9A3-187436550BA0}" presName="bottomLine" presStyleLbl="alignNode1" presStyleIdx="1" presStyleCnt="6">
        <dgm:presLayoutVars/>
      </dgm:prSet>
      <dgm:spPr/>
    </dgm:pt>
    <dgm:pt modelId="{D2CFF64A-5083-CD48-B2A9-3EE9DB6A9ABF}" type="pres">
      <dgm:prSet presAssocID="{A6D64199-F731-48A6-B9A3-187436550BA0}" presName="nodeText" presStyleLbl="bgAccFollowNode1" presStyleIdx="0" presStyleCnt="3">
        <dgm:presLayoutVars>
          <dgm:bulletEnabled val="1"/>
        </dgm:presLayoutVars>
      </dgm:prSet>
      <dgm:spPr/>
    </dgm:pt>
    <dgm:pt modelId="{85BEC6C6-3D3E-DA4D-8F08-AA015EB37042}" type="pres">
      <dgm:prSet presAssocID="{7178B25D-623A-4372-9B66-12A4FE65E07A}" presName="sibTrans" presStyleCnt="0"/>
      <dgm:spPr/>
    </dgm:pt>
    <dgm:pt modelId="{49904789-8742-9B48-894E-5E1E569BB836}" type="pres">
      <dgm:prSet presAssocID="{C715F635-9903-4433-9BA8-80C7EED7AC17}" presName="compositeNode" presStyleCnt="0">
        <dgm:presLayoutVars>
          <dgm:bulletEnabled val="1"/>
        </dgm:presLayoutVars>
      </dgm:prSet>
      <dgm:spPr/>
    </dgm:pt>
    <dgm:pt modelId="{0910BEEC-8E3D-B44A-B837-93D211B5CDC5}" type="pres">
      <dgm:prSet presAssocID="{C715F635-9903-4433-9BA8-80C7EED7AC17}" presName="bgRect" presStyleLbl="bgAccFollowNode1" presStyleIdx="1" presStyleCnt="3"/>
      <dgm:spPr/>
    </dgm:pt>
    <dgm:pt modelId="{14D384DB-09AB-6843-A6BC-27F1E73F84B6}" type="pres">
      <dgm:prSet presAssocID="{B0221507-B28E-47E4-BC89-33D54BBAE0C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B217075-5CE7-3D42-8F80-8CAD6B2857B9}" type="pres">
      <dgm:prSet presAssocID="{C715F635-9903-4433-9BA8-80C7EED7AC17}" presName="bottomLine" presStyleLbl="alignNode1" presStyleIdx="3" presStyleCnt="6">
        <dgm:presLayoutVars/>
      </dgm:prSet>
      <dgm:spPr/>
    </dgm:pt>
    <dgm:pt modelId="{2B2D9BC5-7734-9F42-ADE8-6C3BA70F76D0}" type="pres">
      <dgm:prSet presAssocID="{C715F635-9903-4433-9BA8-80C7EED7AC17}" presName="nodeText" presStyleLbl="bgAccFollowNode1" presStyleIdx="1" presStyleCnt="3">
        <dgm:presLayoutVars>
          <dgm:bulletEnabled val="1"/>
        </dgm:presLayoutVars>
      </dgm:prSet>
      <dgm:spPr/>
    </dgm:pt>
    <dgm:pt modelId="{A3A5E0D8-3255-7F47-8BB3-C07AFF5ABFA0}" type="pres">
      <dgm:prSet presAssocID="{B0221507-B28E-47E4-BC89-33D54BBAE0C2}" presName="sibTrans" presStyleCnt="0"/>
      <dgm:spPr/>
    </dgm:pt>
    <dgm:pt modelId="{6882E9C8-B4D2-0A4E-8B93-EEEACDF3429D}" type="pres">
      <dgm:prSet presAssocID="{76E11D23-BE6D-42C9-A06D-7730C0448A88}" presName="compositeNode" presStyleCnt="0">
        <dgm:presLayoutVars>
          <dgm:bulletEnabled val="1"/>
        </dgm:presLayoutVars>
      </dgm:prSet>
      <dgm:spPr/>
    </dgm:pt>
    <dgm:pt modelId="{A3F5EC84-51DA-2049-B25E-9A33EDEAE586}" type="pres">
      <dgm:prSet presAssocID="{76E11D23-BE6D-42C9-A06D-7730C0448A88}" presName="bgRect" presStyleLbl="bgAccFollowNode1" presStyleIdx="2" presStyleCnt="3"/>
      <dgm:spPr/>
    </dgm:pt>
    <dgm:pt modelId="{9DFB2881-7278-9C4D-87C5-84DE7D3074F2}" type="pres">
      <dgm:prSet presAssocID="{82523B9A-E951-4F53-AE90-94DDC569E66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36C1CBA-ACC1-AB48-899C-54C76A77315A}" type="pres">
      <dgm:prSet presAssocID="{76E11D23-BE6D-42C9-A06D-7730C0448A88}" presName="bottomLine" presStyleLbl="alignNode1" presStyleIdx="5" presStyleCnt="6">
        <dgm:presLayoutVars/>
      </dgm:prSet>
      <dgm:spPr/>
    </dgm:pt>
    <dgm:pt modelId="{A9BD9C7E-A1EB-3C40-96A2-9E1224B34DB4}" type="pres">
      <dgm:prSet presAssocID="{76E11D23-BE6D-42C9-A06D-7730C0448A8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5C75B10-1767-394F-B726-DA5548C8ED0F}" type="presOf" srcId="{B0221507-B28E-47E4-BC89-33D54BBAE0C2}" destId="{14D384DB-09AB-6843-A6BC-27F1E73F84B6}" srcOrd="0" destOrd="0" presId="urn:microsoft.com/office/officeart/2016/7/layout/BasicLinearProcessNumbered"/>
    <dgm:cxn modelId="{BBE26D20-5D9D-4F0D-9534-27EF4A808400}" srcId="{EE9A8567-4406-4ABE-B203-E3DE05788B18}" destId="{A6D64199-F731-48A6-B9A3-187436550BA0}" srcOrd="0" destOrd="0" parTransId="{29B5E284-DE81-4D14-B5AE-3781C0340B68}" sibTransId="{7178B25D-623A-4372-9B66-12A4FE65E07A}"/>
    <dgm:cxn modelId="{D4955026-C48A-CA49-8ECC-C62DFE189490}" type="presOf" srcId="{C715F635-9903-4433-9BA8-80C7EED7AC17}" destId="{2B2D9BC5-7734-9F42-ADE8-6C3BA70F76D0}" srcOrd="1" destOrd="0" presId="urn:microsoft.com/office/officeart/2016/7/layout/BasicLinearProcessNumbered"/>
    <dgm:cxn modelId="{CFAF084E-8531-7A42-BAC8-D7EA5D5F4256}" type="presOf" srcId="{76E11D23-BE6D-42C9-A06D-7730C0448A88}" destId="{A3F5EC84-51DA-2049-B25E-9A33EDEAE586}" srcOrd="0" destOrd="0" presId="urn:microsoft.com/office/officeart/2016/7/layout/BasicLinearProcessNumbered"/>
    <dgm:cxn modelId="{3EFB6953-96C9-A74C-AB23-9B1E55F61507}" type="presOf" srcId="{C715F635-9903-4433-9BA8-80C7EED7AC17}" destId="{0910BEEC-8E3D-B44A-B837-93D211B5CDC5}" srcOrd="0" destOrd="0" presId="urn:microsoft.com/office/officeart/2016/7/layout/BasicLinearProcessNumbered"/>
    <dgm:cxn modelId="{6729B362-297F-9742-B599-1574B56C1961}" type="presOf" srcId="{82523B9A-E951-4F53-AE90-94DDC569E662}" destId="{9DFB2881-7278-9C4D-87C5-84DE7D3074F2}" srcOrd="0" destOrd="0" presId="urn:microsoft.com/office/officeart/2016/7/layout/BasicLinearProcessNumbered"/>
    <dgm:cxn modelId="{1F8D109B-E068-E441-8F41-A5B1FB053694}" type="presOf" srcId="{7178B25D-623A-4372-9B66-12A4FE65E07A}" destId="{45836837-3E5F-0F46-B90C-9AF33302EF9A}" srcOrd="0" destOrd="0" presId="urn:microsoft.com/office/officeart/2016/7/layout/BasicLinearProcessNumbered"/>
    <dgm:cxn modelId="{0DF8F0A3-4AA6-4177-A3D3-5CD34530E0BA}" srcId="{EE9A8567-4406-4ABE-B203-E3DE05788B18}" destId="{76E11D23-BE6D-42C9-A06D-7730C0448A88}" srcOrd="2" destOrd="0" parTransId="{AFE55A97-5882-41A5-B4B5-6CBCA95ABAFB}" sibTransId="{82523B9A-E951-4F53-AE90-94DDC569E662}"/>
    <dgm:cxn modelId="{C68604BA-0C5A-9647-BBCB-D491DB841B18}" type="presOf" srcId="{A6D64199-F731-48A6-B9A3-187436550BA0}" destId="{D2CFF64A-5083-CD48-B2A9-3EE9DB6A9ABF}" srcOrd="1" destOrd="0" presId="urn:microsoft.com/office/officeart/2016/7/layout/BasicLinearProcessNumbered"/>
    <dgm:cxn modelId="{D0A939BE-358B-3C42-A474-73E37A2B8292}" type="presOf" srcId="{A6D64199-F731-48A6-B9A3-187436550BA0}" destId="{B83B9358-DFFD-6640-BD75-E72C1192CBEE}" srcOrd="0" destOrd="0" presId="urn:microsoft.com/office/officeart/2016/7/layout/BasicLinearProcessNumbered"/>
    <dgm:cxn modelId="{86E525C7-A29B-BE4C-8419-A6516682ED55}" type="presOf" srcId="{EE9A8567-4406-4ABE-B203-E3DE05788B18}" destId="{329DB271-3313-644B-BCFF-7C639C4F3804}" srcOrd="0" destOrd="0" presId="urn:microsoft.com/office/officeart/2016/7/layout/BasicLinearProcessNumbered"/>
    <dgm:cxn modelId="{57E3F2D7-59AC-462F-9E8F-FC04F07055AB}" srcId="{EE9A8567-4406-4ABE-B203-E3DE05788B18}" destId="{C715F635-9903-4433-9BA8-80C7EED7AC17}" srcOrd="1" destOrd="0" parTransId="{266DB3BD-DD04-4FB4-94AD-75E65FF33FF1}" sibTransId="{B0221507-B28E-47E4-BC89-33D54BBAE0C2}"/>
    <dgm:cxn modelId="{9C5E72F4-EE40-2A4D-A138-C39C7BE47CF1}" type="presOf" srcId="{76E11D23-BE6D-42C9-A06D-7730C0448A88}" destId="{A9BD9C7E-A1EB-3C40-96A2-9E1224B34DB4}" srcOrd="1" destOrd="0" presId="urn:microsoft.com/office/officeart/2016/7/layout/BasicLinearProcessNumbered"/>
    <dgm:cxn modelId="{7B12E72C-BF83-D545-A0A2-1EC71CE8E713}" type="presParOf" srcId="{329DB271-3313-644B-BCFF-7C639C4F3804}" destId="{B42EE7B0-4C92-DC41-8E68-17380C84D4DE}" srcOrd="0" destOrd="0" presId="urn:microsoft.com/office/officeart/2016/7/layout/BasicLinearProcessNumbered"/>
    <dgm:cxn modelId="{E2C1BE0B-0C9A-0747-AD6C-8353A8EDB8F1}" type="presParOf" srcId="{B42EE7B0-4C92-DC41-8E68-17380C84D4DE}" destId="{B83B9358-DFFD-6640-BD75-E72C1192CBEE}" srcOrd="0" destOrd="0" presId="urn:microsoft.com/office/officeart/2016/7/layout/BasicLinearProcessNumbered"/>
    <dgm:cxn modelId="{6A8FBC82-5F41-1040-82C9-8F99F6CDCFB5}" type="presParOf" srcId="{B42EE7B0-4C92-DC41-8E68-17380C84D4DE}" destId="{45836837-3E5F-0F46-B90C-9AF33302EF9A}" srcOrd="1" destOrd="0" presId="urn:microsoft.com/office/officeart/2016/7/layout/BasicLinearProcessNumbered"/>
    <dgm:cxn modelId="{E3AD274B-6DF2-C541-B5A9-BBC139AA1D50}" type="presParOf" srcId="{B42EE7B0-4C92-DC41-8E68-17380C84D4DE}" destId="{3C3F0F25-9AD6-F348-B326-6A74694B0203}" srcOrd="2" destOrd="0" presId="urn:microsoft.com/office/officeart/2016/7/layout/BasicLinearProcessNumbered"/>
    <dgm:cxn modelId="{3530345F-83A1-3048-ABFD-AD6B0C9F61C0}" type="presParOf" srcId="{B42EE7B0-4C92-DC41-8E68-17380C84D4DE}" destId="{D2CFF64A-5083-CD48-B2A9-3EE9DB6A9ABF}" srcOrd="3" destOrd="0" presId="urn:microsoft.com/office/officeart/2016/7/layout/BasicLinearProcessNumbered"/>
    <dgm:cxn modelId="{0F4A1A3B-18CB-AE46-A620-616AA22DEBBB}" type="presParOf" srcId="{329DB271-3313-644B-BCFF-7C639C4F3804}" destId="{85BEC6C6-3D3E-DA4D-8F08-AA015EB37042}" srcOrd="1" destOrd="0" presId="urn:microsoft.com/office/officeart/2016/7/layout/BasicLinearProcessNumbered"/>
    <dgm:cxn modelId="{86651D2B-7C88-4C43-B56D-1BEB61DE2B9B}" type="presParOf" srcId="{329DB271-3313-644B-BCFF-7C639C4F3804}" destId="{49904789-8742-9B48-894E-5E1E569BB836}" srcOrd="2" destOrd="0" presId="urn:microsoft.com/office/officeart/2016/7/layout/BasicLinearProcessNumbered"/>
    <dgm:cxn modelId="{BBD3D071-8E7F-5C48-B3C1-A6CA9803EF61}" type="presParOf" srcId="{49904789-8742-9B48-894E-5E1E569BB836}" destId="{0910BEEC-8E3D-B44A-B837-93D211B5CDC5}" srcOrd="0" destOrd="0" presId="urn:microsoft.com/office/officeart/2016/7/layout/BasicLinearProcessNumbered"/>
    <dgm:cxn modelId="{32A316C7-6AC2-814F-8C34-3AC3C989DB38}" type="presParOf" srcId="{49904789-8742-9B48-894E-5E1E569BB836}" destId="{14D384DB-09AB-6843-A6BC-27F1E73F84B6}" srcOrd="1" destOrd="0" presId="urn:microsoft.com/office/officeart/2016/7/layout/BasicLinearProcessNumbered"/>
    <dgm:cxn modelId="{D49E6F58-73AE-0D47-87E7-0D773596F186}" type="presParOf" srcId="{49904789-8742-9B48-894E-5E1E569BB836}" destId="{4B217075-5CE7-3D42-8F80-8CAD6B2857B9}" srcOrd="2" destOrd="0" presId="urn:microsoft.com/office/officeart/2016/7/layout/BasicLinearProcessNumbered"/>
    <dgm:cxn modelId="{2720B793-97BF-9543-8C96-BE2FE2EA8791}" type="presParOf" srcId="{49904789-8742-9B48-894E-5E1E569BB836}" destId="{2B2D9BC5-7734-9F42-ADE8-6C3BA70F76D0}" srcOrd="3" destOrd="0" presId="urn:microsoft.com/office/officeart/2016/7/layout/BasicLinearProcessNumbered"/>
    <dgm:cxn modelId="{49287A30-5777-2F48-9774-4811C721034B}" type="presParOf" srcId="{329DB271-3313-644B-BCFF-7C639C4F3804}" destId="{A3A5E0D8-3255-7F47-8BB3-C07AFF5ABFA0}" srcOrd="3" destOrd="0" presId="urn:microsoft.com/office/officeart/2016/7/layout/BasicLinearProcessNumbered"/>
    <dgm:cxn modelId="{7542F023-A350-E746-9EAF-B10ABD42C94A}" type="presParOf" srcId="{329DB271-3313-644B-BCFF-7C639C4F3804}" destId="{6882E9C8-B4D2-0A4E-8B93-EEEACDF3429D}" srcOrd="4" destOrd="0" presId="urn:microsoft.com/office/officeart/2016/7/layout/BasicLinearProcessNumbered"/>
    <dgm:cxn modelId="{9E0A3037-CB71-F144-A8DB-B7D43B4AF69E}" type="presParOf" srcId="{6882E9C8-B4D2-0A4E-8B93-EEEACDF3429D}" destId="{A3F5EC84-51DA-2049-B25E-9A33EDEAE586}" srcOrd="0" destOrd="0" presId="urn:microsoft.com/office/officeart/2016/7/layout/BasicLinearProcessNumbered"/>
    <dgm:cxn modelId="{C91BA44D-7C70-C64A-909C-787B73C2CCB3}" type="presParOf" srcId="{6882E9C8-B4D2-0A4E-8B93-EEEACDF3429D}" destId="{9DFB2881-7278-9C4D-87C5-84DE7D3074F2}" srcOrd="1" destOrd="0" presId="urn:microsoft.com/office/officeart/2016/7/layout/BasicLinearProcessNumbered"/>
    <dgm:cxn modelId="{756A0220-9326-1E4B-A41F-1CFA5F4064AC}" type="presParOf" srcId="{6882E9C8-B4D2-0A4E-8B93-EEEACDF3429D}" destId="{436C1CBA-ACC1-AB48-899C-54C76A77315A}" srcOrd="2" destOrd="0" presId="urn:microsoft.com/office/officeart/2016/7/layout/BasicLinearProcessNumbered"/>
    <dgm:cxn modelId="{C904F73C-5538-774B-BE3B-95723D5F9C91}" type="presParOf" srcId="{6882E9C8-B4D2-0A4E-8B93-EEEACDF3429D}" destId="{A9BD9C7E-A1EB-3C40-96A2-9E1224B34DB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9358-DFFD-6640-BD75-E72C1192CBEE}">
      <dsp:nvSpPr>
        <dsp:cNvPr id="0" name=""/>
        <dsp:cNvSpPr/>
      </dsp:nvSpPr>
      <dsp:spPr>
        <a:xfrm>
          <a:off x="0" y="30289"/>
          <a:ext cx="2863215" cy="4008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27" tIns="330200" rIns="22322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/>
            <a:t>Niet elke patiënt is klaar voor verandering.</a:t>
          </a:r>
          <a:endParaRPr lang="en-US" sz="1800" kern="1200" dirty="0"/>
        </a:p>
      </dsp:txBody>
      <dsp:txXfrm>
        <a:off x="0" y="1553519"/>
        <a:ext cx="2863215" cy="2405100"/>
      </dsp:txXfrm>
    </dsp:sp>
    <dsp:sp modelId="{45836837-3E5F-0F46-B90C-9AF33302EF9A}">
      <dsp:nvSpPr>
        <dsp:cNvPr id="0" name=""/>
        <dsp:cNvSpPr/>
      </dsp:nvSpPr>
      <dsp:spPr>
        <a:xfrm>
          <a:off x="830332" y="431139"/>
          <a:ext cx="1202550" cy="12025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55" tIns="12700" rIns="9375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06441" y="607248"/>
        <a:ext cx="850332" cy="850332"/>
      </dsp:txXfrm>
    </dsp:sp>
    <dsp:sp modelId="{3C3F0F25-9AD6-F348-B326-6A74694B0203}">
      <dsp:nvSpPr>
        <dsp:cNvPr id="0" name=""/>
        <dsp:cNvSpPr/>
      </dsp:nvSpPr>
      <dsp:spPr>
        <a:xfrm>
          <a:off x="0" y="4038718"/>
          <a:ext cx="286321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0BEEC-8E3D-B44A-B837-93D211B5CDC5}">
      <dsp:nvSpPr>
        <dsp:cNvPr id="0" name=""/>
        <dsp:cNvSpPr/>
      </dsp:nvSpPr>
      <dsp:spPr>
        <a:xfrm>
          <a:off x="3149536" y="30289"/>
          <a:ext cx="2863215" cy="40085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27" tIns="330200" rIns="22322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/>
            <a:t>Te veel professionele inzet kan verantwoordelijkheid van de patiënt verminderen.</a:t>
          </a:r>
          <a:endParaRPr lang="en-US" sz="1800" kern="1200" dirty="0"/>
        </a:p>
      </dsp:txBody>
      <dsp:txXfrm>
        <a:off x="3149536" y="1553519"/>
        <a:ext cx="2863215" cy="2405100"/>
      </dsp:txXfrm>
    </dsp:sp>
    <dsp:sp modelId="{14D384DB-09AB-6843-A6BC-27F1E73F84B6}">
      <dsp:nvSpPr>
        <dsp:cNvPr id="0" name=""/>
        <dsp:cNvSpPr/>
      </dsp:nvSpPr>
      <dsp:spPr>
        <a:xfrm>
          <a:off x="3979868" y="431139"/>
          <a:ext cx="1202550" cy="12025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55" tIns="12700" rIns="9375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155977" y="607248"/>
        <a:ext cx="850332" cy="850332"/>
      </dsp:txXfrm>
    </dsp:sp>
    <dsp:sp modelId="{4B217075-5CE7-3D42-8F80-8CAD6B2857B9}">
      <dsp:nvSpPr>
        <dsp:cNvPr id="0" name=""/>
        <dsp:cNvSpPr/>
      </dsp:nvSpPr>
      <dsp:spPr>
        <a:xfrm>
          <a:off x="3149536" y="4038718"/>
          <a:ext cx="286321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5EC84-51DA-2049-B25E-9A33EDEAE586}">
      <dsp:nvSpPr>
        <dsp:cNvPr id="0" name=""/>
        <dsp:cNvSpPr/>
      </dsp:nvSpPr>
      <dsp:spPr>
        <a:xfrm>
          <a:off x="6299072" y="30289"/>
          <a:ext cx="2863215" cy="40085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27" tIns="330200" rIns="22322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/>
            <a:t>Koorddansen betekent: soms motiveren, soms loslaten.</a:t>
          </a:r>
          <a:endParaRPr lang="en-US" sz="1800" kern="1200" dirty="0"/>
        </a:p>
      </dsp:txBody>
      <dsp:txXfrm>
        <a:off x="6299072" y="1553519"/>
        <a:ext cx="2863215" cy="2405100"/>
      </dsp:txXfrm>
    </dsp:sp>
    <dsp:sp modelId="{9DFB2881-7278-9C4D-87C5-84DE7D3074F2}">
      <dsp:nvSpPr>
        <dsp:cNvPr id="0" name=""/>
        <dsp:cNvSpPr/>
      </dsp:nvSpPr>
      <dsp:spPr>
        <a:xfrm>
          <a:off x="7129405" y="431139"/>
          <a:ext cx="1202550" cy="12025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55" tIns="12700" rIns="9375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305514" y="607248"/>
        <a:ext cx="850332" cy="850332"/>
      </dsp:txXfrm>
    </dsp:sp>
    <dsp:sp modelId="{436C1CBA-ACC1-AB48-899C-54C76A77315A}">
      <dsp:nvSpPr>
        <dsp:cNvPr id="0" name=""/>
        <dsp:cNvSpPr/>
      </dsp:nvSpPr>
      <dsp:spPr>
        <a:xfrm>
          <a:off x="6299072" y="4038718"/>
          <a:ext cx="286321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57D52-E6C0-C749-B6FF-B1C7021064B2}" type="datetimeFigureOut">
              <a:rPr lang="nl-NL" smtClean="0"/>
              <a:t>07-04-2026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53BA-3D58-0642-A0A7-9D495BB15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19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53BA-3D58-0642-A0A7-9D495BB157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42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Wanneer help je de </a:t>
            </a:r>
            <a:r>
              <a:rPr lang="nl-NL" dirty="0" err="1"/>
              <a:t>patient</a:t>
            </a:r>
            <a:r>
              <a:rPr lang="nl-NL" dirty="0"/>
              <a:t> en wanneer neem je de zorg over.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53BA-3D58-0642-A0A7-9D495BB157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1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53BA-3D58-0642-A0A7-9D495BB157B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18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Burn-out verschijnselen: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continue druk om zelfregulatie (pomp, sensor, voeding, sport) is mentaal uitputtend.</a:t>
            </a: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Ontkenning: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aandoening niet willen 'zien' om te kunnen functioneren.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Psychische impact: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Negatieve emoties zoals boosheid, verdriet of angst kunnen therapietrouw in de weg staan. 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Erkennen van de last: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plaats van direct de HB1ac te bespreken, erken de moeite die hij moet doen. 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"Ik hoor dat het enorm zwaar is om hier 24/7 mee bezig te zijn."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Verkennen van ambivalentie: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Onderzoek de voor- en nadelen van verandering. 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“Wat zou het je opleveren als je suikers stabieler zijn? Wat kost het je als je zo doorgaat?”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 doelen stellen (SMART):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Niet alles tegelijk willen verbeteren. Focus op één ding, bijvoorbeeld: 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"Zullen we afspreken dat je alleen de bolus voor het avondeten spuit, de rest mag even rusten?"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Psychologische ondersteuning: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Inzet van een diabetesverpleegkundige of psycholoog gespecialiseerd in diabetes-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distress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de emotionele last te verminderen.</a:t>
            </a:r>
          </a:p>
          <a:p>
            <a:pPr rtl="0"/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Aansluiten bij leefwereld: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Kijk hoe diabetes inpasbaar is in zijn sport en uitgaansleven (bijv. sensorwaarden delen met vrienden, pompinstellingen aanpassen bij sporten). </a:t>
            </a:r>
          </a:p>
          <a:p>
            <a:pPr rtl="0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Ziekenhuis Oost-Limburg +1</a:t>
            </a:r>
          </a:p>
          <a:p>
            <a:pPr rtl="0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Samenvattend</a:t>
            </a:r>
          </a:p>
          <a:p>
            <a:pPr rtl="0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Motivatieproblemen bij DM1 vereisen een gedragsverandering-benadering. Door erkenning van de psychische druk en het stellen van kleine, haalbare doelen (in plaats van dwingende educatie), kan de motivatie vaak worden hersteld.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53BA-3D58-0642-A0A7-9D495BB157B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25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53BA-3D58-0642-A0A7-9D495BB157B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7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53BA-3D58-0642-A0A7-9D495BB157B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92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1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7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8" r:id="rId6"/>
    <p:sldLayoutId id="2147483703" r:id="rId7"/>
    <p:sldLayoutId id="2147483704" r:id="rId8"/>
    <p:sldLayoutId id="2147483705" r:id="rId9"/>
    <p:sldLayoutId id="2147483707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484C6-F78B-7731-BFBB-676A51DEA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3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9C7F33-6D0E-84C9-BEAC-EBD7D39B1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06" y="603315"/>
            <a:ext cx="5649211" cy="3685731"/>
          </a:xfrm>
        </p:spPr>
        <p:txBody>
          <a:bodyPr anchor="t">
            <a:normAutofit/>
          </a:bodyPr>
          <a:lstStyle/>
          <a:p>
            <a:pPr algn="l"/>
            <a:r>
              <a:rPr lang="nl-NL" sz="6100"/>
              <a:t>Koorddansen in de diabeteszorg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38D8EE-9ACE-543E-F3F1-1E45DDA19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07" y="4437176"/>
            <a:ext cx="4365006" cy="1698581"/>
          </a:xfrm>
        </p:spPr>
        <p:txBody>
          <a:bodyPr anchor="ctr">
            <a:normAutofit fontScale="85000" lnSpcReduction="20000"/>
          </a:bodyPr>
          <a:lstStyle/>
          <a:p>
            <a:pPr algn="l"/>
            <a:r>
              <a:rPr lang="nl-NL" sz="2200" dirty="0"/>
              <a:t>Andre van Houwelingen,</a:t>
            </a:r>
          </a:p>
          <a:p>
            <a:pPr algn="l"/>
            <a:r>
              <a:rPr lang="nl-NL" sz="2200" dirty="0"/>
              <a:t>Klinisch psycholoog BIG </a:t>
            </a:r>
            <a:r>
              <a:rPr lang="nl-NL" dirty="0"/>
              <a:t>29048626125</a:t>
            </a:r>
            <a:r>
              <a:rPr lang="nl-NL" sz="2400" dirty="0"/>
              <a:t> </a:t>
            </a:r>
            <a:endParaRPr lang="nl-NL" sz="2200" dirty="0"/>
          </a:p>
          <a:p>
            <a:pPr algn="l"/>
            <a:r>
              <a:rPr lang="nl-NL" sz="2200" dirty="0"/>
              <a:t>Psychotherapeut BIG </a:t>
            </a:r>
            <a:r>
              <a:rPr lang="nl-NL" dirty="0"/>
              <a:t>49048626116</a:t>
            </a:r>
            <a:r>
              <a:rPr lang="nl-NL" sz="2400" dirty="0"/>
              <a:t> </a:t>
            </a:r>
          </a:p>
          <a:p>
            <a:pPr algn="l"/>
            <a:r>
              <a:rPr lang="nl-NL" sz="2400" dirty="0"/>
              <a:t>Seksuoloog NVVS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21032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F57EA7-D9EA-7C5E-C177-03B8155E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nl-NL" dirty="0"/>
              <a:t>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BD761B-AEA1-173A-FCE4-44CD59B5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700"/>
              <a:t>Man 20 jaar</a:t>
            </a:r>
          </a:p>
          <a:p>
            <a:pPr>
              <a:lnSpc>
                <a:spcPct val="110000"/>
              </a:lnSpc>
            </a:pPr>
            <a:r>
              <a:rPr lang="nl-NL" sz="1700"/>
              <a:t>DM type I. sinds 10 jaar</a:t>
            </a:r>
          </a:p>
          <a:p>
            <a:pPr>
              <a:lnSpc>
                <a:spcPct val="110000"/>
              </a:lnSpc>
            </a:pPr>
            <a:r>
              <a:rPr lang="nl-NL" sz="1700"/>
              <a:t>Behandeling met insulinepomp en sensor.</a:t>
            </a:r>
          </a:p>
          <a:p>
            <a:pPr>
              <a:lnSpc>
                <a:spcPct val="110000"/>
              </a:lnSpc>
            </a:pPr>
            <a:r>
              <a:rPr lang="nl-NL" sz="1700"/>
              <a:t>Komt altijd op controle afspraken.</a:t>
            </a:r>
          </a:p>
          <a:p>
            <a:pPr>
              <a:lnSpc>
                <a:spcPct val="110000"/>
              </a:lnSpc>
            </a:pPr>
            <a:r>
              <a:rPr lang="nl-NL" sz="1700"/>
              <a:t>Probleem: 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HbA1c waarden te hoog.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Controleert sensor nauwelijks,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Reageert niet op alarmen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Spuit geen bolus tijdens het uitgaan.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Psychologisch: baalt dat hij niet mee kan doen met leeftijdgenoten in het uitgaansleven.</a:t>
            </a:r>
          </a:p>
          <a:p>
            <a:pPr lvl="1">
              <a:lnSpc>
                <a:spcPct val="110000"/>
              </a:lnSpc>
            </a:pPr>
            <a:endParaRPr lang="nl-NL" sz="1700"/>
          </a:p>
          <a:p>
            <a:pPr>
              <a:lnSpc>
                <a:spcPct val="110000"/>
              </a:lnSpc>
            </a:pPr>
            <a:endParaRPr lang="nl-NL" sz="1700"/>
          </a:p>
        </p:txBody>
      </p:sp>
      <p:pic>
        <p:nvPicPr>
          <p:cNvPr id="1026" name="Picture 2" descr="Man met diabetes draagt Medtronic insulinepomp met Enlite glucosesensor CGM">
            <a:extLst>
              <a:ext uri="{FF2B5EF4-FFF2-40B4-BE49-F238E27FC236}">
                <a16:creationId xmlns:a16="http://schemas.microsoft.com/office/drawing/2014/main" id="{63B38974-6C57-1341-0C6F-D34DE78B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395" y="1119160"/>
            <a:ext cx="4681506" cy="46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6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5B9334-3E03-4CA7-3616-4D3C9DC2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F6B79F-F5A1-1539-1609-95B7A3E2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856" y="548640"/>
            <a:ext cx="9162288" cy="1132258"/>
          </a:xfrm>
        </p:spPr>
        <p:txBody>
          <a:bodyPr>
            <a:normAutofit/>
          </a:bodyPr>
          <a:lstStyle/>
          <a:p>
            <a:r>
              <a:rPr lang="nl-NL"/>
              <a:t>Take-home boodschap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6548470-9C67-6B09-802C-94A83ED3B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865682"/>
              </p:ext>
            </p:extLst>
          </p:nvPr>
        </p:nvGraphicFramePr>
        <p:xfrm>
          <a:off x="1514856" y="2039112"/>
          <a:ext cx="9162288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68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5102506-8781-427B-C074-FAB3485D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66A5BF-A0C3-5527-562A-42B9CDA7C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Moderating effect of health </a:t>
            </a:r>
            <a:r>
              <a:rPr lang="nl-NL" b="1" dirty="0" err="1"/>
              <a:t>literacy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relationship</a:t>
            </a:r>
            <a:r>
              <a:rPr lang="nl-NL" b="1" dirty="0"/>
              <a:t> </a:t>
            </a:r>
            <a:r>
              <a:rPr lang="nl-NL" b="1" dirty="0" err="1"/>
              <a:t>between</a:t>
            </a:r>
            <a:r>
              <a:rPr lang="nl-NL" b="1" dirty="0"/>
              <a:t> diabetes </a:t>
            </a:r>
            <a:r>
              <a:rPr lang="nl-NL" b="1" dirty="0" err="1"/>
              <a:t>self</a:t>
            </a:r>
            <a:r>
              <a:rPr lang="nl-NL" b="1" dirty="0"/>
              <a:t>-management </a:t>
            </a:r>
            <a:r>
              <a:rPr lang="nl-NL" b="1" dirty="0" err="1"/>
              <a:t>education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self</a:t>
            </a:r>
            <a:r>
              <a:rPr lang="nl-NL" b="1" dirty="0"/>
              <a:t>-care monitoring </a:t>
            </a:r>
            <a:r>
              <a:rPr lang="nl-NL" b="1" dirty="0" err="1"/>
              <a:t>activities</a:t>
            </a:r>
            <a:r>
              <a:rPr lang="nl-NL" b="1" dirty="0"/>
              <a:t> </a:t>
            </a:r>
            <a:r>
              <a:rPr lang="nl-NL" b="1" dirty="0" err="1"/>
              <a:t>among</a:t>
            </a:r>
            <a:r>
              <a:rPr lang="nl-NL" b="1" dirty="0"/>
              <a:t> </a:t>
            </a:r>
            <a:r>
              <a:rPr lang="nl-NL" b="1" dirty="0" err="1"/>
              <a:t>individuals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type 2 diabetes mellitus</a:t>
            </a:r>
          </a:p>
          <a:p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</a:rPr>
              <a:t>Hogere gezondheidsvaardigheden hangen sterk samen met beter diabetes-zelfmanagement (zoals controles en monitoring.</a:t>
            </a:r>
          </a:p>
          <a:p>
            <a:r>
              <a:rPr lang="nl-NL" altLang="nl-NL" dirty="0">
                <a:solidFill>
                  <a:srgbClr val="000000"/>
                </a:solidFill>
                <a:latin typeface="Arial" panose="020B0604020202020204" pitchFamily="34" charset="0"/>
              </a:rPr>
              <a:t>Gezondheidsvaardigheden beïnvloeden ook hoe effectief educatieprogramma’s zijn</a:t>
            </a:r>
            <a:endParaRPr lang="nl-NL" dirty="0"/>
          </a:p>
          <a:p>
            <a:r>
              <a:rPr lang="nl-NL" b="1" dirty="0" err="1"/>
              <a:t>Motivational</a:t>
            </a:r>
            <a:r>
              <a:rPr lang="nl-NL" b="1" dirty="0"/>
              <a:t> </a:t>
            </a:r>
            <a:r>
              <a:rPr lang="nl-NL" b="1" dirty="0" err="1"/>
              <a:t>Interviewing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Self</a:t>
            </a:r>
            <a:r>
              <a:rPr lang="nl-NL" b="1" dirty="0"/>
              <a:t>-Care in Type 1 Diabetes: A </a:t>
            </a:r>
            <a:r>
              <a:rPr lang="nl-NL" b="1" dirty="0" err="1"/>
              <a:t>Randomized</a:t>
            </a:r>
            <a:r>
              <a:rPr lang="nl-NL" b="1" dirty="0"/>
              <a:t> </a:t>
            </a:r>
            <a:r>
              <a:rPr lang="nl-NL" b="1" dirty="0" err="1"/>
              <a:t>Controlled</a:t>
            </a:r>
            <a:r>
              <a:rPr lang="nl-NL" b="1" dirty="0"/>
              <a:t> </a:t>
            </a:r>
            <a:r>
              <a:rPr lang="nl-NL" b="1" dirty="0" err="1"/>
              <a:t>Clinical</a:t>
            </a:r>
            <a:r>
              <a:rPr lang="nl-NL" b="1" dirty="0"/>
              <a:t> Trial </a:t>
            </a:r>
            <a:r>
              <a:rPr lang="nl-NL" b="1" dirty="0" err="1"/>
              <a:t>Study</a:t>
            </a:r>
            <a:r>
              <a:rPr lang="nl-NL" b="1" dirty="0"/>
              <a:t> Protocol</a:t>
            </a:r>
          </a:p>
          <a:p>
            <a:r>
              <a:rPr lang="nl-NL" dirty="0"/>
              <a:t>Motivatie van </a:t>
            </a:r>
            <a:r>
              <a:rPr lang="nl-NL" dirty="0" err="1"/>
              <a:t>patienten</a:t>
            </a:r>
            <a:r>
              <a:rPr lang="nl-NL" dirty="0"/>
              <a:t> is een sterke voorspeller van therapie-uitkomsten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97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C62CF9-EF88-1067-E33F-61D38F42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disclosure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DE33B2-F03E-7E98-1B60-B4808078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1" y="1212692"/>
            <a:ext cx="8728363" cy="4187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/>
              <a:t>Geen belangen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F00508-6952-2450-3CDB-0263807C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53" y="1782115"/>
            <a:ext cx="73616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5CD0BA0-29BB-9A8B-FE8E-91B0FE7C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527" y="0"/>
            <a:ext cx="6858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2E943A7-AF5C-9C52-D167-4C69A7A7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Diabeteszorg is koorddansen tussen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B96D90A-5EEA-7FB5-B49B-2640B278B5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Professionele verantwoordelijkheid</a:t>
            </a:r>
          </a:p>
          <a:p>
            <a:r>
              <a:rPr lang="nl-NL" dirty="0"/>
              <a:t>Motivatie</a:t>
            </a:r>
          </a:p>
          <a:p>
            <a:r>
              <a:rPr lang="nl-NL" dirty="0"/>
              <a:t>Intensiveren van de zorg</a:t>
            </a:r>
          </a:p>
          <a:p>
            <a:r>
              <a:rPr lang="nl-NL" dirty="0"/>
              <a:t>controle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320DC0-EF59-5163-4BE5-250FD6C62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Autonomie van de </a:t>
            </a:r>
            <a:r>
              <a:rPr lang="nl-NL" dirty="0" err="1"/>
              <a:t>patient</a:t>
            </a:r>
            <a:endParaRPr lang="nl-NL" dirty="0"/>
          </a:p>
          <a:p>
            <a:r>
              <a:rPr lang="nl-NL" dirty="0"/>
              <a:t>Accepteren</a:t>
            </a:r>
          </a:p>
          <a:p>
            <a:r>
              <a:rPr lang="nl-NL" dirty="0"/>
              <a:t>Gas terugnemen</a:t>
            </a:r>
          </a:p>
          <a:p>
            <a:r>
              <a:rPr lang="nl-NL" dirty="0"/>
              <a:t>vertrouwen</a:t>
            </a:r>
          </a:p>
        </p:txBody>
      </p:sp>
    </p:spTree>
    <p:extLst>
      <p:ext uri="{BB962C8B-B14F-4D97-AF65-F5344CB8AC3E}">
        <p14:creationId xmlns:p14="http://schemas.microsoft.com/office/powerpoint/2010/main" val="393708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A02236-AD56-389C-ED01-5BFA594C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nl-NL" sz="3100"/>
              <a:t>Het zelfmanagement </a:t>
            </a:r>
            <a:r>
              <a:rPr lang="nl-NL" sz="3100" err="1"/>
              <a:t>dillemma</a:t>
            </a:r>
            <a:endParaRPr lang="nl-NL" sz="310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1A38182-7E08-7D7A-C67D-5510F331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nl-NL" sz="1800"/>
              <a:t>Meer kennis leidt niet automatisch tot adequater gedrag</a:t>
            </a:r>
          </a:p>
          <a:p>
            <a:r>
              <a:rPr lang="nl-NL" sz="1800"/>
              <a:t>Het probleem is vaak</a:t>
            </a:r>
          </a:p>
          <a:p>
            <a:pPr lvl="1"/>
            <a:r>
              <a:rPr lang="nl-NL" dirty="0"/>
              <a:t>Motivatie</a:t>
            </a:r>
          </a:p>
          <a:p>
            <a:pPr lvl="1"/>
            <a:r>
              <a:rPr lang="nl-NL" dirty="0"/>
              <a:t>Schaamte</a:t>
            </a:r>
          </a:p>
          <a:p>
            <a:pPr lvl="1"/>
            <a:r>
              <a:rPr lang="nl-NL" dirty="0"/>
              <a:t>Overbelasting</a:t>
            </a:r>
          </a:p>
          <a:p>
            <a:pPr lvl="1"/>
            <a:r>
              <a:rPr lang="nl-NL" dirty="0"/>
              <a:t>Sociale context</a:t>
            </a:r>
          </a:p>
          <a:p>
            <a:pPr lvl="1"/>
            <a:r>
              <a:rPr lang="nl-NL" dirty="0"/>
              <a:t>Armoede of stress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4EC992-2711-F46A-6C7E-9828793A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7" r="23153"/>
          <a:stretch>
            <a:fillRect/>
          </a:stretch>
        </p:blipFill>
        <p:spPr>
          <a:xfrm>
            <a:off x="4752550" y="38110"/>
            <a:ext cx="7439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5A2B47-B901-5756-BF13-7E88FDA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nl-NL" dirty="0"/>
              <a:t>Het zelfmanagement dilemma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7D22B9-1BC8-3B8F-0733-2BAF66809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400"/>
              <a:t>Professionals nemen vaak te veel verantwoordelijkheid</a:t>
            </a:r>
          </a:p>
          <a:p>
            <a:pPr lvl="1">
              <a:lnSpc>
                <a:spcPct val="110000"/>
              </a:lnSpc>
            </a:pPr>
            <a:r>
              <a:rPr lang="nl-NL" sz="1400"/>
              <a:t>Verpleegkundigen blijven uitleggen </a:t>
            </a:r>
          </a:p>
          <a:p>
            <a:pPr lvl="2">
              <a:lnSpc>
                <a:spcPct val="110000"/>
              </a:lnSpc>
            </a:pPr>
            <a:r>
              <a:rPr lang="nl-NL" sz="1400"/>
              <a:t>(in plaats van vragen, welke informatie de patient nodig heeft)</a:t>
            </a:r>
          </a:p>
          <a:p>
            <a:pPr lvl="1">
              <a:lnSpc>
                <a:spcPct val="110000"/>
              </a:lnSpc>
            </a:pPr>
            <a:r>
              <a:rPr lang="nl-NL" sz="1400"/>
              <a:t>Blijven motiveren (in plaats van vragen wat maakt dat het nog niet lukt)</a:t>
            </a:r>
          </a:p>
          <a:p>
            <a:pPr lvl="1">
              <a:lnSpc>
                <a:spcPct val="110000"/>
              </a:lnSpc>
            </a:pPr>
            <a:r>
              <a:rPr lang="nl-NL" sz="1400"/>
              <a:t>Steeds nieuwe adviezen geven.</a:t>
            </a:r>
          </a:p>
          <a:p>
            <a:pPr lvl="1">
              <a:lnSpc>
                <a:spcPct val="110000"/>
              </a:lnSpc>
            </a:pPr>
            <a:endParaRPr lang="nl-NL" sz="1400"/>
          </a:p>
          <a:p>
            <a:pPr>
              <a:lnSpc>
                <a:spcPct val="110000"/>
              </a:lnSpc>
            </a:pPr>
            <a:r>
              <a:rPr lang="nl-NL" sz="1400"/>
              <a:t>Gevolg:</a:t>
            </a:r>
          </a:p>
          <a:p>
            <a:pPr lvl="1">
              <a:lnSpc>
                <a:spcPct val="110000"/>
              </a:lnSpc>
            </a:pPr>
            <a:r>
              <a:rPr lang="nl-NL" sz="1400"/>
              <a:t>De patiënt wordt passiever</a:t>
            </a:r>
          </a:p>
          <a:p>
            <a:pPr lvl="1">
              <a:lnSpc>
                <a:spcPct val="110000"/>
              </a:lnSpc>
            </a:pPr>
            <a:endParaRPr lang="nl-NL" sz="1400"/>
          </a:p>
          <a:p>
            <a:pPr>
              <a:lnSpc>
                <a:spcPct val="110000"/>
              </a:lnSpc>
            </a:pPr>
            <a:r>
              <a:rPr lang="nl-NL" sz="1400"/>
              <a:t>Psychologisch mechanisme:</a:t>
            </a:r>
          </a:p>
          <a:p>
            <a:pPr lvl="1">
              <a:lnSpc>
                <a:spcPct val="110000"/>
              </a:lnSpc>
            </a:pPr>
            <a:r>
              <a:rPr lang="nl-NL" sz="1400"/>
              <a:t>Hoe harder de professional trekt, </a:t>
            </a:r>
          </a:p>
          <a:p>
            <a:pPr lvl="1">
              <a:lnSpc>
                <a:spcPct val="110000"/>
              </a:lnSpc>
            </a:pPr>
            <a:r>
              <a:rPr lang="nl-NL" sz="1400"/>
              <a:t>hoe passiever de patiënt wordt.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6B2716-AA29-4B2E-E9B1-43E40FBA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71" r="44282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D33166-0E13-09A4-BB22-732D9E51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nl-NL"/>
              <a:t>Het zelfmanagement dilemma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530A3-ABBB-6FDE-1AA3-074C4033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nl-NL" sz="1700"/>
              <a:t>Sommige patiënten zijn nog niet klaar voor verandering</a:t>
            </a:r>
          </a:p>
          <a:p>
            <a:r>
              <a:rPr lang="nl-NL" sz="1700"/>
              <a:t>Stages of change model</a:t>
            </a:r>
          </a:p>
          <a:p>
            <a:pPr marL="571500" lvl="1" indent="-342900">
              <a:buFont typeface="+mj-lt"/>
              <a:buAutoNum type="arabicPeriod"/>
            </a:pPr>
            <a:r>
              <a:rPr lang="nl-NL" sz="1700"/>
              <a:t>Precontemplatie – het probleem wordt niet gezien / beleefd door de patiënt</a:t>
            </a:r>
          </a:p>
          <a:p>
            <a:pPr marL="571500" lvl="1" indent="-342900">
              <a:buFont typeface="+mj-lt"/>
              <a:buAutoNum type="arabicPeriod"/>
            </a:pPr>
            <a:r>
              <a:rPr lang="nl-NL" sz="1700"/>
              <a:t>Contemplatie – twijfel.</a:t>
            </a:r>
          </a:p>
          <a:p>
            <a:pPr marL="571500" lvl="1" indent="-342900">
              <a:buFont typeface="+mj-lt"/>
              <a:buAutoNum type="arabicPeriod"/>
            </a:pPr>
            <a:r>
              <a:rPr lang="nl-NL" sz="1700"/>
              <a:t>Voorbereiding </a:t>
            </a:r>
          </a:p>
          <a:p>
            <a:pPr marL="571500" lvl="1" indent="-342900">
              <a:buFont typeface="+mj-lt"/>
              <a:buAutoNum type="arabicPeriod"/>
            </a:pPr>
            <a:r>
              <a:rPr lang="nl-NL" sz="1700"/>
              <a:t>Actie</a:t>
            </a:r>
          </a:p>
          <a:p>
            <a:pPr marL="571500" lvl="1" indent="-342900">
              <a:buFont typeface="+mj-lt"/>
              <a:buAutoNum type="arabicPeriod"/>
            </a:pPr>
            <a:r>
              <a:rPr lang="nl-NL" sz="1700"/>
              <a:t>Onderhoud </a:t>
            </a:r>
          </a:p>
          <a:p>
            <a:pPr lvl="1"/>
            <a:r>
              <a:rPr lang="nl-NL" sz="1700"/>
              <a:t>Veel patiënten zitten in fase 1 of 2</a:t>
            </a:r>
          </a:p>
          <a:p>
            <a:pPr lvl="1"/>
            <a:r>
              <a:rPr lang="nl-NL" sz="1700"/>
              <a:t>De professionals praten vaak tegen patiënten in fase 4.</a:t>
            </a:r>
          </a:p>
          <a:p>
            <a:pPr lvl="1"/>
            <a:endParaRPr lang="nl-NL" sz="17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C83F39-3EB1-79E4-4C75-F201C828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95" r="26134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6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CCFECC-2A2D-58C9-99C8-AC916984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nl-NL" sz="3300"/>
              <a:t>patiënten met een kwetsbare 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3B7C41-64F1-1120-9FB3-AF712FFF9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100" dirty="0"/>
              <a:t>De kloof tussen het zorgsysteem en de leefwereld van de patiënt is groter bij bijvoorbeeld laaggeletterden of patiënten met een sociaal zwakkere achtergrond</a:t>
            </a:r>
          </a:p>
          <a:p>
            <a:pPr lvl="1">
              <a:lnSpc>
                <a:spcPct val="110000"/>
              </a:lnSpc>
            </a:pPr>
            <a:r>
              <a:rPr lang="nl-NL" sz="1100" dirty="0"/>
              <a:t>Gezondheidsvaardigheden (leefstijl, voedingsgewoonten)</a:t>
            </a:r>
          </a:p>
          <a:p>
            <a:pPr lvl="1">
              <a:lnSpc>
                <a:spcPct val="110000"/>
              </a:lnSpc>
            </a:pPr>
            <a:r>
              <a:rPr lang="nl-NL" sz="1100" dirty="0"/>
              <a:t>Taal</a:t>
            </a:r>
          </a:p>
          <a:p>
            <a:pPr lvl="1">
              <a:lnSpc>
                <a:spcPct val="110000"/>
              </a:lnSpc>
            </a:pPr>
            <a:r>
              <a:rPr lang="nl-NL" sz="1100" dirty="0"/>
              <a:t>Andere ideeën over ziekte</a:t>
            </a:r>
          </a:p>
          <a:p>
            <a:pPr lvl="1">
              <a:lnSpc>
                <a:spcPct val="110000"/>
              </a:lnSpc>
            </a:pPr>
            <a:r>
              <a:rPr lang="nl-NL" sz="1100" dirty="0"/>
              <a:t>Schaamte</a:t>
            </a:r>
          </a:p>
          <a:p>
            <a:pPr lvl="1">
              <a:lnSpc>
                <a:spcPct val="110000"/>
              </a:lnSpc>
            </a:pPr>
            <a:r>
              <a:rPr lang="nl-NL" sz="1100" dirty="0"/>
              <a:t>Hiërarchische relatie met arts (ik kom omdat het moet of de arts moet mij beter maken)</a:t>
            </a:r>
          </a:p>
          <a:p>
            <a:pPr lvl="1">
              <a:lnSpc>
                <a:spcPct val="110000"/>
              </a:lnSpc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sz="1100" dirty="0"/>
              <a:t>Wat helpt hier?</a:t>
            </a:r>
          </a:p>
          <a:p>
            <a:pPr lvl="1">
              <a:lnSpc>
                <a:spcPct val="110000"/>
              </a:lnSpc>
            </a:pPr>
            <a:r>
              <a:rPr lang="nl-NL" sz="1100" dirty="0"/>
              <a:t>Minder uitleggen, meer vragen stellen. </a:t>
            </a:r>
          </a:p>
          <a:p>
            <a:pPr lvl="2">
              <a:lnSpc>
                <a:spcPct val="110000"/>
              </a:lnSpc>
            </a:pPr>
            <a:r>
              <a:rPr lang="nl-NL" sz="1100" dirty="0"/>
              <a:t>Wat is voor u de grootste uitdaging in uw diabetes?</a:t>
            </a:r>
          </a:p>
        </p:txBody>
      </p:sp>
      <p:pic>
        <p:nvPicPr>
          <p:cNvPr id="2052" name="Picture 4" descr="Supporting Inclusion for SEND and Vulnerable Groups">
            <a:extLst>
              <a:ext uri="{FF2B5EF4-FFF2-40B4-BE49-F238E27FC236}">
                <a16:creationId xmlns:a16="http://schemas.microsoft.com/office/drawing/2014/main" id="{A97AFC66-2951-EC41-C82D-401DC575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r="22865" b="-1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ADE080-DD7F-8AFC-0F32-770266FE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nl-NL" dirty="0"/>
              <a:t>Wanneer gas terugnemen?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43038D-BBC9-98C3-6F84-6E749D4A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2" r="11944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CAB884-DBDB-8C65-42BF-171265C5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500"/>
              <a:t>Signalen dat je te hard werkt (trekt!)</a:t>
            </a:r>
          </a:p>
          <a:p>
            <a:pPr>
              <a:lnSpc>
                <a:spcPct val="110000"/>
              </a:lnSpc>
            </a:pPr>
            <a:r>
              <a:rPr lang="nl-NL" sz="1500"/>
              <a:t>Patientkomt afspraken na maar verandert niets</a:t>
            </a:r>
          </a:p>
          <a:p>
            <a:pPr>
              <a:lnSpc>
                <a:spcPct val="110000"/>
              </a:lnSpc>
            </a:pPr>
            <a:r>
              <a:rPr lang="nl-NL" sz="1500"/>
              <a:t>Patient knikt ja, maar doet niets</a:t>
            </a:r>
          </a:p>
          <a:p>
            <a:pPr>
              <a:lnSpc>
                <a:spcPct val="110000"/>
              </a:lnSpc>
            </a:pPr>
            <a:r>
              <a:rPr lang="nl-NL" sz="1500"/>
              <a:t>Veel excuses (ja maar)</a:t>
            </a:r>
          </a:p>
          <a:p>
            <a:pPr>
              <a:lnSpc>
                <a:spcPct val="110000"/>
              </a:lnSpc>
            </a:pPr>
            <a:r>
              <a:rPr lang="nl-NL" sz="1500"/>
              <a:t>Steeds opnieuw dezelfde adviezen vragen</a:t>
            </a:r>
          </a:p>
          <a:p>
            <a:pPr>
              <a:lnSpc>
                <a:spcPct val="110000"/>
              </a:lnSpc>
            </a:pPr>
            <a:endParaRPr lang="nl-NL" sz="1500"/>
          </a:p>
          <a:p>
            <a:pPr>
              <a:lnSpc>
                <a:spcPct val="110000"/>
              </a:lnSpc>
            </a:pPr>
            <a:r>
              <a:rPr lang="nl-NL" sz="1500"/>
              <a:t>Hoe kun je de verantwoordelijkheid weer terugleggen bij de patient:</a:t>
            </a:r>
          </a:p>
          <a:p>
            <a:pPr lvl="1">
              <a:lnSpc>
                <a:spcPct val="110000"/>
              </a:lnSpc>
            </a:pPr>
            <a:r>
              <a:rPr lang="nl-NL" sz="1500"/>
              <a:t>Zeg niet: “U moet echt weer gaan meten”, maar…</a:t>
            </a:r>
          </a:p>
          <a:p>
            <a:pPr lvl="1">
              <a:lnSpc>
                <a:spcPct val="110000"/>
              </a:lnSpc>
            </a:pPr>
            <a:r>
              <a:rPr lang="nl-NL" sz="1500"/>
              <a:t>Zeg: ”Het is uw lichaam. Wat is voor U belangrijk om aan te werken?”</a:t>
            </a:r>
          </a:p>
          <a:p>
            <a:pPr lvl="1">
              <a:lnSpc>
                <a:spcPct val="110000"/>
              </a:lnSpc>
            </a:pPr>
            <a:r>
              <a:rPr lang="nl-NL" sz="1500"/>
              <a:t>Of: “Ik kan U adviseren, maar u bepaalt wat u ermee doet?”</a:t>
            </a:r>
          </a:p>
        </p:txBody>
      </p:sp>
    </p:spTree>
    <p:extLst>
      <p:ext uri="{BB962C8B-B14F-4D97-AF65-F5344CB8AC3E}">
        <p14:creationId xmlns:p14="http://schemas.microsoft.com/office/powerpoint/2010/main" val="426680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DE8BCB-9DA7-2C75-53EC-042A46D4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nl-NL" dirty="0"/>
              <a:t>Wanneer juist meer motiveren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F21AED-4363-BFF4-C773-0E9C0256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8" y="2441274"/>
            <a:ext cx="5173647" cy="28972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2072CA-64A6-ABE9-19EA-D713D0B1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1500"/>
              <a:t>Motiveren werkt vooral als:</a:t>
            </a:r>
          </a:p>
          <a:p>
            <a:pPr>
              <a:lnSpc>
                <a:spcPct val="110000"/>
              </a:lnSpc>
            </a:pPr>
            <a:r>
              <a:rPr lang="nl-NL" sz="1500"/>
              <a:t>Patient ambivalent is of twijfelt. </a:t>
            </a:r>
          </a:p>
          <a:p>
            <a:pPr>
              <a:lnSpc>
                <a:spcPct val="110000"/>
              </a:lnSpc>
            </a:pPr>
            <a:r>
              <a:rPr lang="nl-NL" sz="1500"/>
              <a:t>Patient al wat stappen gezet heeft, maar nog onzeker is. 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500"/>
          </a:p>
          <a:p>
            <a:pPr marL="0" indent="0">
              <a:lnSpc>
                <a:spcPct val="110000"/>
              </a:lnSpc>
              <a:buNone/>
            </a:pPr>
            <a:r>
              <a:rPr lang="nl-NL" sz="1500"/>
              <a:t>Dan gebruik je motiverende gespreksvoering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500"/>
              <a:t>Stel vragen die de patient aanzetten om na te denken.</a:t>
            </a:r>
          </a:p>
          <a:p>
            <a:pPr>
              <a:lnSpc>
                <a:spcPct val="110000"/>
              </a:lnSpc>
            </a:pPr>
            <a:r>
              <a:rPr lang="nl-NL" sz="1500"/>
              <a:t>Wat zou voor u een reden kunnen zijn om iets te veranderen?</a:t>
            </a:r>
          </a:p>
          <a:p>
            <a:pPr>
              <a:lnSpc>
                <a:spcPct val="110000"/>
              </a:lnSpc>
            </a:pPr>
            <a:r>
              <a:rPr lang="nl-NL" sz="1500"/>
              <a:t>Wat zou het voordeel voor u zijn?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244201139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69394E502054387331F7CCE4E2334" ma:contentTypeVersion="19" ma:contentTypeDescription="Een nieuw document maken." ma:contentTypeScope="" ma:versionID="e868ff276989edc76fcd8a86e9e613db">
  <xsd:schema xmlns:xsd="http://www.w3.org/2001/XMLSchema" xmlns:xs="http://www.w3.org/2001/XMLSchema" xmlns:p="http://schemas.microsoft.com/office/2006/metadata/properties" xmlns:ns2="8530db66-369d-4f16-926d-20da9fb7f32a" xmlns:ns3="c6a15f65-be5c-4e4b-99cf-f6007101d4b4" targetNamespace="http://schemas.microsoft.com/office/2006/metadata/properties" ma:root="true" ma:fieldsID="1bba7ad5198a4cafb995cdfdbcdae187" ns2:_="" ns3:_="">
    <xsd:import namespace="8530db66-369d-4f16-926d-20da9fb7f32a"/>
    <xsd:import namespace="c6a15f65-be5c-4e4b-99cf-f6007101d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0db66-369d-4f16-926d-20da9fb7f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256f63b-0b9d-4f64-9e1f-1f189ce60b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15f65-be5c-4e4b-99cf-f6007101d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024f0b-e0ae-4693-9a6c-9886ba62d15e}" ma:internalName="TaxCatchAll" ma:showField="CatchAllData" ma:web="c6a15f65-be5c-4e4b-99cf-f6007101d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30db66-369d-4f16-926d-20da9fb7f32a">
      <Terms xmlns="http://schemas.microsoft.com/office/infopath/2007/PartnerControls"/>
    </lcf76f155ced4ddcb4097134ff3c332f>
    <TaxCatchAll xmlns="c6a15f65-be5c-4e4b-99cf-f6007101d4b4" xsi:nil="true"/>
  </documentManagement>
</p:properties>
</file>

<file path=customXml/itemProps1.xml><?xml version="1.0" encoding="utf-8"?>
<ds:datastoreItem xmlns:ds="http://schemas.openxmlformats.org/officeDocument/2006/customXml" ds:itemID="{E1841F4A-7AAB-4621-9384-CE5889F5D2A4}"/>
</file>

<file path=customXml/itemProps2.xml><?xml version="1.0" encoding="utf-8"?>
<ds:datastoreItem xmlns:ds="http://schemas.openxmlformats.org/officeDocument/2006/customXml" ds:itemID="{1527D739-718A-4F0B-89A1-44C3D18693C2}"/>
</file>

<file path=customXml/itemProps3.xml><?xml version="1.0" encoding="utf-8"?>
<ds:datastoreItem xmlns:ds="http://schemas.openxmlformats.org/officeDocument/2006/customXml" ds:itemID="{331B7ACB-75A3-45ED-B53E-2163FA8F1A14}"/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851</Words>
  <Application>Microsoft Macintosh PowerPoint</Application>
  <PresentationFormat>Breedbeeld</PresentationFormat>
  <Paragraphs>123</Paragraphs>
  <Slides>12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Arial</vt:lpstr>
      <vt:lpstr>Neue Haas Grotesk Text Pro</vt:lpstr>
      <vt:lpstr>VanillaVTI</vt:lpstr>
      <vt:lpstr>Koorddansen in de diabeteszorg</vt:lpstr>
      <vt:lpstr>disclosure</vt:lpstr>
      <vt:lpstr>Diabeteszorg is koorddansen tussen</vt:lpstr>
      <vt:lpstr>Het zelfmanagement dillemma</vt:lpstr>
      <vt:lpstr>Het zelfmanagement dilemma</vt:lpstr>
      <vt:lpstr>Het zelfmanagement dilemma</vt:lpstr>
      <vt:lpstr>patiënten met een kwetsbare achtergrond</vt:lpstr>
      <vt:lpstr>Wanneer gas terugnemen?</vt:lpstr>
      <vt:lpstr>Wanneer juist meer motiveren</vt:lpstr>
      <vt:lpstr>Casus</vt:lpstr>
      <vt:lpstr>Take-home boodschap</vt:lpstr>
      <vt:lpstr>Literatuur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André van Houwelingen</dc:creator>
  <cp:lastModifiedBy>André van Houwelingen</cp:lastModifiedBy>
  <cp:revision>4</cp:revision>
  <cp:lastPrinted>2026-04-07T08:08:32Z</cp:lastPrinted>
  <dcterms:created xsi:type="dcterms:W3CDTF">2026-03-17T14:22:58Z</dcterms:created>
  <dcterms:modified xsi:type="dcterms:W3CDTF">2026-04-07T23:44:04Z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0x010100AFA69394E502054387331F7CCE4E2334</vt:lpwstr>
  </property>
</Properties>
</file>