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3"/>
  </p:notesMasterIdLst>
  <p:sldIdLst>
    <p:sldId id="256" r:id="rId5"/>
    <p:sldId id="1642" r:id="rId6"/>
    <p:sldId id="1705" r:id="rId7"/>
    <p:sldId id="1706" r:id="rId8"/>
    <p:sldId id="339" r:id="rId9"/>
    <p:sldId id="340" r:id="rId10"/>
    <p:sldId id="341" r:id="rId11"/>
    <p:sldId id="266" r:id="rId12"/>
    <p:sldId id="1253" r:id="rId13"/>
    <p:sldId id="1169" r:id="rId14"/>
    <p:sldId id="1763" r:id="rId15"/>
    <p:sldId id="1720" r:id="rId16"/>
    <p:sldId id="1762" r:id="rId17"/>
    <p:sldId id="1761" r:id="rId18"/>
    <p:sldId id="1764" r:id="rId19"/>
    <p:sldId id="1765" r:id="rId20"/>
    <p:sldId id="268" r:id="rId21"/>
    <p:sldId id="1772" r:id="rId22"/>
    <p:sldId id="1769" r:id="rId23"/>
    <p:sldId id="1725" r:id="rId24"/>
    <p:sldId id="1726" r:id="rId25"/>
    <p:sldId id="1771" r:id="rId26"/>
    <p:sldId id="1768" r:id="rId27"/>
    <p:sldId id="1767" r:id="rId28"/>
    <p:sldId id="1731" r:id="rId29"/>
    <p:sldId id="1770" r:id="rId30"/>
    <p:sldId id="1733" r:id="rId31"/>
    <p:sldId id="1254" r:id="rId32"/>
    <p:sldId id="1707" r:id="rId33"/>
    <p:sldId id="1708" r:id="rId34"/>
    <p:sldId id="1710" r:id="rId35"/>
    <p:sldId id="286" r:id="rId36"/>
    <p:sldId id="1711" r:id="rId37"/>
    <p:sldId id="1714" r:id="rId38"/>
    <p:sldId id="877" r:id="rId39"/>
    <p:sldId id="1716" r:id="rId40"/>
    <p:sldId id="1713" r:id="rId41"/>
    <p:sldId id="1715" r:id="rId42"/>
    <p:sldId id="1717" r:id="rId43"/>
    <p:sldId id="281" r:id="rId44"/>
    <p:sldId id="1718" r:id="rId45"/>
    <p:sldId id="1773" r:id="rId46"/>
    <p:sldId id="1728" r:id="rId47"/>
    <p:sldId id="1730" r:id="rId48"/>
    <p:sldId id="1697" r:id="rId49"/>
    <p:sldId id="1734" r:id="rId50"/>
    <p:sldId id="1695" r:id="rId51"/>
    <p:sldId id="1739" r:id="rId52"/>
    <p:sldId id="1694" r:id="rId53"/>
    <p:sldId id="358" r:id="rId54"/>
    <p:sldId id="299" r:id="rId55"/>
    <p:sldId id="357" r:id="rId56"/>
    <p:sldId id="1737" r:id="rId57"/>
    <p:sldId id="1036" r:id="rId58"/>
    <p:sldId id="1249" r:id="rId59"/>
    <p:sldId id="1250" r:id="rId60"/>
    <p:sldId id="1251" r:id="rId61"/>
    <p:sldId id="1774" r:id="rId62"/>
    <p:sldId id="1760" r:id="rId63"/>
    <p:sldId id="305" r:id="rId64"/>
    <p:sldId id="1740" r:id="rId65"/>
    <p:sldId id="1741" r:id="rId66"/>
    <p:sldId id="1143" r:id="rId67"/>
    <p:sldId id="1742" r:id="rId68"/>
    <p:sldId id="1743" r:id="rId69"/>
    <p:sldId id="1744" r:id="rId70"/>
    <p:sldId id="1745" r:id="rId71"/>
    <p:sldId id="1746" r:id="rId72"/>
    <p:sldId id="1747" r:id="rId73"/>
    <p:sldId id="1748" r:id="rId74"/>
    <p:sldId id="1750" r:id="rId75"/>
    <p:sldId id="1751" r:id="rId76"/>
    <p:sldId id="1775" r:id="rId77"/>
    <p:sldId id="1752" r:id="rId78"/>
    <p:sldId id="1755" r:id="rId79"/>
    <p:sldId id="263" r:id="rId80"/>
    <p:sldId id="1757" r:id="rId81"/>
    <p:sldId id="1758" r:id="rId8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0DC"/>
    <a:srgbClr val="F5F0EB"/>
    <a:srgbClr val="F4E7D4"/>
    <a:srgbClr val="696C53"/>
    <a:srgbClr val="F4D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C5ECE4-AE10-4185-AA86-11D777522008}" v="1" dt="2026-04-15T09:47:14.4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53" autoAdjust="0"/>
    <p:restoredTop sz="76043"/>
  </p:normalViewPr>
  <p:slideViewPr>
    <p:cSldViewPr snapToGrid="0" showGuides="1">
      <p:cViewPr varScale="1">
        <p:scale>
          <a:sx n="40" d="100"/>
          <a:sy n="40" d="100"/>
        </p:scale>
        <p:origin x="948" y="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lie Ekelmans" userId="3d7feb0f6eeda4c3" providerId="LiveId" clId="{3529CC0D-BDC7-4507-BDFC-C47646761B59}"/>
    <pc:docChg chg="modSld">
      <pc:chgData name="Nathalie Ekelmans" userId="3d7feb0f6eeda4c3" providerId="LiveId" clId="{3529CC0D-BDC7-4507-BDFC-C47646761B59}" dt="2026-04-15T09:51:11.400" v="0" actId="1036"/>
      <pc:docMkLst>
        <pc:docMk/>
      </pc:docMkLst>
      <pc:sldChg chg="modSp mod">
        <pc:chgData name="Nathalie Ekelmans" userId="3d7feb0f6eeda4c3" providerId="LiveId" clId="{3529CC0D-BDC7-4507-BDFC-C47646761B59}" dt="2026-04-15T09:51:11.400" v="0" actId="1036"/>
        <pc:sldMkLst>
          <pc:docMk/>
          <pc:sldMk cId="1481437531" sldId="1726"/>
        </pc:sldMkLst>
        <pc:spChg chg="mod">
          <ac:chgData name="Nathalie Ekelmans" userId="3d7feb0f6eeda4c3" providerId="LiveId" clId="{3529CC0D-BDC7-4507-BDFC-C47646761B59}" dt="2026-04-15T09:51:11.400" v="0" actId="1036"/>
          <ac:spMkLst>
            <pc:docMk/>
            <pc:sldMk cId="1481437531" sldId="1726"/>
            <ac:spMk id="3" creationId="{AE3C6AC9-2763-7C3C-1121-FA18D9834B2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E758B2-3E16-2D4D-8517-9D45C939769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79A6BAB9-5E2B-AE48-9667-DAAFB02DF42D}">
      <dgm:prSet phldrT="[Tekst]"/>
      <dgm:spPr>
        <a:solidFill>
          <a:schemeClr val="tx2"/>
        </a:solidFill>
      </dgm:spPr>
      <dgm:t>
        <a:bodyPr/>
        <a:lstStyle/>
        <a:p>
          <a:r>
            <a:rPr lang="nl-NL" dirty="0"/>
            <a:t>Lage SES</a:t>
          </a:r>
        </a:p>
      </dgm:t>
    </dgm:pt>
    <dgm:pt modelId="{A0FB1FEB-A08E-7345-B7B6-C89D09E86493}" type="parTrans" cxnId="{A5865635-8673-D742-B339-A9866414B3EA}">
      <dgm:prSet/>
      <dgm:spPr/>
      <dgm:t>
        <a:bodyPr/>
        <a:lstStyle/>
        <a:p>
          <a:endParaRPr lang="nl-NL"/>
        </a:p>
      </dgm:t>
    </dgm:pt>
    <dgm:pt modelId="{AEEDBC36-BB7C-224D-B3AA-F8BB70BE5A07}" type="sibTrans" cxnId="{A5865635-8673-D742-B339-A9866414B3EA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nl-NL"/>
        </a:p>
      </dgm:t>
    </dgm:pt>
    <dgm:pt modelId="{DEE3865F-FC80-B341-A42D-1F43433C4478}">
      <dgm:prSet phldrT="[Tekst]"/>
      <dgm:spPr>
        <a:solidFill>
          <a:schemeClr val="tx2"/>
        </a:solidFill>
      </dgm:spPr>
      <dgm:t>
        <a:bodyPr/>
        <a:lstStyle/>
        <a:p>
          <a:r>
            <a:rPr lang="nl-NL" dirty="0"/>
            <a:t>Hoger risico op DM en ulcus</a:t>
          </a:r>
        </a:p>
      </dgm:t>
    </dgm:pt>
    <dgm:pt modelId="{2963F732-A2F4-C84B-B11B-50770EFF0728}" type="parTrans" cxnId="{E3828EC8-D074-3148-B2D1-46D07773B5B6}">
      <dgm:prSet/>
      <dgm:spPr/>
      <dgm:t>
        <a:bodyPr/>
        <a:lstStyle/>
        <a:p>
          <a:endParaRPr lang="nl-NL"/>
        </a:p>
      </dgm:t>
    </dgm:pt>
    <dgm:pt modelId="{84C36593-7423-EA47-89B3-7563E7103D19}" type="sibTrans" cxnId="{E3828EC8-D074-3148-B2D1-46D07773B5B6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nl-NL"/>
        </a:p>
      </dgm:t>
    </dgm:pt>
    <dgm:pt modelId="{C776C47E-969D-AA44-9F34-B3E22936155E}">
      <dgm:prSet phldrT="[Tekst]"/>
      <dgm:spPr>
        <a:solidFill>
          <a:schemeClr val="tx2"/>
        </a:solidFill>
      </dgm:spPr>
      <dgm:t>
        <a:bodyPr/>
        <a:lstStyle/>
        <a:p>
          <a:r>
            <a:rPr lang="nl-NL" dirty="0"/>
            <a:t>Behandeling zorgt voor isolement en immobiliteit</a:t>
          </a:r>
        </a:p>
      </dgm:t>
    </dgm:pt>
    <dgm:pt modelId="{DAE98CC6-94F0-254F-BB75-E1FD9DD6EBF5}" type="parTrans" cxnId="{66A17664-F5CB-E34E-8781-3E3518084F86}">
      <dgm:prSet/>
      <dgm:spPr/>
      <dgm:t>
        <a:bodyPr/>
        <a:lstStyle/>
        <a:p>
          <a:endParaRPr lang="nl-NL"/>
        </a:p>
      </dgm:t>
    </dgm:pt>
    <dgm:pt modelId="{C136FC01-D647-F644-AA12-3D1DF8DD8088}" type="sibTrans" cxnId="{66A17664-F5CB-E34E-8781-3E3518084F86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nl-NL"/>
        </a:p>
      </dgm:t>
    </dgm:pt>
    <dgm:pt modelId="{9D238269-1636-484E-A5E0-E5AC85201ED5}">
      <dgm:prSet phldrT="[Tekst]"/>
      <dgm:spPr>
        <a:solidFill>
          <a:schemeClr val="tx2"/>
        </a:solidFill>
      </dgm:spPr>
      <dgm:t>
        <a:bodyPr/>
        <a:lstStyle/>
        <a:p>
          <a:r>
            <a:rPr lang="nl-NL" dirty="0"/>
            <a:t>meer kans op complicaties van DM, mentale gezondheid</a:t>
          </a:r>
        </a:p>
      </dgm:t>
    </dgm:pt>
    <dgm:pt modelId="{CB1A358A-C06F-704A-BE5F-F359A4F91D57}" type="parTrans" cxnId="{FCF6AE55-F3C3-F94B-893E-882C4C287C89}">
      <dgm:prSet/>
      <dgm:spPr/>
      <dgm:t>
        <a:bodyPr/>
        <a:lstStyle/>
        <a:p>
          <a:endParaRPr lang="nl-NL"/>
        </a:p>
      </dgm:t>
    </dgm:pt>
    <dgm:pt modelId="{7AFFF40F-4951-5C49-9F6B-0BFBDF9B1814}" type="sibTrans" cxnId="{FCF6AE55-F3C3-F94B-893E-882C4C287C89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endParaRPr lang="nl-NL"/>
        </a:p>
      </dgm:t>
    </dgm:pt>
    <dgm:pt modelId="{897EA4BD-4C09-3141-95EA-423DEEED0397}" type="pres">
      <dgm:prSet presAssocID="{3CE758B2-3E16-2D4D-8517-9D45C939769A}" presName="cycle" presStyleCnt="0">
        <dgm:presLayoutVars>
          <dgm:dir/>
          <dgm:resizeHandles val="exact"/>
        </dgm:presLayoutVars>
      </dgm:prSet>
      <dgm:spPr/>
    </dgm:pt>
    <dgm:pt modelId="{681B083C-D529-744A-A0A8-0AAD1592B3C1}" type="pres">
      <dgm:prSet presAssocID="{79A6BAB9-5E2B-AE48-9667-DAAFB02DF42D}" presName="node" presStyleLbl="node1" presStyleIdx="0" presStyleCnt="4">
        <dgm:presLayoutVars>
          <dgm:bulletEnabled val="1"/>
        </dgm:presLayoutVars>
      </dgm:prSet>
      <dgm:spPr/>
    </dgm:pt>
    <dgm:pt modelId="{5AE6E62E-CCC4-2E4B-8F2C-51CE0815F5CF}" type="pres">
      <dgm:prSet presAssocID="{AEEDBC36-BB7C-224D-B3AA-F8BB70BE5A07}" presName="sibTrans" presStyleLbl="sibTrans2D1" presStyleIdx="0" presStyleCnt="4"/>
      <dgm:spPr/>
    </dgm:pt>
    <dgm:pt modelId="{EDD605CA-4DE1-344C-B1D1-7C78219FA168}" type="pres">
      <dgm:prSet presAssocID="{AEEDBC36-BB7C-224D-B3AA-F8BB70BE5A07}" presName="connectorText" presStyleLbl="sibTrans2D1" presStyleIdx="0" presStyleCnt="4"/>
      <dgm:spPr/>
    </dgm:pt>
    <dgm:pt modelId="{A2570531-0E7B-D441-A428-DDAA740DCEF1}" type="pres">
      <dgm:prSet presAssocID="{DEE3865F-FC80-B341-A42D-1F43433C4478}" presName="node" presStyleLbl="node1" presStyleIdx="1" presStyleCnt="4">
        <dgm:presLayoutVars>
          <dgm:bulletEnabled val="1"/>
        </dgm:presLayoutVars>
      </dgm:prSet>
      <dgm:spPr/>
    </dgm:pt>
    <dgm:pt modelId="{00DC3EE3-2397-7040-9F1A-B2844F68C9FA}" type="pres">
      <dgm:prSet presAssocID="{84C36593-7423-EA47-89B3-7563E7103D19}" presName="sibTrans" presStyleLbl="sibTrans2D1" presStyleIdx="1" presStyleCnt="4"/>
      <dgm:spPr/>
    </dgm:pt>
    <dgm:pt modelId="{3AA58908-1EA7-AB4D-9C98-20C03B5D474C}" type="pres">
      <dgm:prSet presAssocID="{84C36593-7423-EA47-89B3-7563E7103D19}" presName="connectorText" presStyleLbl="sibTrans2D1" presStyleIdx="1" presStyleCnt="4"/>
      <dgm:spPr/>
    </dgm:pt>
    <dgm:pt modelId="{E75DE85E-E0FF-A841-8E8D-60A8AC1FC4C6}" type="pres">
      <dgm:prSet presAssocID="{C776C47E-969D-AA44-9F34-B3E22936155E}" presName="node" presStyleLbl="node1" presStyleIdx="2" presStyleCnt="4">
        <dgm:presLayoutVars>
          <dgm:bulletEnabled val="1"/>
        </dgm:presLayoutVars>
      </dgm:prSet>
      <dgm:spPr/>
    </dgm:pt>
    <dgm:pt modelId="{1022FC03-11B5-3F44-BEA5-E3AD4CA5CBE5}" type="pres">
      <dgm:prSet presAssocID="{C136FC01-D647-F644-AA12-3D1DF8DD8088}" presName="sibTrans" presStyleLbl="sibTrans2D1" presStyleIdx="2" presStyleCnt="4"/>
      <dgm:spPr/>
    </dgm:pt>
    <dgm:pt modelId="{7053E375-8469-8649-BF57-7D934150A541}" type="pres">
      <dgm:prSet presAssocID="{C136FC01-D647-F644-AA12-3D1DF8DD8088}" presName="connectorText" presStyleLbl="sibTrans2D1" presStyleIdx="2" presStyleCnt="4"/>
      <dgm:spPr/>
    </dgm:pt>
    <dgm:pt modelId="{0CD60EEC-37FA-3F44-BB06-976B3446E4F8}" type="pres">
      <dgm:prSet presAssocID="{9D238269-1636-484E-A5E0-E5AC85201ED5}" presName="node" presStyleLbl="node1" presStyleIdx="3" presStyleCnt="4">
        <dgm:presLayoutVars>
          <dgm:bulletEnabled val="1"/>
        </dgm:presLayoutVars>
      </dgm:prSet>
      <dgm:spPr/>
    </dgm:pt>
    <dgm:pt modelId="{1F0808D2-CAB3-EF4E-A675-C44E55117489}" type="pres">
      <dgm:prSet presAssocID="{7AFFF40F-4951-5C49-9F6B-0BFBDF9B1814}" presName="sibTrans" presStyleLbl="sibTrans2D1" presStyleIdx="3" presStyleCnt="4"/>
      <dgm:spPr/>
    </dgm:pt>
    <dgm:pt modelId="{61F981C6-97B7-414A-9618-9723C5DDB4C0}" type="pres">
      <dgm:prSet presAssocID="{7AFFF40F-4951-5C49-9F6B-0BFBDF9B1814}" presName="connectorText" presStyleLbl="sibTrans2D1" presStyleIdx="3" presStyleCnt="4"/>
      <dgm:spPr/>
    </dgm:pt>
  </dgm:ptLst>
  <dgm:cxnLst>
    <dgm:cxn modelId="{EE588D01-0EFB-8D4B-86EE-77EB715D3B68}" type="presOf" srcId="{C136FC01-D647-F644-AA12-3D1DF8DD8088}" destId="{1022FC03-11B5-3F44-BEA5-E3AD4CA5CBE5}" srcOrd="0" destOrd="0" presId="urn:microsoft.com/office/officeart/2005/8/layout/cycle2"/>
    <dgm:cxn modelId="{80A9AF0D-9601-114D-951E-7796F4F21510}" type="presOf" srcId="{AEEDBC36-BB7C-224D-B3AA-F8BB70BE5A07}" destId="{5AE6E62E-CCC4-2E4B-8F2C-51CE0815F5CF}" srcOrd="0" destOrd="0" presId="urn:microsoft.com/office/officeart/2005/8/layout/cycle2"/>
    <dgm:cxn modelId="{19243618-0C0C-4041-970A-6342D23CC19F}" type="presOf" srcId="{3CE758B2-3E16-2D4D-8517-9D45C939769A}" destId="{897EA4BD-4C09-3141-95EA-423DEEED0397}" srcOrd="0" destOrd="0" presId="urn:microsoft.com/office/officeart/2005/8/layout/cycle2"/>
    <dgm:cxn modelId="{1DC11529-8D09-CD45-B886-C440CF2F18F8}" type="presOf" srcId="{DEE3865F-FC80-B341-A42D-1F43433C4478}" destId="{A2570531-0E7B-D441-A428-DDAA740DCEF1}" srcOrd="0" destOrd="0" presId="urn:microsoft.com/office/officeart/2005/8/layout/cycle2"/>
    <dgm:cxn modelId="{246BC82B-6A72-A241-B578-237D45AA104C}" type="presOf" srcId="{84C36593-7423-EA47-89B3-7563E7103D19}" destId="{3AA58908-1EA7-AB4D-9C98-20C03B5D474C}" srcOrd="1" destOrd="0" presId="urn:microsoft.com/office/officeart/2005/8/layout/cycle2"/>
    <dgm:cxn modelId="{A5865635-8673-D742-B339-A9866414B3EA}" srcId="{3CE758B2-3E16-2D4D-8517-9D45C939769A}" destId="{79A6BAB9-5E2B-AE48-9667-DAAFB02DF42D}" srcOrd="0" destOrd="0" parTransId="{A0FB1FEB-A08E-7345-B7B6-C89D09E86493}" sibTransId="{AEEDBC36-BB7C-224D-B3AA-F8BB70BE5A07}"/>
    <dgm:cxn modelId="{66A17664-F5CB-E34E-8781-3E3518084F86}" srcId="{3CE758B2-3E16-2D4D-8517-9D45C939769A}" destId="{C776C47E-969D-AA44-9F34-B3E22936155E}" srcOrd="2" destOrd="0" parTransId="{DAE98CC6-94F0-254F-BB75-E1FD9DD6EBF5}" sibTransId="{C136FC01-D647-F644-AA12-3D1DF8DD8088}"/>
    <dgm:cxn modelId="{994A196B-CE9B-0249-BEF7-B23A2CD3A29A}" type="presOf" srcId="{9D238269-1636-484E-A5E0-E5AC85201ED5}" destId="{0CD60EEC-37FA-3F44-BB06-976B3446E4F8}" srcOrd="0" destOrd="0" presId="urn:microsoft.com/office/officeart/2005/8/layout/cycle2"/>
    <dgm:cxn modelId="{5E521C4F-470B-4B40-B421-8C8FD060FE49}" type="presOf" srcId="{7AFFF40F-4951-5C49-9F6B-0BFBDF9B1814}" destId="{61F981C6-97B7-414A-9618-9723C5DDB4C0}" srcOrd="1" destOrd="0" presId="urn:microsoft.com/office/officeart/2005/8/layout/cycle2"/>
    <dgm:cxn modelId="{1CDB1C70-C127-9A4B-BA3B-9274E28EB52F}" type="presOf" srcId="{7AFFF40F-4951-5C49-9F6B-0BFBDF9B1814}" destId="{1F0808D2-CAB3-EF4E-A675-C44E55117489}" srcOrd="0" destOrd="0" presId="urn:microsoft.com/office/officeart/2005/8/layout/cycle2"/>
    <dgm:cxn modelId="{FCF6AE55-F3C3-F94B-893E-882C4C287C89}" srcId="{3CE758B2-3E16-2D4D-8517-9D45C939769A}" destId="{9D238269-1636-484E-A5E0-E5AC85201ED5}" srcOrd="3" destOrd="0" parTransId="{CB1A358A-C06F-704A-BE5F-F359A4F91D57}" sibTransId="{7AFFF40F-4951-5C49-9F6B-0BFBDF9B1814}"/>
    <dgm:cxn modelId="{AB49E287-9B9E-854D-AF3B-727F919323F5}" type="presOf" srcId="{79A6BAB9-5E2B-AE48-9667-DAAFB02DF42D}" destId="{681B083C-D529-744A-A0A8-0AAD1592B3C1}" srcOrd="0" destOrd="0" presId="urn:microsoft.com/office/officeart/2005/8/layout/cycle2"/>
    <dgm:cxn modelId="{5A3B5089-3CC3-9448-958B-A41C726CA071}" type="presOf" srcId="{AEEDBC36-BB7C-224D-B3AA-F8BB70BE5A07}" destId="{EDD605CA-4DE1-344C-B1D1-7C78219FA168}" srcOrd="1" destOrd="0" presId="urn:microsoft.com/office/officeart/2005/8/layout/cycle2"/>
    <dgm:cxn modelId="{E3828EC8-D074-3148-B2D1-46D07773B5B6}" srcId="{3CE758B2-3E16-2D4D-8517-9D45C939769A}" destId="{DEE3865F-FC80-B341-A42D-1F43433C4478}" srcOrd="1" destOrd="0" parTransId="{2963F732-A2F4-C84B-B11B-50770EFF0728}" sibTransId="{84C36593-7423-EA47-89B3-7563E7103D19}"/>
    <dgm:cxn modelId="{D3FA36D5-854B-BC4F-8CA9-C5F36D767B82}" type="presOf" srcId="{C136FC01-D647-F644-AA12-3D1DF8DD8088}" destId="{7053E375-8469-8649-BF57-7D934150A541}" srcOrd="1" destOrd="0" presId="urn:microsoft.com/office/officeart/2005/8/layout/cycle2"/>
    <dgm:cxn modelId="{AD31FAE7-86CF-C142-AE5A-D47999384DD4}" type="presOf" srcId="{84C36593-7423-EA47-89B3-7563E7103D19}" destId="{00DC3EE3-2397-7040-9F1A-B2844F68C9FA}" srcOrd="0" destOrd="0" presId="urn:microsoft.com/office/officeart/2005/8/layout/cycle2"/>
    <dgm:cxn modelId="{658CCCE8-6A2A-ED41-BA6E-B608BF182149}" type="presOf" srcId="{C776C47E-969D-AA44-9F34-B3E22936155E}" destId="{E75DE85E-E0FF-A841-8E8D-60A8AC1FC4C6}" srcOrd="0" destOrd="0" presId="urn:microsoft.com/office/officeart/2005/8/layout/cycle2"/>
    <dgm:cxn modelId="{2AE12E02-6824-1349-B508-030FEE52FA5E}" type="presParOf" srcId="{897EA4BD-4C09-3141-95EA-423DEEED0397}" destId="{681B083C-D529-744A-A0A8-0AAD1592B3C1}" srcOrd="0" destOrd="0" presId="urn:microsoft.com/office/officeart/2005/8/layout/cycle2"/>
    <dgm:cxn modelId="{D34F1D0D-87B9-EF48-B474-166BF5974186}" type="presParOf" srcId="{897EA4BD-4C09-3141-95EA-423DEEED0397}" destId="{5AE6E62E-CCC4-2E4B-8F2C-51CE0815F5CF}" srcOrd="1" destOrd="0" presId="urn:microsoft.com/office/officeart/2005/8/layout/cycle2"/>
    <dgm:cxn modelId="{A62B4D0D-0169-B24C-9DC7-990F636044BF}" type="presParOf" srcId="{5AE6E62E-CCC4-2E4B-8F2C-51CE0815F5CF}" destId="{EDD605CA-4DE1-344C-B1D1-7C78219FA168}" srcOrd="0" destOrd="0" presId="urn:microsoft.com/office/officeart/2005/8/layout/cycle2"/>
    <dgm:cxn modelId="{26410488-C49A-1A4F-B32D-3C95CEF51FC6}" type="presParOf" srcId="{897EA4BD-4C09-3141-95EA-423DEEED0397}" destId="{A2570531-0E7B-D441-A428-DDAA740DCEF1}" srcOrd="2" destOrd="0" presId="urn:microsoft.com/office/officeart/2005/8/layout/cycle2"/>
    <dgm:cxn modelId="{31504DB6-1B2C-6245-9B56-8076B893A484}" type="presParOf" srcId="{897EA4BD-4C09-3141-95EA-423DEEED0397}" destId="{00DC3EE3-2397-7040-9F1A-B2844F68C9FA}" srcOrd="3" destOrd="0" presId="urn:microsoft.com/office/officeart/2005/8/layout/cycle2"/>
    <dgm:cxn modelId="{B3D6B335-F4FC-3241-922B-B87E4B0F4B36}" type="presParOf" srcId="{00DC3EE3-2397-7040-9F1A-B2844F68C9FA}" destId="{3AA58908-1EA7-AB4D-9C98-20C03B5D474C}" srcOrd="0" destOrd="0" presId="urn:microsoft.com/office/officeart/2005/8/layout/cycle2"/>
    <dgm:cxn modelId="{B7FD456A-4D95-2F45-A300-D0324B1A99F9}" type="presParOf" srcId="{897EA4BD-4C09-3141-95EA-423DEEED0397}" destId="{E75DE85E-E0FF-A841-8E8D-60A8AC1FC4C6}" srcOrd="4" destOrd="0" presId="urn:microsoft.com/office/officeart/2005/8/layout/cycle2"/>
    <dgm:cxn modelId="{4CF8F660-B1C4-F44F-B77C-2DB0E410DB32}" type="presParOf" srcId="{897EA4BD-4C09-3141-95EA-423DEEED0397}" destId="{1022FC03-11B5-3F44-BEA5-E3AD4CA5CBE5}" srcOrd="5" destOrd="0" presId="urn:microsoft.com/office/officeart/2005/8/layout/cycle2"/>
    <dgm:cxn modelId="{904BE3CE-DCE5-154D-893D-81600676BBFF}" type="presParOf" srcId="{1022FC03-11B5-3F44-BEA5-E3AD4CA5CBE5}" destId="{7053E375-8469-8649-BF57-7D934150A541}" srcOrd="0" destOrd="0" presId="urn:microsoft.com/office/officeart/2005/8/layout/cycle2"/>
    <dgm:cxn modelId="{F10F5B53-3FB6-FB48-85EE-79845FA9D04B}" type="presParOf" srcId="{897EA4BD-4C09-3141-95EA-423DEEED0397}" destId="{0CD60EEC-37FA-3F44-BB06-976B3446E4F8}" srcOrd="6" destOrd="0" presId="urn:microsoft.com/office/officeart/2005/8/layout/cycle2"/>
    <dgm:cxn modelId="{A0A11A6D-FDB4-724F-9103-16139E0FDA10}" type="presParOf" srcId="{897EA4BD-4C09-3141-95EA-423DEEED0397}" destId="{1F0808D2-CAB3-EF4E-A675-C44E55117489}" srcOrd="7" destOrd="0" presId="urn:microsoft.com/office/officeart/2005/8/layout/cycle2"/>
    <dgm:cxn modelId="{A790F77D-5D6A-0349-9DC0-DEB403FEFFF0}" type="presParOf" srcId="{1F0808D2-CAB3-EF4E-A675-C44E55117489}" destId="{61F981C6-97B7-414A-9618-9723C5DDB4C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B083C-D529-744A-A0A8-0AAD1592B3C1}">
      <dsp:nvSpPr>
        <dsp:cNvPr id="0" name=""/>
        <dsp:cNvSpPr/>
      </dsp:nvSpPr>
      <dsp:spPr>
        <a:xfrm>
          <a:off x="4509886" y="1948"/>
          <a:ext cx="1830444" cy="1830444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Lage SES</a:t>
          </a:r>
        </a:p>
      </dsp:txBody>
      <dsp:txXfrm>
        <a:off x="4777948" y="270010"/>
        <a:ext cx="1294320" cy="1294320"/>
      </dsp:txXfrm>
    </dsp:sp>
    <dsp:sp modelId="{5AE6E62E-CCC4-2E4B-8F2C-51CE0815F5CF}">
      <dsp:nvSpPr>
        <dsp:cNvPr id="0" name=""/>
        <dsp:cNvSpPr/>
      </dsp:nvSpPr>
      <dsp:spPr>
        <a:xfrm rot="2700000">
          <a:off x="6143742" y="1569912"/>
          <a:ext cx="485990" cy="61777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>
        <a:off x="6165093" y="1641920"/>
        <a:ext cx="340193" cy="370664"/>
      </dsp:txXfrm>
    </dsp:sp>
    <dsp:sp modelId="{A2570531-0E7B-D441-A428-DDAA740DCEF1}">
      <dsp:nvSpPr>
        <dsp:cNvPr id="0" name=""/>
        <dsp:cNvSpPr/>
      </dsp:nvSpPr>
      <dsp:spPr>
        <a:xfrm>
          <a:off x="6452597" y="1944659"/>
          <a:ext cx="1830444" cy="1830444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Hoger risico op DM en ulcus</a:t>
          </a:r>
        </a:p>
      </dsp:txBody>
      <dsp:txXfrm>
        <a:off x="6720659" y="2212721"/>
        <a:ext cx="1294320" cy="1294320"/>
      </dsp:txXfrm>
    </dsp:sp>
    <dsp:sp modelId="{00DC3EE3-2397-7040-9F1A-B2844F68C9FA}">
      <dsp:nvSpPr>
        <dsp:cNvPr id="0" name=""/>
        <dsp:cNvSpPr/>
      </dsp:nvSpPr>
      <dsp:spPr>
        <a:xfrm rot="8100000">
          <a:off x="6163194" y="3512623"/>
          <a:ext cx="485990" cy="61777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 rot="10800000">
        <a:off x="6287640" y="3584631"/>
        <a:ext cx="340193" cy="370664"/>
      </dsp:txXfrm>
    </dsp:sp>
    <dsp:sp modelId="{E75DE85E-E0FF-A841-8E8D-60A8AC1FC4C6}">
      <dsp:nvSpPr>
        <dsp:cNvPr id="0" name=""/>
        <dsp:cNvSpPr/>
      </dsp:nvSpPr>
      <dsp:spPr>
        <a:xfrm>
          <a:off x="4509886" y="3887370"/>
          <a:ext cx="1830444" cy="1830444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Behandeling zorgt voor isolement en immobiliteit</a:t>
          </a:r>
        </a:p>
      </dsp:txBody>
      <dsp:txXfrm>
        <a:off x="4777948" y="4155432"/>
        <a:ext cx="1294320" cy="1294320"/>
      </dsp:txXfrm>
    </dsp:sp>
    <dsp:sp modelId="{1022FC03-11B5-3F44-BEA5-E3AD4CA5CBE5}">
      <dsp:nvSpPr>
        <dsp:cNvPr id="0" name=""/>
        <dsp:cNvSpPr/>
      </dsp:nvSpPr>
      <dsp:spPr>
        <a:xfrm rot="13500000">
          <a:off x="4220483" y="3532075"/>
          <a:ext cx="485990" cy="61777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 rot="10800000">
        <a:off x="4344929" y="3707177"/>
        <a:ext cx="340193" cy="370664"/>
      </dsp:txXfrm>
    </dsp:sp>
    <dsp:sp modelId="{0CD60EEC-37FA-3F44-BB06-976B3446E4F8}">
      <dsp:nvSpPr>
        <dsp:cNvPr id="0" name=""/>
        <dsp:cNvSpPr/>
      </dsp:nvSpPr>
      <dsp:spPr>
        <a:xfrm>
          <a:off x="2567175" y="1944659"/>
          <a:ext cx="1830444" cy="1830444"/>
        </a:xfrm>
        <a:prstGeom prst="ellipse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500" kern="1200" dirty="0"/>
            <a:t>meer kans op complicaties van DM, mentale gezondheid</a:t>
          </a:r>
        </a:p>
      </dsp:txBody>
      <dsp:txXfrm>
        <a:off x="2835237" y="2212721"/>
        <a:ext cx="1294320" cy="1294320"/>
      </dsp:txXfrm>
    </dsp:sp>
    <dsp:sp modelId="{1F0808D2-CAB3-EF4E-A675-C44E55117489}">
      <dsp:nvSpPr>
        <dsp:cNvPr id="0" name=""/>
        <dsp:cNvSpPr/>
      </dsp:nvSpPr>
      <dsp:spPr>
        <a:xfrm rot="18900000">
          <a:off x="4201031" y="1589364"/>
          <a:ext cx="485990" cy="617774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1200" kern="1200"/>
        </a:p>
      </dsp:txBody>
      <dsp:txXfrm>
        <a:off x="4222382" y="1764466"/>
        <a:ext cx="340193" cy="370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5T09:29:23.3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5T09:29:39.897"/>
    </inkml:context>
    <inkml:brush xml:id="br0">
      <inkml:brushProperty name="width" value="0.34286" units="cm"/>
      <inkml:brushProperty name="height" value="0.34286" units="cm"/>
    </inkml:brush>
  </inkml:definitions>
  <inkml:trace contextRef="#ctx0" brushRef="#br0">0 1 8027,'0'0'0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5T09:32:10.835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0 1 24575,'17'5'0,"-3"-1"0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73E4D-B896-FE45-B4C6-28C172DEE65B}" type="datetimeFigureOut">
              <a:rPr lang="nl-NL" smtClean="0"/>
              <a:t>15-4-2026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F0B09-BF09-5947-AA0F-EED4573FDBA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5107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of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invitation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wonderful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conference. I hope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well.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like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hallux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ulcer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particular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options </a:t>
            </a:r>
            <a:r>
              <a:rPr lang="nl-N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nl-N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F0B09-BF09-5947-AA0F-EED4573FDBA9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366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A94A7-72E1-420A-2CC1-593B52BD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83A663-695A-345F-E389-05376DA795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1396642-36BA-101B-5AB2-4C1B2284A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Heeft allemaal te maken met het verloop van de </a:t>
            </a:r>
            <a:r>
              <a:rPr lang="nl-NL" dirty="0" err="1"/>
              <a:t>charcot</a:t>
            </a:r>
            <a:r>
              <a:rPr lang="nl-NL" dirty="0"/>
              <a:t> voet,. Het verloop van de </a:t>
            </a:r>
            <a:r>
              <a:rPr lang="nl-NL" dirty="0" err="1"/>
              <a:t>charcot</a:t>
            </a:r>
            <a:r>
              <a:rPr lang="nl-NL" dirty="0"/>
              <a:t> voet vergelijk ik vaak met een tuin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391B5DC-EDCD-E0CD-75FB-F478AE5C3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4704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normale voet is al een mooie tuin. Niets aan de hand.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F0B09-BF09-5947-AA0F-EED4573FDBA9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0868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F0B09-BF09-5947-AA0F-EED4573FDBA9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3753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3AC51-BB03-DC0B-7DC5-A3EC803C5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0163641-1D2D-EDF9-9E19-3517B2395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F84056-7AC1-B98D-8137-A8B1B1B5A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810F95-D6A3-79A1-5B0C-F645466D82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F0B09-BF09-5947-AA0F-EED4573FDBA9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395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CF57-4C4E-A79A-50DE-EE5420047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869F7A8-593E-85E4-2687-0B949A606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4E69560-8BE4-C114-99E4-A2E89F590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3BACC41-4093-1D11-265B-426FE3522D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F0B09-BF09-5947-AA0F-EED4573FDBA9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758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CC993-57A8-D28D-9633-A30FA924C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AC7401E-04C2-194D-37FC-71DFE17977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C1015F0-28A6-3637-EA9D-D21E2BCE6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Amputatie risico bij </a:t>
            </a:r>
            <a:r>
              <a:rPr lang="nl-NL" dirty="0" err="1"/>
              <a:t>charcot</a:t>
            </a:r>
            <a:r>
              <a:rPr lang="nl-NL" dirty="0"/>
              <a:t> is niet zo hoog, rond de 2%.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FEC55E-47C0-4B96-42D4-298E8A8C4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66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019DD-98F9-03CA-66CB-4CA3D98B2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DA14EA4-21C9-4C4F-C2A1-A13A3801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17F609-BDD3-C779-A302-BCD767BFC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Amputatie risico bij </a:t>
            </a:r>
            <a:r>
              <a:rPr lang="nl-NL" dirty="0" err="1"/>
              <a:t>charcot</a:t>
            </a:r>
            <a:r>
              <a:rPr lang="nl-NL" dirty="0"/>
              <a:t> is niet zo hoog, rond de 2%.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44B3FFD-C7DF-A0E1-281B-9240B0A628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095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4DA15-EC22-B192-2DF0-272D3CEBE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5842AD4-CA4D-109B-A130-D42950B06D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94FB1F3-CA2F-CF6F-04AA-352BF474C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zien we dat de mortaliteit dus enorm verhoogd is bij DFU en </a:t>
            </a:r>
            <a:r>
              <a:rPr lang="nl-NL" dirty="0" err="1"/>
              <a:t>charcot</a:t>
            </a:r>
            <a:r>
              <a:rPr lang="nl-NL" dirty="0"/>
              <a:t>. Ook zien we dat de complicaties bij een stage O (geen </a:t>
            </a:r>
            <a:r>
              <a:rPr lang="nl-NL" dirty="0" err="1"/>
              <a:t>deformiteiten</a:t>
            </a:r>
            <a:r>
              <a:rPr lang="nl-NL" dirty="0"/>
              <a:t>) en stage 1 (wel </a:t>
            </a:r>
            <a:r>
              <a:rPr lang="nl-NL" dirty="0" err="1"/>
              <a:t>deformteit</a:t>
            </a:r>
            <a:r>
              <a:rPr lang="nl-NL" dirty="0"/>
              <a:t>) ook enorm toeneemt van 14-70%. </a:t>
            </a:r>
            <a:br>
              <a:rPr lang="nl-NL" dirty="0"/>
            </a:br>
            <a:r>
              <a:rPr lang="nl-NL" dirty="0"/>
              <a:t>We kunnen dus concluderen dat de </a:t>
            </a:r>
            <a:r>
              <a:rPr lang="nl-NL" dirty="0" err="1"/>
              <a:t>charcot</a:t>
            </a:r>
            <a:r>
              <a:rPr lang="nl-NL" dirty="0"/>
              <a:t> zelf niet eens het </a:t>
            </a:r>
            <a:r>
              <a:rPr lang="nl-NL" dirty="0" err="1"/>
              <a:t>grooste</a:t>
            </a:r>
            <a:r>
              <a:rPr lang="nl-NL" dirty="0"/>
              <a:t> probleem is, maar wel de </a:t>
            </a:r>
            <a:r>
              <a:rPr lang="nl-NL" dirty="0" err="1"/>
              <a:t>deformteit</a:t>
            </a:r>
            <a:r>
              <a:rPr lang="nl-NL" dirty="0"/>
              <a:t> en daarbij het ulcus dat zal </a:t>
            </a:r>
            <a:r>
              <a:rPr lang="nl-NL" dirty="0" err="1"/>
              <a:t>onstaan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68D6F8-B87E-9EA3-9C3C-297EE67E2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67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7083F1-BAAF-A8DE-FF05-0C90A24BD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D134B9-A631-CCE5-160F-539C1C654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D21651B-3AFB-0D39-7988-3E4E52B246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Als we kijken naar de </a:t>
            </a:r>
            <a:r>
              <a:rPr lang="nl-NL" dirty="0" err="1"/>
              <a:t>stariway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amputatie wel. Wat als we kijken naar de ontwikkeling zie je hoe uiteindelijk eindigen in </a:t>
            </a:r>
            <a:r>
              <a:rPr lang="nl-NL" dirty="0" err="1"/>
              <a:t>ampuatie</a:t>
            </a:r>
            <a:r>
              <a:rPr lang="nl-NL" dirty="0"/>
              <a:t>,. Eerst de PNP, dan de </a:t>
            </a:r>
            <a:r>
              <a:rPr lang="nl-NL" dirty="0" err="1"/>
              <a:t>charcot</a:t>
            </a:r>
            <a:r>
              <a:rPr lang="nl-NL" dirty="0"/>
              <a:t>, ontwikkeld deformiteit waardoor ulcus met uiteindelijk infectie en de amputatie.  De stap van </a:t>
            </a:r>
            <a:r>
              <a:rPr lang="nl-NL" dirty="0" err="1"/>
              <a:t>charcto</a:t>
            </a:r>
            <a:r>
              <a:rPr lang="nl-NL" dirty="0"/>
              <a:t> naar  ulcus ontwikkeling is dus zeer zorgwekkend!!!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A698E5-ECF0-66BE-2891-87A4DC6F5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7311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5B7D8-DD4D-6C7D-C3BE-1DA6E6DC6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D70F7F-E232-D8E1-30A0-54CC67E4C4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E08C02A-322A-6E20-CE07-E533AD52B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Is een </a:t>
            </a:r>
            <a:r>
              <a:rPr lang="nl-NL" dirty="0" err="1"/>
              <a:t>amputaie</a:t>
            </a:r>
            <a:r>
              <a:rPr lang="nl-NL" dirty="0"/>
              <a:t> nou zo erg, je doet het om </a:t>
            </a:r>
            <a:r>
              <a:rPr lang="nl-NL" dirty="0" err="1"/>
              <a:t>patient</a:t>
            </a:r>
            <a:r>
              <a:rPr lang="nl-NL" dirty="0"/>
              <a:t> in leven te houden… Maar doen we dat ook?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FED18E-A516-3A9D-3125-B5491E6F4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724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010F-1CC4-4603-BA86-B2339C74B5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527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AFBE0-D368-A74A-E427-5AD112CA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5FA81F8-4346-43C9-8F76-9126F6D69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054DBA6-963F-C443-116F-32A568988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Willen we goede resultaten voor </a:t>
            </a:r>
            <a:r>
              <a:rPr lang="nl-NL" dirty="0" err="1"/>
              <a:t>patienten</a:t>
            </a:r>
            <a:r>
              <a:rPr lang="nl-NL" dirty="0"/>
              <a:t> moeten we dus starten met behandeling voordat de voet is ingestort en niet pas als de schade </a:t>
            </a:r>
            <a:r>
              <a:rPr lang="nl-NL" dirty="0" err="1"/>
              <a:t>all</a:t>
            </a:r>
            <a:r>
              <a:rPr lang="nl-NL" dirty="0"/>
              <a:t> heeft plaats gevonden.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8688E7-4C94-0305-DC64-B69EA8070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C0E82-31A0-4C44-BD88-086E32BFF490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4979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Dus in fase 0 zorgen dat de storm geen schade kan aanrichten.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F0B09-BF09-5947-AA0F-EED4573FDBA9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110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E6FA6-DAEF-AF40-B6B4-0D9683F7B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6E3BFE0-379B-097F-380D-148F975A5B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8F4C04-C1B7-CC42-0627-897DF582CE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FC2B09-6C91-5C23-1DEB-C36254E898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3931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9D0FD-2BD6-6BCE-4EB6-65EC0A364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DA68EC-17D6-907C-933D-C3376EC3E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E1265E-B238-018D-74FF-8753FAAA5E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Charcot is lastige diagnose om vast te stellen en er treedt dus ook vaak delay op bij vaststellen van de diagnose.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E7D60F-4C69-FE83-4E21-38ABDC6C73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577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F7CDA-8EB7-3AC2-A850-0C426CB60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A5BE68-1ECF-92A4-B70D-C23E9C4BD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7AE5F3A-7E56-E860-08C4-597B3242B3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Conclusie is dus voor jullie in de praktijk: </a:t>
            </a:r>
          </a:p>
          <a:p>
            <a:r>
              <a:rPr lang="nl-NL" dirty="0"/>
              <a:t>En dus ingestuurd moet worden… liever een paar te veel in het gips dan een te weinig.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5F45016-EDF1-F176-3F57-225518E3A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3597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82ACB-1F13-67F7-7531-584876080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CCDA75D-5B64-5C29-7C3F-DDD8B29FB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FA6380E-D55B-6D2C-094B-DD39FBAFC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En helaas is dat ook bij deze </a:t>
            </a:r>
            <a:r>
              <a:rPr lang="nl-NL" dirty="0" err="1"/>
              <a:t>patienten</a:t>
            </a:r>
            <a:r>
              <a:rPr lang="nl-NL" dirty="0"/>
              <a:t> ook  zo gegaan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429AF4-E3A7-82BF-9EC5-1343AA575C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4545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9DE81-E053-B83A-13E5-1F1FE9CAB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0C5F07-22DE-EFF4-BDDE-AA68325013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0E163B0-00CA-C0DA-4DFE-2A318CE112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FFFFFF"/>
                </a:solidFill>
                <a:effectLst/>
                <a:latin typeface="Google Sans"/>
              </a:rPr>
              <a:t>CGRP zorgt voor ontstekingen en pijn</a:t>
            </a:r>
          </a:p>
          <a:p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eNOS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) is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expressed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in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vascular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endothelial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cells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and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plays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an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important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role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in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the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regulation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of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vascular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tone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,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platelet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aggregation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nl-NL" b="0" i="0" dirty="0" err="1">
                <a:solidFill>
                  <a:srgbClr val="212121"/>
                </a:solidFill>
                <a:effectLst/>
                <a:latin typeface="system-ui"/>
              </a:rPr>
              <a:t>and</a:t>
            </a:r>
            <a:r>
              <a:rPr lang="nl-NL" b="0" i="0" dirty="0">
                <a:solidFill>
                  <a:srgbClr val="212121"/>
                </a:solidFill>
                <a:effectLst/>
                <a:latin typeface="system-ui"/>
              </a:rPr>
              <a:t> angiogenesis.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BA362D8-BEDA-C5FB-0D01-B5806B0BD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6495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2D9E0-74DF-3000-C137-F6B99B517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BC343B0-965A-7000-D851-267642852B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8F66A57-AF11-75C3-BF41-459AE359C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Onze persoonlijke ervaring en dus ook overtuiging is dat we met name </a:t>
            </a:r>
            <a:r>
              <a:rPr lang="nl-NL" dirty="0" err="1"/>
              <a:t>charcot</a:t>
            </a:r>
            <a:r>
              <a:rPr lang="nl-NL" dirty="0"/>
              <a:t> zien </a:t>
            </a:r>
            <a:r>
              <a:rPr lang="nl-NL" dirty="0" err="1"/>
              <a:t>onstaan</a:t>
            </a:r>
            <a:r>
              <a:rPr lang="nl-NL" dirty="0"/>
              <a:t> op het moment dat de glucose forse verhoogd is en niet goed onder controle..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AA666D-B3AE-7C5A-6F53-9779B1F4D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2150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81B76-6A77-E436-1AB0-953CF3348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3A93A7-BC27-2F8C-69A8-FAEA3083F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F2A03F7-5807-5FFD-E51A-50C8690C72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Andere punt dat opvalt is het </a:t>
            </a:r>
            <a:r>
              <a:rPr lang="nl-NL" dirty="0" err="1"/>
              <a:t>reptetitieve</a:t>
            </a:r>
            <a:r>
              <a:rPr lang="nl-NL" dirty="0"/>
              <a:t> trauma waar ik kort bij stil wil staan.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8912DF-E8B1-B34E-1ABB-1C65DA9AED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718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824A4-C63C-7AD0-F83B-7A9AE7A7D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3FC76B-DD8B-8D1E-7C1C-6DF05941DE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A992370-A774-E734-D642-41E92CB0ED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Want er zijn weinig mensen met </a:t>
            </a:r>
            <a:r>
              <a:rPr lang="nl-NL" dirty="0" err="1"/>
              <a:t>charcot</a:t>
            </a:r>
            <a:r>
              <a:rPr lang="nl-NL" dirty="0"/>
              <a:t> die binnenkomen met een verhaal van een trauma…. Wat wordt hier dan mee bedoeld?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AF76FA-FD06-4D9F-C89D-449F95BBB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275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B176B-57E6-5BCE-CD59-2E8AE4F1B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40CE8A-9FC1-E1D0-974A-441755CBD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E262F34-9397-8E94-92E2-953B3D5D2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 </a:t>
            </a:r>
            <a:r>
              <a:rPr lang="nl-NL" dirty="0" err="1"/>
              <a:t>charcto</a:t>
            </a:r>
            <a:r>
              <a:rPr lang="nl-NL" dirty="0"/>
              <a:t> ellende is weten we allemaal. Maar wat is </a:t>
            </a:r>
            <a:r>
              <a:rPr lang="nl-NL" dirty="0" err="1"/>
              <a:t>charcot</a:t>
            </a:r>
            <a:r>
              <a:rPr lang="nl-NL" dirty="0"/>
              <a:t> precies, en waar kijken we nu naar. Dikke warme voet??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DBD5B8A-1FF5-A4EE-1B7B-5DE648337B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3054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B1022-878A-5F40-DCF6-A26CFF90B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930087-7AE1-EC37-53C3-6D963A60D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Standsafwijking die voorkomen tgv complicaties diabetes zijn ….Deze zorgen alle drie voor een eigen risico op het ontstaan van ulcera. We zullen ze stap voor stap doornemen.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DDDFD9-B4AF-69D8-F77D-02BE20E31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707-D961-4169-9205-2081B83FC61D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117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D64C-1CBE-3721-4184-F9F7460B8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C5C3B6F-1A7D-2CF6-B5C1-A0FA94AA8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verkorting van de kuitspier komt door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2C330C9-6FF6-60F0-F5E0-9A6297FFC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707-D961-4169-9205-2081B83FC61D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604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A4FB-7DB9-C5E3-F35E-A4A5ACAEB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B31CC28-71A1-3650-CAD5-89063F948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3B05320-D979-4027-0061-C4503FDA88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EB385A2-6D18-A571-69FE-5C0FF15A3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707-D961-4169-9205-2081B83FC61D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2448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BEFFB-D1CD-E932-FC13-DEC4E4AC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275DBFA-9DA2-64EB-DF6F-2D88DC524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2B3D238-030C-928F-FFF5-AA2404502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Bijzondere aan de voet is dat deze in zichzelf stabiel is…. Dus veranderd er iets aan de geometrie dan heeft dit direct invloed op de stabiliteit en vorm!!!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F94BAA4-BACE-7663-2701-2E0C7E326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707-D961-4169-9205-2081B83FC61D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357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30761-A964-2811-1BD4-ADFBAC5DC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EE36622-97AD-A3BD-82D7-01B378C15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556FC22-4C21-A85D-3078-8CCE63C03B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 is dus ook meteen het antwoorde op repetitief  trauma. Dat is de verhoogde </a:t>
            </a:r>
            <a:r>
              <a:rPr lang="nl-NL" dirty="0" err="1"/>
              <a:t>voorvoetsdruk</a:t>
            </a:r>
            <a:r>
              <a:rPr lang="nl-NL" dirty="0"/>
              <a:t> bij AP </a:t>
            </a:r>
            <a:r>
              <a:rPr lang="nl-NL" dirty="0" err="1"/>
              <a:t>verkkorting</a:t>
            </a:r>
            <a:r>
              <a:rPr lang="nl-NL" dirty="0"/>
              <a:t> en stijfheid Er is dus geen groot trauma, maar de standsafwijking zorgt voor continue kleine trauma’s met uiteindelijk </a:t>
            </a:r>
            <a:r>
              <a:rPr lang="nl-NL" dirty="0" err="1"/>
              <a:t>activietatie</a:t>
            </a:r>
            <a:r>
              <a:rPr lang="nl-NL" dirty="0"/>
              <a:t> van </a:t>
            </a:r>
            <a:r>
              <a:rPr lang="nl-NL" dirty="0" err="1"/>
              <a:t>interlukines</a:t>
            </a:r>
            <a:r>
              <a:rPr lang="nl-NL" dirty="0"/>
              <a:t> en dus  RANKL.  maar soms dus ook een fractuur of een OK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35AAC9-AD07-BC87-ECEF-AE9F172F6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3305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B88F0-D100-CB4C-AA68-C15E4B5F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5D445E8-D93D-4790-D6C1-D10936BCB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5196BB8-CA2F-6AF9-4C00-E5FCF47A4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2</a:t>
            </a:r>
            <a:r>
              <a:rPr lang="nl-NL" baseline="30000" dirty="0"/>
              <a:t>e</a:t>
            </a:r>
            <a:r>
              <a:rPr lang="nl-NL" dirty="0"/>
              <a:t> war opvalt is centrale plaats die  RANKL inneemt. Zal dus wel belangrijk zijn… denk ik dan….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DF4A19-58B1-2E45-4ACB-774D229B98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2301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CB995-8129-4173-6E1C-982333A26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93A816-730B-CA31-BA99-FE8DE9530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ABC52AB-D779-2E4C-6CF0-AB71DB3B2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 kennen we als orthopeden RANKL van…. Botmetastasen, osteoporose, ziekte van Paget. Oftewel,, activatie van RANKL geeft toegenomen </a:t>
            </a:r>
            <a:r>
              <a:rPr lang="nl-NL" dirty="0" err="1"/>
              <a:t>activieteit</a:t>
            </a:r>
            <a:r>
              <a:rPr lang="nl-NL" dirty="0"/>
              <a:t> van osteoclasten wat we dus ook bij acute Charcot zien… wat een verklaring geeft voor de destructie.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8F5CA00-4EF9-CFBD-649D-CA7640C69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14742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2D3C6-5871-E120-9C22-FE3D67E91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145BEBB-C00E-176B-69A0-015114091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339A28E-B683-C2AC-9F29-DF1845A4B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Preventie blijft altijd het beste: dus in deze fase wil je ze hebben en starten met behandelen.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0E97F6-5435-7375-2BB2-3301BC31DB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0455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Doel is dus stabiele schoeibare voet door gips aan te bieden uit te laten blussen en daarna starten met OSA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F0B09-BF09-5947-AA0F-EED4573FDBA9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8473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6BFA5-E52F-511F-E6E4-722FB51BE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6480BAD-CE77-AA12-1F44-BAEE29A90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47D87D-2EFD-FF01-E261-6568A9BDB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Charcot: </a:t>
            </a:r>
            <a:r>
              <a:rPr lang="nl-NL" dirty="0" err="1"/>
              <a:t>patienten</a:t>
            </a:r>
            <a:r>
              <a:rPr lang="nl-NL" dirty="0"/>
              <a:t> hebben geen pijn en lopen soms rond.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B2406BA-2F07-6FAA-F387-A31EB46C4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432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99CF0-FBA4-26FC-0FB0-D6491121A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0B1000-434E-5CA9-398C-8AA64B9D83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9D41E70-7C47-345F-8D7B-BD8ED7B747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Jordan was de eerste die het associeerde met DM. Nu weten we dat DM 90% </a:t>
            </a:r>
            <a:r>
              <a:rPr lang="nl-NL" dirty="0" err="1"/>
              <a:t>ooraak</a:t>
            </a:r>
            <a:r>
              <a:rPr lang="nl-NL" dirty="0"/>
              <a:t> is van polyneuropathie. Betekend dat er ook een </a:t>
            </a:r>
            <a:r>
              <a:rPr lang="nl-NL" dirty="0" err="1"/>
              <a:t>nod-diabetic</a:t>
            </a:r>
            <a:r>
              <a:rPr lang="nl-NL" dirty="0"/>
              <a:t> </a:t>
            </a:r>
            <a:r>
              <a:rPr lang="nl-NL" dirty="0" err="1"/>
              <a:t>charcot</a:t>
            </a:r>
            <a:r>
              <a:rPr lang="nl-NL" dirty="0"/>
              <a:t> bestaat: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CA7F7F6-3575-10B1-2118-76141CDAE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03168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A62CB-8C1B-24F6-2257-BCC981179F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BCA9D4-DAC2-F1FD-DF2F-6B5ABDAFB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9B6AA3B-CB7A-7C3C-74A9-BBC7FAFAE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Maar de vraag is of dit altijd wel de juiste behandeling is… want vaak eindigen we in dit soort voeten. Geen pijn, stabiel is maar de vraag…Onderwerp 7.png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17D7E74-6591-5314-F7EF-8325FCF34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9191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75EA5-050F-5D0E-B3E2-5B8012906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7B3E908-CC41-B5F1-5024-7F94FF016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B5DCA18-A7DB-AC27-88F7-ABD8192E5D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Want werkelijk doel is meer.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63120B-9E91-53AB-EFF6-F1E3E2CEA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0775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B5B04-09E5-6EA9-26A6-C438C31A9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49C4642-E143-5C2A-951E-A03A81EC9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E6824F-942F-6270-8BF3-F4A05A3FB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Waarom zijn we zo angstig? Is het geen tijd voor een andere paradigmashift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48B325B-5865-BF92-66C0-2EDFF3946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371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BC2E0-3D2F-CD46-C262-62C36DBE2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570F8F8-57FD-80B0-65C8-20083C2DF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1C8FB79-67BF-DEC2-A76C-EE5368097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Maar zelfs looppatroon en tempo heeft invloed op </a:t>
            </a:r>
            <a:r>
              <a:rPr lang="nl-NL" dirty="0" err="1"/>
              <a:t>ulcer</a:t>
            </a:r>
            <a:r>
              <a:rPr lang="nl-NL" dirty="0"/>
              <a:t> risico en zelf mortaliteit.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7FCE17-5BD1-9127-EC30-C3B9C4BBD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707-D961-4169-9205-2081B83FC61D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1866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A7F65-C882-D3BA-CDC5-43F71958A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CCB3DEE-5C9D-D254-F20D-48F482E25D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F83B5F3-CFD3-479B-1D8C-BA426F0A9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 de </a:t>
            </a:r>
            <a:r>
              <a:rPr lang="nl-NL" dirty="0" err="1"/>
              <a:t>rotngenfotos</a:t>
            </a:r>
            <a:r>
              <a:rPr lang="nl-NL" dirty="0"/>
              <a:t> zijn veel zaken te zien maar de belangrijke </a:t>
            </a:r>
            <a:r>
              <a:rPr lang="nl-NL" dirty="0" err="1"/>
              <a:t>lijne</a:t>
            </a:r>
            <a:r>
              <a:rPr lang="nl-NL" dirty="0"/>
              <a:t> wat mij betreft bij de diabetische voet zijn deze.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093F5B8-BFD3-A5E3-A658-0E8C6E144F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707-D961-4169-9205-2081B83FC61D}" type="slidenum">
              <a:rPr lang="nl-NL" smtClean="0"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62554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16FCE-C6C6-6655-CA0D-2E6F14D30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1181AE1-1CC0-B3DA-8375-B76B7DEB51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01240D-8B08-6C5A-42D6-233971935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1 jaar stabiel met orthopedische schoen.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9050A3-DD3E-AA93-606C-86A2B335E4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2247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B0B35-018D-D259-D1E0-91D99F57E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03ACE6D-04D6-EBD9-72CB-8C3195BF3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61F716-44F1-2E3B-AE6D-7F532EACE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 err="1">
                <a:effectLst/>
                <a:latin typeface="Lato" panose="020F0502020204030203" pitchFamily="34" charset="0"/>
              </a:rPr>
              <a:t>rom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the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Danish</a:t>
            </a:r>
            <a:r>
              <a:rPr lang="nl-NL" sz="1800" dirty="0">
                <a:effectLst/>
                <a:latin typeface="Lato" panose="020F0502020204030203" pitchFamily="34" charset="0"/>
              </a:rPr>
              <a:t> National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Patient</a:t>
            </a:r>
            <a:r>
              <a:rPr lang="nl-NL" sz="1800" dirty="0">
                <a:effectLst/>
                <a:latin typeface="Lato" panose="020F0502020204030203" pitchFamily="34" charset="0"/>
              </a:rPr>
              <a:t> Register,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which</a:t>
            </a:r>
            <a:r>
              <a:rPr lang="nl-NL" sz="1800" dirty="0">
                <a:effectLst/>
                <a:latin typeface="Lato" panose="020F0502020204030203" pitchFamily="34" charset="0"/>
              </a:rPr>
              <a:t> con-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tains</a:t>
            </a:r>
            <a:r>
              <a:rPr lang="nl-NL" sz="1800" dirty="0">
                <a:effectLst/>
                <a:latin typeface="Lato" panose="020F0502020204030203" pitchFamily="34" charset="0"/>
              </a:rPr>
              <a:t> information on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hospitalisation</a:t>
            </a:r>
            <a:r>
              <a:rPr lang="nl-NL" sz="1800" dirty="0">
                <a:effectLst/>
                <a:latin typeface="Lato" panose="020F0502020204030203" pitchFamily="34" charset="0"/>
              </a:rPr>
              <a:t>,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outpatient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visits</a:t>
            </a:r>
            <a:r>
              <a:rPr lang="nl-NL" sz="1800" dirty="0">
                <a:effectLst/>
                <a:latin typeface="Lato" panose="020F0502020204030203" pitchFamily="34" charset="0"/>
              </a:rPr>
              <a:t>,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and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emergency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department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visits</a:t>
            </a:r>
            <a:r>
              <a:rPr lang="nl-NL" sz="1800" dirty="0">
                <a:effectLst/>
                <a:latin typeface="Lato" panose="020F0502020204030203" pitchFamily="34" charset="0"/>
              </a:rPr>
              <a:t>. 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dirty="0">
                <a:effectLst/>
                <a:latin typeface="Lato" panose="020F0502020204030203" pitchFamily="34" charset="0"/>
              </a:rPr>
              <a:t>It is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the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largest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population‐based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study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to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investigate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the</a:t>
            </a:r>
            <a:r>
              <a:rPr lang="nl-NL" sz="1800" dirty="0">
                <a:effectLst/>
                <a:latin typeface="Lato" panose="020F0502020204030203" pitchFamily="34" charset="0"/>
              </a:rPr>
              <a:t> </a:t>
            </a:r>
            <a:r>
              <a:rPr lang="nl-NL" sz="1800" dirty="0" err="1">
                <a:effectLst/>
                <a:latin typeface="Lato" panose="020F0502020204030203" pitchFamily="34" charset="0"/>
              </a:rPr>
              <a:t>epidemiology</a:t>
            </a:r>
            <a:r>
              <a:rPr lang="nl-NL" sz="1800" dirty="0">
                <a:effectLst/>
                <a:latin typeface="Lato" panose="020F0502020204030203" pitchFamily="34" charset="0"/>
              </a:rPr>
              <a:t> of CNO a 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869EE0-7124-CAE1-1556-07020C793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2673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1385-BF32-C952-AA56-717F9596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08CA407-667D-A9D3-0A92-4DDCED370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AD52E84-8E7E-1494-1161-9A2E329B01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Maar wat vooral opvalt is dat 40% een ulcus ontwikkeld in deze populatie en zelfs 20 % </a:t>
            </a:r>
            <a:r>
              <a:rPr lang="nl-NL" dirty="0" err="1"/>
              <a:t>eindingt</a:t>
            </a:r>
            <a:r>
              <a:rPr lang="nl-NL" dirty="0"/>
              <a:t> in een amputatie. Hiervan werd slecht 5 procent geopereerd.  Vraag is of die 40% zo’n groot probleem is…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179BEDF-2288-9157-3052-31B9538C3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8318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04CD0-A3F3-3429-BE8D-051E0EF58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161148A-F474-1450-3262-6B7B66567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B946740-2265-B637-1800-6EC53A91C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Maar wat vooral opvalt is dat 40% een ulcus ontwikkeld in deze populatie en zelfs 20 % </a:t>
            </a:r>
            <a:r>
              <a:rPr lang="nl-NL" dirty="0" err="1"/>
              <a:t>eindingt</a:t>
            </a:r>
            <a:r>
              <a:rPr lang="nl-NL" dirty="0"/>
              <a:t> in een amputatie. Hiervan werd slecht 5 procent geopereerd.  Vraag is of die 40% zo’n groot probleem is…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62C356-8ADD-1F6D-C97F-1FCC1370F5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E5DE31-30F5-674B-8BE3-96F98D4DEBE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4268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707-D961-4169-9205-2081B83FC61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142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40EE1-981F-45FE-5FDD-3C0E59EF3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3CD1DD3-7721-9068-AE09-85FA2535F2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3ED3E1-CFCE-58B1-C553-D0AE7A9372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kan zo’n </a:t>
            </a:r>
            <a:r>
              <a:rPr lang="nl-NL" dirty="0" err="1"/>
              <a:t>charcot</a:t>
            </a:r>
            <a:r>
              <a:rPr lang="nl-NL" dirty="0"/>
              <a:t> voet ontstaan en zo ernstige afwijkingen geven?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EAADD2-0999-F3F2-D6A5-B7A6762EB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67F0C6-E517-4FE4-9B61-BDE9DF7D5F3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486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svg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pa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D247175-665D-507B-1DD8-3ACC6306D17F}"/>
              </a:ext>
            </a:extLst>
          </p:cNvPr>
          <p:cNvSpPr>
            <a:spLocks/>
          </p:cNvSpPr>
          <p:nvPr userDrawn="1"/>
        </p:nvSpPr>
        <p:spPr>
          <a:xfrm>
            <a:off x="442913" y="441325"/>
            <a:ext cx="11306175" cy="597387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7CB68F-67E2-906A-57D7-16B84BB9F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1825"/>
            <a:ext cx="9144000" cy="2320077"/>
          </a:xfrm>
        </p:spPr>
        <p:txBody>
          <a:bodyPr anchor="b"/>
          <a:lstStyle>
            <a:lvl1pPr algn="ctr">
              <a:defRPr sz="60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B2BFCE-7315-E257-8BE0-833FE6691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79870"/>
            <a:ext cx="9144000" cy="1655762"/>
          </a:xfr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690815-C8E9-4D3F-3F3C-42B1B4C0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800" y="6451200"/>
            <a:ext cx="2743200" cy="365125"/>
          </a:xfrm>
        </p:spPr>
        <p:txBody>
          <a:bodyPr/>
          <a:lstStyle/>
          <a:p>
            <a:r>
              <a:rPr lang="nl-NL"/>
              <a:t>28-11-2025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B1954C-73A6-54D4-41F8-D2EB71CC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0620"/>
            <a:ext cx="4114800" cy="365125"/>
          </a:xfrm>
        </p:spPr>
        <p:txBody>
          <a:bodyPr/>
          <a:lstStyle/>
          <a:p>
            <a:r>
              <a:rPr lang="nl-NL"/>
              <a:t>Homeland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5BF7D-875B-F69B-7D29-8ACE6898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51200"/>
            <a:ext cx="2743200" cy="365125"/>
          </a:xfrm>
        </p:spPr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4BE2245-3286-C56D-E060-A2B080D004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00600" y="422470"/>
            <a:ext cx="2590800" cy="14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05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A140CF-4A8A-482F-BD04-95A006A2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28662"/>
            <a:ext cx="4675187" cy="1328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9088358-61DD-A5CA-6985-A11F6ED703B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095998" y="728662"/>
            <a:ext cx="5652000" cy="5686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Foto of afbeelding toevoegen? Klik op het pictogram hieronder. Jouw foto komt dan direct in het juiste formaat.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6C9F09-CE4D-6A6A-36FB-DB077040EF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675187" cy="40147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419E86-33DA-F8AC-5DE7-30C830F5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27B4541-355D-E871-261B-78787A2E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9E8B2D-3B94-826D-76C9-601E147F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309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9088358-61DD-A5CA-6985-A11F6ED703B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42912" y="728662"/>
            <a:ext cx="11307600" cy="56865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Foto of afbeelding toevoegen? Klik op het pictogram hieronder. Jouw foto komt dan direct in het juiste formaat.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419E86-33DA-F8AC-5DE7-30C830F5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27B4541-355D-E871-261B-78787A2E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9E8B2D-3B94-826D-76C9-601E147F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1833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nde - Alrijne logo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8419E86-33DA-F8AC-5DE7-30C830F5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27B4541-355D-E871-261B-78787A2E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19E8B2D-3B94-826D-76C9-601E147FC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C74D27A-87C6-37B2-D207-15A2817F6B9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36316" y="728663"/>
            <a:ext cx="10119368" cy="568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73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ekstdia W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73CEC-A636-5842-8A40-9742AE6E68D9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57755" y="2287414"/>
            <a:ext cx="10710853" cy="4093915"/>
          </a:xfrm>
        </p:spPr>
        <p:txBody>
          <a:bodyPr/>
          <a:lstStyle/>
          <a:p>
            <a:pPr lvl="0"/>
            <a:r>
              <a:rPr lang="nl-NL" noProof="0"/>
              <a:t>Tekststijl van het model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pic>
        <p:nvPicPr>
          <p:cNvPr id="5" name="Picture 4" descr="ARZ vlakje achter logo beige.wm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22" y="-31749"/>
            <a:ext cx="11334245" cy="821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5" y="0"/>
            <a:ext cx="2112000" cy="79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8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- grasgro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843CDAD-2AA0-0E7E-C6B1-76BB4FDDC37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D247175-665D-507B-1DD8-3ACC6306D17F}"/>
              </a:ext>
            </a:extLst>
          </p:cNvPr>
          <p:cNvSpPr>
            <a:spLocks/>
          </p:cNvSpPr>
          <p:nvPr userDrawn="1"/>
        </p:nvSpPr>
        <p:spPr>
          <a:xfrm>
            <a:off x="442800" y="442800"/>
            <a:ext cx="11307600" cy="5972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7CB68F-67E2-906A-57D7-16B84BB9F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1825"/>
            <a:ext cx="9144000" cy="2320077"/>
          </a:xfrm>
        </p:spPr>
        <p:txBody>
          <a:bodyPr anchor="b"/>
          <a:lstStyle>
            <a:lvl1pPr algn="ctr">
              <a:defRPr sz="60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B2BFCE-7315-E257-8BE0-833FE6691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6000" y="4479870"/>
            <a:ext cx="6480000" cy="1655762"/>
          </a:xfr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690815-C8E9-4D3F-3F3C-42B1B4C0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800" y="6450620"/>
            <a:ext cx="2743200" cy="365125"/>
          </a:xfrm>
        </p:spPr>
        <p:txBody>
          <a:bodyPr/>
          <a:lstStyle/>
          <a:p>
            <a:r>
              <a:rPr lang="nl-NL"/>
              <a:t>28-11-2025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B1954C-73A6-54D4-41F8-D2EB71CC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0620"/>
            <a:ext cx="4114800" cy="365125"/>
          </a:xfrm>
        </p:spPr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5BF7D-875B-F69B-7D29-8ACE6898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51200"/>
            <a:ext cx="2743200" cy="365125"/>
          </a:xfrm>
        </p:spPr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11B31D8-9796-32AE-78E1-4CE5B7B34E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965600" y="4029952"/>
            <a:ext cx="533400" cy="533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C7B2AB7-60F7-D190-703A-9BEBB308422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965600" y="4610100"/>
            <a:ext cx="533400" cy="5334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B85C3AB-991B-5AF8-459B-9F267460F18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65600" y="2860264"/>
            <a:ext cx="533400" cy="5334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FF7A845D-B953-2A79-D03C-A886C424176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65600" y="3445108"/>
            <a:ext cx="533400" cy="5334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A46136E-9594-5574-8B92-9EC5C4530BD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0600" y="422470"/>
            <a:ext cx="2590800" cy="1456267"/>
          </a:xfrm>
          <a:prstGeom prst="rect">
            <a:avLst/>
          </a:prstGeom>
        </p:spPr>
      </p:pic>
      <p:sp>
        <p:nvSpPr>
          <p:cNvPr id="10" name="Graphic 12">
            <a:extLst>
              <a:ext uri="{FF2B5EF4-FFF2-40B4-BE49-F238E27FC236}">
                <a16:creationId xmlns:a16="http://schemas.microsoft.com/office/drawing/2014/main" id="{1354548E-58D0-E156-5826-961DBB8594A7}"/>
              </a:ext>
            </a:extLst>
          </p:cNvPr>
          <p:cNvSpPr/>
          <p:nvPr userDrawn="1"/>
        </p:nvSpPr>
        <p:spPr>
          <a:xfrm>
            <a:off x="10007600" y="4858815"/>
            <a:ext cx="1128268" cy="1006383"/>
          </a:xfrm>
          <a:custGeom>
            <a:avLst/>
            <a:gdLst>
              <a:gd name="connsiteX0" fmla="*/ 100205 w 385342"/>
              <a:gd name="connsiteY0" fmla="*/ 212582 h 343714"/>
              <a:gd name="connsiteX1" fmla="*/ 129534 w 385342"/>
              <a:gd name="connsiteY1" fmla="*/ 203622 h 343714"/>
              <a:gd name="connsiteX2" fmla="*/ 228925 w 385342"/>
              <a:gd name="connsiteY2" fmla="*/ 203622 h 343714"/>
              <a:gd name="connsiteX3" fmla="*/ 266400 w 385342"/>
              <a:gd name="connsiteY3" fmla="*/ 241089 h 343714"/>
              <a:gd name="connsiteX4" fmla="*/ 263141 w 385342"/>
              <a:gd name="connsiteY4" fmla="*/ 257379 h 343714"/>
              <a:gd name="connsiteX5" fmla="*/ 267214 w 385342"/>
              <a:gd name="connsiteY5" fmla="*/ 257379 h 343714"/>
              <a:gd name="connsiteX6" fmla="*/ 330759 w 385342"/>
              <a:gd name="connsiteY6" fmla="*/ 219912 h 343714"/>
              <a:gd name="connsiteX7" fmla="*/ 349497 w 385342"/>
              <a:gd name="connsiteY7" fmla="*/ 215025 h 343714"/>
              <a:gd name="connsiteX8" fmla="*/ 350312 w 385342"/>
              <a:gd name="connsiteY8" fmla="*/ 215025 h 343714"/>
              <a:gd name="connsiteX9" fmla="*/ 385343 w 385342"/>
              <a:gd name="connsiteY9" fmla="*/ 250048 h 343714"/>
              <a:gd name="connsiteX10" fmla="*/ 369049 w 385342"/>
              <a:gd name="connsiteY10" fmla="*/ 279370 h 343714"/>
              <a:gd name="connsiteX11" fmla="*/ 289211 w 385342"/>
              <a:gd name="connsiteY11" fmla="*/ 331497 h 343714"/>
              <a:gd name="connsiteX12" fmla="*/ 248477 w 385342"/>
              <a:gd name="connsiteY12" fmla="*/ 343715 h 343714"/>
              <a:gd name="connsiteX13" fmla="*/ 10591 w 385342"/>
              <a:gd name="connsiteY13" fmla="*/ 343715 h 343714"/>
              <a:gd name="connsiteX14" fmla="*/ 0 w 385342"/>
              <a:gd name="connsiteY14" fmla="*/ 333126 h 343714"/>
              <a:gd name="connsiteX15" fmla="*/ 10591 w 385342"/>
              <a:gd name="connsiteY15" fmla="*/ 322538 h 343714"/>
              <a:gd name="connsiteX16" fmla="*/ 248477 w 385342"/>
              <a:gd name="connsiteY16" fmla="*/ 322538 h 343714"/>
              <a:gd name="connsiteX17" fmla="*/ 277805 w 385342"/>
              <a:gd name="connsiteY17" fmla="*/ 313578 h 343714"/>
              <a:gd name="connsiteX18" fmla="*/ 357644 w 385342"/>
              <a:gd name="connsiteY18" fmla="*/ 261451 h 343714"/>
              <a:gd name="connsiteX19" fmla="*/ 364161 w 385342"/>
              <a:gd name="connsiteY19" fmla="*/ 250048 h 343714"/>
              <a:gd name="connsiteX20" fmla="*/ 350312 w 385342"/>
              <a:gd name="connsiteY20" fmla="*/ 236202 h 343714"/>
              <a:gd name="connsiteX21" fmla="*/ 349497 w 385342"/>
              <a:gd name="connsiteY21" fmla="*/ 236202 h 343714"/>
              <a:gd name="connsiteX22" fmla="*/ 342165 w 385342"/>
              <a:gd name="connsiteY22" fmla="*/ 237831 h 343714"/>
              <a:gd name="connsiteX23" fmla="*/ 276176 w 385342"/>
              <a:gd name="connsiteY23" fmla="*/ 276926 h 343714"/>
              <a:gd name="connsiteX24" fmla="*/ 270473 w 385342"/>
              <a:gd name="connsiteY24" fmla="*/ 278555 h 343714"/>
              <a:gd name="connsiteX25" fmla="*/ 229739 w 385342"/>
              <a:gd name="connsiteY25" fmla="*/ 278555 h 343714"/>
              <a:gd name="connsiteX26" fmla="*/ 213446 w 385342"/>
              <a:gd name="connsiteY26" fmla="*/ 278555 h 343714"/>
              <a:gd name="connsiteX27" fmla="*/ 171082 w 385342"/>
              <a:gd name="connsiteY27" fmla="*/ 278555 h 343714"/>
              <a:gd name="connsiteX28" fmla="*/ 160492 w 385342"/>
              <a:gd name="connsiteY28" fmla="*/ 267967 h 343714"/>
              <a:gd name="connsiteX29" fmla="*/ 171082 w 385342"/>
              <a:gd name="connsiteY29" fmla="*/ 257379 h 343714"/>
              <a:gd name="connsiteX30" fmla="*/ 213446 w 385342"/>
              <a:gd name="connsiteY30" fmla="*/ 257379 h 343714"/>
              <a:gd name="connsiteX31" fmla="*/ 229739 w 385342"/>
              <a:gd name="connsiteY31" fmla="*/ 257379 h 343714"/>
              <a:gd name="connsiteX32" fmla="*/ 246033 w 385342"/>
              <a:gd name="connsiteY32" fmla="*/ 241089 h 343714"/>
              <a:gd name="connsiteX33" fmla="*/ 229739 w 385342"/>
              <a:gd name="connsiteY33" fmla="*/ 224799 h 343714"/>
              <a:gd name="connsiteX34" fmla="*/ 130348 w 385342"/>
              <a:gd name="connsiteY34" fmla="*/ 224799 h 343714"/>
              <a:gd name="connsiteX35" fmla="*/ 112425 w 385342"/>
              <a:gd name="connsiteY35" fmla="*/ 230500 h 343714"/>
              <a:gd name="connsiteX36" fmla="*/ 58657 w 385342"/>
              <a:gd name="connsiteY36" fmla="*/ 266338 h 343714"/>
              <a:gd name="connsiteX37" fmla="*/ 52954 w 385342"/>
              <a:gd name="connsiteY37" fmla="*/ 267967 h 343714"/>
              <a:gd name="connsiteX38" fmla="*/ 10591 w 385342"/>
              <a:gd name="connsiteY38" fmla="*/ 267967 h 343714"/>
              <a:gd name="connsiteX39" fmla="*/ 0 w 385342"/>
              <a:gd name="connsiteY39" fmla="*/ 257379 h 343714"/>
              <a:gd name="connsiteX40" fmla="*/ 10591 w 385342"/>
              <a:gd name="connsiteY40" fmla="*/ 246790 h 343714"/>
              <a:gd name="connsiteX41" fmla="*/ 50510 w 385342"/>
              <a:gd name="connsiteY41" fmla="*/ 246790 h 343714"/>
              <a:gd name="connsiteX42" fmla="*/ 100205 w 385342"/>
              <a:gd name="connsiteY42" fmla="*/ 212582 h 343714"/>
              <a:gd name="connsiteX43" fmla="*/ 83097 w 385342"/>
              <a:gd name="connsiteY43" fmla="*/ 0 h 343714"/>
              <a:gd name="connsiteX44" fmla="*/ 96132 w 385342"/>
              <a:gd name="connsiteY44" fmla="*/ 0 h 343714"/>
              <a:gd name="connsiteX45" fmla="*/ 202855 w 385342"/>
              <a:gd name="connsiteY45" fmla="*/ 106698 h 343714"/>
              <a:gd name="connsiteX46" fmla="*/ 202855 w 385342"/>
              <a:gd name="connsiteY46" fmla="*/ 171043 h 343714"/>
              <a:gd name="connsiteX47" fmla="*/ 192264 w 385342"/>
              <a:gd name="connsiteY47" fmla="*/ 181631 h 343714"/>
              <a:gd name="connsiteX48" fmla="*/ 181673 w 385342"/>
              <a:gd name="connsiteY48" fmla="*/ 171043 h 343714"/>
              <a:gd name="connsiteX49" fmla="*/ 181673 w 385342"/>
              <a:gd name="connsiteY49" fmla="*/ 117286 h 343714"/>
              <a:gd name="connsiteX50" fmla="*/ 162121 w 385342"/>
              <a:gd name="connsiteY50" fmla="*/ 117286 h 343714"/>
              <a:gd name="connsiteX51" fmla="*/ 63545 w 385342"/>
              <a:gd name="connsiteY51" fmla="*/ 18733 h 343714"/>
              <a:gd name="connsiteX52" fmla="*/ 83097 w 385342"/>
              <a:gd name="connsiteY52" fmla="*/ 0 h 343714"/>
              <a:gd name="connsiteX53" fmla="*/ 95317 w 385342"/>
              <a:gd name="connsiteY53" fmla="*/ 21991 h 343714"/>
              <a:gd name="connsiteX54" fmla="*/ 84726 w 385342"/>
              <a:gd name="connsiteY54" fmla="*/ 21991 h 343714"/>
              <a:gd name="connsiteX55" fmla="*/ 161306 w 385342"/>
              <a:gd name="connsiteY55" fmla="*/ 96924 h 343714"/>
              <a:gd name="connsiteX56" fmla="*/ 180044 w 385342"/>
              <a:gd name="connsiteY56" fmla="*/ 96924 h 343714"/>
              <a:gd name="connsiteX57" fmla="*/ 95317 w 385342"/>
              <a:gd name="connsiteY57" fmla="*/ 21991 h 343714"/>
              <a:gd name="connsiteX58" fmla="*/ 224036 w 385342"/>
              <a:gd name="connsiteY58" fmla="*/ 118101 h 343714"/>
              <a:gd name="connsiteX59" fmla="*/ 224036 w 385342"/>
              <a:gd name="connsiteY59" fmla="*/ 107513 h 343714"/>
              <a:gd name="connsiteX60" fmla="*/ 223222 w 385342"/>
              <a:gd name="connsiteY60" fmla="*/ 96924 h 343714"/>
              <a:gd name="connsiteX61" fmla="*/ 298172 w 385342"/>
              <a:gd name="connsiteY61" fmla="*/ 21991 h 343714"/>
              <a:gd name="connsiteX62" fmla="*/ 287581 w 385342"/>
              <a:gd name="connsiteY62" fmla="*/ 21991 h 343714"/>
              <a:gd name="connsiteX63" fmla="*/ 215075 w 385342"/>
              <a:gd name="connsiteY63" fmla="*/ 61901 h 343714"/>
              <a:gd name="connsiteX64" fmla="*/ 204484 w 385342"/>
              <a:gd name="connsiteY64" fmla="*/ 39910 h 343714"/>
              <a:gd name="connsiteX65" fmla="*/ 287581 w 385342"/>
              <a:gd name="connsiteY65" fmla="*/ 0 h 343714"/>
              <a:gd name="connsiteX66" fmla="*/ 300616 w 385342"/>
              <a:gd name="connsiteY66" fmla="*/ 0 h 343714"/>
              <a:gd name="connsiteX67" fmla="*/ 320168 w 385342"/>
              <a:gd name="connsiteY67" fmla="*/ 19548 h 343714"/>
              <a:gd name="connsiteX68" fmla="*/ 224036 w 385342"/>
              <a:gd name="connsiteY68" fmla="*/ 118101 h 34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85342" h="343714">
                <a:moveTo>
                  <a:pt x="100205" y="212582"/>
                </a:moveTo>
                <a:cubicBezTo>
                  <a:pt x="109167" y="206880"/>
                  <a:pt x="118943" y="203622"/>
                  <a:pt x="129534" y="203622"/>
                </a:cubicBezTo>
                <a:lnTo>
                  <a:pt x="228925" y="203622"/>
                </a:lnTo>
                <a:cubicBezTo>
                  <a:pt x="249292" y="203622"/>
                  <a:pt x="266400" y="220727"/>
                  <a:pt x="266400" y="241089"/>
                </a:cubicBezTo>
                <a:cubicBezTo>
                  <a:pt x="266400" y="246790"/>
                  <a:pt x="264770" y="252492"/>
                  <a:pt x="263141" y="257379"/>
                </a:cubicBezTo>
                <a:lnTo>
                  <a:pt x="267214" y="257379"/>
                </a:lnTo>
                <a:lnTo>
                  <a:pt x="330759" y="219912"/>
                </a:lnTo>
                <a:cubicBezTo>
                  <a:pt x="336462" y="216654"/>
                  <a:pt x="342979" y="215025"/>
                  <a:pt x="349497" y="215025"/>
                </a:cubicBezTo>
                <a:lnTo>
                  <a:pt x="350312" y="215025"/>
                </a:lnTo>
                <a:cubicBezTo>
                  <a:pt x="369864" y="215025"/>
                  <a:pt x="385343" y="230500"/>
                  <a:pt x="385343" y="250048"/>
                </a:cubicBezTo>
                <a:cubicBezTo>
                  <a:pt x="385343" y="262266"/>
                  <a:pt x="379640" y="272854"/>
                  <a:pt x="369049" y="279370"/>
                </a:cubicBezTo>
                <a:lnTo>
                  <a:pt x="289211" y="331497"/>
                </a:lnTo>
                <a:cubicBezTo>
                  <a:pt x="276991" y="339642"/>
                  <a:pt x="263141" y="343715"/>
                  <a:pt x="248477" y="343715"/>
                </a:cubicBezTo>
                <a:lnTo>
                  <a:pt x="10591" y="343715"/>
                </a:lnTo>
                <a:cubicBezTo>
                  <a:pt x="4888" y="343715"/>
                  <a:pt x="0" y="338828"/>
                  <a:pt x="0" y="333126"/>
                </a:cubicBezTo>
                <a:cubicBezTo>
                  <a:pt x="0" y="327425"/>
                  <a:pt x="4888" y="322538"/>
                  <a:pt x="10591" y="322538"/>
                </a:cubicBezTo>
                <a:lnTo>
                  <a:pt x="248477" y="322538"/>
                </a:lnTo>
                <a:cubicBezTo>
                  <a:pt x="259068" y="322538"/>
                  <a:pt x="268844" y="319280"/>
                  <a:pt x="277805" y="313578"/>
                </a:cubicBezTo>
                <a:lnTo>
                  <a:pt x="357644" y="261451"/>
                </a:lnTo>
                <a:cubicBezTo>
                  <a:pt x="361717" y="259008"/>
                  <a:pt x="364161" y="254935"/>
                  <a:pt x="364161" y="250048"/>
                </a:cubicBezTo>
                <a:cubicBezTo>
                  <a:pt x="364161" y="242718"/>
                  <a:pt x="358458" y="236202"/>
                  <a:pt x="350312" y="236202"/>
                </a:cubicBezTo>
                <a:lnTo>
                  <a:pt x="349497" y="236202"/>
                </a:lnTo>
                <a:cubicBezTo>
                  <a:pt x="347053" y="236202"/>
                  <a:pt x="344609" y="237016"/>
                  <a:pt x="342165" y="237831"/>
                </a:cubicBezTo>
                <a:lnTo>
                  <a:pt x="276176" y="276926"/>
                </a:lnTo>
                <a:cubicBezTo>
                  <a:pt x="274547" y="277741"/>
                  <a:pt x="272917" y="278555"/>
                  <a:pt x="270473" y="278555"/>
                </a:cubicBezTo>
                <a:lnTo>
                  <a:pt x="229739" y="278555"/>
                </a:lnTo>
                <a:lnTo>
                  <a:pt x="213446" y="278555"/>
                </a:lnTo>
                <a:lnTo>
                  <a:pt x="171082" y="278555"/>
                </a:lnTo>
                <a:cubicBezTo>
                  <a:pt x="165380" y="278555"/>
                  <a:pt x="160492" y="273668"/>
                  <a:pt x="160492" y="267967"/>
                </a:cubicBezTo>
                <a:cubicBezTo>
                  <a:pt x="160492" y="262266"/>
                  <a:pt x="165380" y="257379"/>
                  <a:pt x="171082" y="257379"/>
                </a:cubicBezTo>
                <a:lnTo>
                  <a:pt x="213446" y="257379"/>
                </a:lnTo>
                <a:lnTo>
                  <a:pt x="229739" y="257379"/>
                </a:lnTo>
                <a:cubicBezTo>
                  <a:pt x="238701" y="257379"/>
                  <a:pt x="246033" y="250048"/>
                  <a:pt x="246033" y="241089"/>
                </a:cubicBezTo>
                <a:cubicBezTo>
                  <a:pt x="246033" y="232129"/>
                  <a:pt x="238701" y="224799"/>
                  <a:pt x="229739" y="224799"/>
                </a:cubicBezTo>
                <a:lnTo>
                  <a:pt x="130348" y="224799"/>
                </a:lnTo>
                <a:cubicBezTo>
                  <a:pt x="123831" y="224799"/>
                  <a:pt x="118128" y="226428"/>
                  <a:pt x="112425" y="230500"/>
                </a:cubicBezTo>
                <a:lnTo>
                  <a:pt x="58657" y="266338"/>
                </a:lnTo>
                <a:cubicBezTo>
                  <a:pt x="57027" y="267152"/>
                  <a:pt x="54584" y="267967"/>
                  <a:pt x="52954" y="267967"/>
                </a:cubicBezTo>
                <a:lnTo>
                  <a:pt x="10591" y="267967"/>
                </a:lnTo>
                <a:cubicBezTo>
                  <a:pt x="4888" y="267967"/>
                  <a:pt x="0" y="263080"/>
                  <a:pt x="0" y="257379"/>
                </a:cubicBezTo>
                <a:cubicBezTo>
                  <a:pt x="0" y="251677"/>
                  <a:pt x="4888" y="246790"/>
                  <a:pt x="10591" y="246790"/>
                </a:cubicBezTo>
                <a:lnTo>
                  <a:pt x="50510" y="246790"/>
                </a:lnTo>
                <a:lnTo>
                  <a:pt x="100205" y="212582"/>
                </a:lnTo>
                <a:close/>
                <a:moveTo>
                  <a:pt x="83097" y="0"/>
                </a:moveTo>
                <a:lnTo>
                  <a:pt x="96132" y="0"/>
                </a:lnTo>
                <a:cubicBezTo>
                  <a:pt x="155604" y="0"/>
                  <a:pt x="202855" y="48055"/>
                  <a:pt x="202855" y="106698"/>
                </a:cubicBezTo>
                <a:lnTo>
                  <a:pt x="202855" y="171043"/>
                </a:lnTo>
                <a:cubicBezTo>
                  <a:pt x="202855" y="176744"/>
                  <a:pt x="197967" y="181631"/>
                  <a:pt x="192264" y="181631"/>
                </a:cubicBezTo>
                <a:cubicBezTo>
                  <a:pt x="186561" y="181631"/>
                  <a:pt x="181673" y="176744"/>
                  <a:pt x="181673" y="171043"/>
                </a:cubicBezTo>
                <a:lnTo>
                  <a:pt x="181673" y="117286"/>
                </a:lnTo>
                <a:lnTo>
                  <a:pt x="162121" y="117286"/>
                </a:lnTo>
                <a:cubicBezTo>
                  <a:pt x="107538" y="117286"/>
                  <a:pt x="63545" y="73304"/>
                  <a:pt x="63545" y="18733"/>
                </a:cubicBezTo>
                <a:cubicBezTo>
                  <a:pt x="63545" y="8959"/>
                  <a:pt x="71692" y="0"/>
                  <a:pt x="83097" y="0"/>
                </a:cubicBezTo>
                <a:close/>
                <a:moveTo>
                  <a:pt x="95317" y="21991"/>
                </a:moveTo>
                <a:lnTo>
                  <a:pt x="84726" y="21991"/>
                </a:lnTo>
                <a:cubicBezTo>
                  <a:pt x="85541" y="63530"/>
                  <a:pt x="119758" y="96924"/>
                  <a:pt x="161306" y="96924"/>
                </a:cubicBezTo>
                <a:lnTo>
                  <a:pt x="180044" y="96924"/>
                </a:lnTo>
                <a:cubicBezTo>
                  <a:pt x="175156" y="54571"/>
                  <a:pt x="139310" y="21991"/>
                  <a:pt x="95317" y="21991"/>
                </a:cubicBezTo>
                <a:close/>
                <a:moveTo>
                  <a:pt x="224036" y="118101"/>
                </a:moveTo>
                <a:lnTo>
                  <a:pt x="224036" y="107513"/>
                </a:lnTo>
                <a:cubicBezTo>
                  <a:pt x="224036" y="104255"/>
                  <a:pt x="224036" y="100182"/>
                  <a:pt x="223222" y="96924"/>
                </a:cubicBezTo>
                <a:cubicBezTo>
                  <a:pt x="263956" y="96110"/>
                  <a:pt x="297357" y="62716"/>
                  <a:pt x="298172" y="21991"/>
                </a:cubicBezTo>
                <a:lnTo>
                  <a:pt x="287581" y="21991"/>
                </a:lnTo>
                <a:cubicBezTo>
                  <a:pt x="257438" y="21991"/>
                  <a:pt x="230554" y="38281"/>
                  <a:pt x="215075" y="61901"/>
                </a:cubicBezTo>
                <a:cubicBezTo>
                  <a:pt x="211816" y="54571"/>
                  <a:pt x="208558" y="47240"/>
                  <a:pt x="204484" y="39910"/>
                </a:cubicBezTo>
                <a:cubicBezTo>
                  <a:pt x="224036" y="15475"/>
                  <a:pt x="254180" y="0"/>
                  <a:pt x="287581" y="0"/>
                </a:cubicBezTo>
                <a:lnTo>
                  <a:pt x="300616" y="0"/>
                </a:lnTo>
                <a:cubicBezTo>
                  <a:pt x="311207" y="0"/>
                  <a:pt x="320168" y="8959"/>
                  <a:pt x="320168" y="19548"/>
                </a:cubicBezTo>
                <a:cubicBezTo>
                  <a:pt x="320168" y="73304"/>
                  <a:pt x="276991" y="116472"/>
                  <a:pt x="224036" y="118101"/>
                </a:cubicBezTo>
                <a:close/>
              </a:path>
            </a:pathLst>
          </a:custGeom>
          <a:solidFill>
            <a:schemeClr val="accent6"/>
          </a:solidFill>
          <a:ln w="8132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29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 - signaalora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3843CDAD-2AA0-0E7E-C6B1-76BB4FDDC37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D247175-665D-507B-1DD8-3ACC6306D17F}"/>
              </a:ext>
            </a:extLst>
          </p:cNvPr>
          <p:cNvSpPr>
            <a:spLocks/>
          </p:cNvSpPr>
          <p:nvPr userDrawn="1"/>
        </p:nvSpPr>
        <p:spPr>
          <a:xfrm>
            <a:off x="442800" y="441324"/>
            <a:ext cx="11307600" cy="5972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7CB68F-67E2-906A-57D7-16B84BB9F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01825"/>
            <a:ext cx="9144000" cy="2320077"/>
          </a:xfrm>
        </p:spPr>
        <p:txBody>
          <a:bodyPr anchor="b"/>
          <a:lstStyle>
            <a:lvl1pPr algn="ctr">
              <a:defRPr sz="60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B2BFCE-7315-E257-8BE0-833FE6691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6000" y="4479870"/>
            <a:ext cx="6480000" cy="1655762"/>
          </a:xfrm>
        </p:spPr>
        <p:txBody>
          <a:bodyPr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690815-C8E9-4D3F-3F3C-42B1B4C0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800" y="6451200"/>
            <a:ext cx="2743200" cy="365125"/>
          </a:xfrm>
        </p:spPr>
        <p:txBody>
          <a:bodyPr/>
          <a:lstStyle/>
          <a:p>
            <a:r>
              <a:rPr lang="nl-NL"/>
              <a:t>28-11-2025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B1954C-73A6-54D4-41F8-D2EB71CC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0620"/>
            <a:ext cx="4114800" cy="365125"/>
          </a:xfrm>
        </p:spPr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5BF7D-875B-F69B-7D29-8ACE6898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50620"/>
            <a:ext cx="2743200" cy="365125"/>
          </a:xfrm>
        </p:spPr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110427-F31C-CB6A-9329-67B8FA5FC9D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00600" y="422470"/>
            <a:ext cx="2590800" cy="1456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7B94FB-9931-7588-E200-8B5140A7A04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3574" y="4654725"/>
            <a:ext cx="1306051" cy="130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40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D247175-665D-507B-1DD8-3ACC6306D17F}"/>
              </a:ext>
            </a:extLst>
          </p:cNvPr>
          <p:cNvSpPr>
            <a:spLocks/>
          </p:cNvSpPr>
          <p:nvPr userDrawn="1"/>
        </p:nvSpPr>
        <p:spPr>
          <a:xfrm>
            <a:off x="442913" y="727200"/>
            <a:ext cx="5653087" cy="568653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E7CB68F-67E2-906A-57D7-16B84BB9FF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800" y="2281979"/>
            <a:ext cx="5070387" cy="2320077"/>
          </a:xfrm>
        </p:spPr>
        <p:txBody>
          <a:bodyPr anchor="b"/>
          <a:lstStyle>
            <a:lvl1pPr algn="l">
              <a:defRPr sz="60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8B2BFCE-7315-E257-8BE0-833FE6691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800" y="4978400"/>
            <a:ext cx="5070387" cy="1157232"/>
          </a:xfrm>
        </p:spPr>
        <p:txBody>
          <a:bodyPr/>
          <a:lstStyle>
            <a:lvl1pPr marL="0" indent="0" algn="l">
              <a:buNone/>
              <a:defRPr sz="2400" b="0" i="0" baseline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F690815-C8E9-4D3F-3F3C-42B1B4C02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800" y="6451200"/>
            <a:ext cx="2743200" cy="365125"/>
          </a:xfrm>
        </p:spPr>
        <p:txBody>
          <a:bodyPr/>
          <a:lstStyle/>
          <a:p>
            <a:r>
              <a:rPr lang="nl-NL"/>
              <a:t>28-11-2025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B1954C-73A6-54D4-41F8-D2EB71CC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0620"/>
            <a:ext cx="4114800" cy="365125"/>
          </a:xfrm>
        </p:spPr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B5BF7D-875B-F69B-7D29-8ACE6898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1200" y="6451200"/>
            <a:ext cx="2743200" cy="365125"/>
          </a:xfrm>
        </p:spPr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24119E85-5140-5C64-B113-4C1D0A2EB0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800" y="723600"/>
            <a:ext cx="5652000" cy="5702400"/>
          </a:xfrm>
        </p:spPr>
        <p:txBody>
          <a:bodyPr/>
          <a:lstStyle/>
          <a:p>
            <a:r>
              <a:rPr lang="nl-NL" dirty="0"/>
              <a:t>Foto of afbeelding toevoegen? Klik op het pictogram hieronder. Jouw foto komt dan direct in het juiste formaat.</a:t>
            </a:r>
          </a:p>
        </p:txBody>
      </p:sp>
    </p:spTree>
    <p:extLst>
      <p:ext uri="{BB962C8B-B14F-4D97-AF65-F5344CB8AC3E}">
        <p14:creationId xmlns:p14="http://schemas.microsoft.com/office/powerpoint/2010/main" val="4012151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DF541327-2E64-0A43-AC9A-D35708FE505F}"/>
              </a:ext>
            </a:extLst>
          </p:cNvPr>
          <p:cNvSpPr>
            <a:spLocks/>
          </p:cNvSpPr>
          <p:nvPr userDrawn="1"/>
        </p:nvSpPr>
        <p:spPr>
          <a:xfrm>
            <a:off x="6095999" y="730888"/>
            <a:ext cx="5652000" cy="568431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7495C3-E50D-EBD1-171A-D3390A89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888"/>
            <a:ext cx="5181600" cy="122872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2F6B57-8658-0D50-E5AD-D6390D9C6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36371"/>
            <a:ext cx="5181600" cy="4040592"/>
          </a:xfrm>
        </p:spPr>
        <p:txBody>
          <a:bodyPr/>
          <a:lstStyle>
            <a:lvl1pPr>
              <a:defRPr baseline="0">
                <a:latin typeface="+mn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F1AC3A-4C54-4645-BFDD-81D47385E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6371"/>
            <a:ext cx="5181600" cy="40405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A98545-E8DD-CB0D-9AF3-FD93B904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885965-979A-3885-A4CF-C497A038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97A60C-3D96-2C70-DA52-20BE4BA6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59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97C44-8346-3D39-6028-6E11447F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C2152C-1D84-CA9C-A3FC-1BAA2A315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C280DF-A050-26B5-6C69-68F5E526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AD3FF8-EB0C-5569-F86A-1B760D47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68C8E88-819C-8734-6331-3C0E2E99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603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7495C3-E50D-EBD1-171A-D3390A899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2F6B57-8658-0D50-E5AD-D6390D9C6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70099"/>
            <a:ext cx="5181600" cy="4106863"/>
          </a:xfrm>
        </p:spPr>
        <p:txBody>
          <a:bodyPr/>
          <a:lstStyle>
            <a:lvl1pPr>
              <a:defRPr baseline="0">
                <a:latin typeface="+mn-lt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F1AC3A-4C54-4645-BFDD-81D47385E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0099"/>
            <a:ext cx="5181600" cy="4106863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2A98545-E8DD-CB0D-9AF3-FD93B904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885965-979A-3885-A4CF-C497A038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97A60C-3D96-2C70-DA52-20BE4BA6B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764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6700FB-E1B9-97FC-1BCE-BA6DA34DA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9198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32E956-E1E2-7342-6B19-A10379ACE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06036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85CDE86-6A80-BFD8-8C24-7C42DE3DC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9949"/>
            <a:ext cx="5157787" cy="333115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192EA3C-3E72-3873-3266-508644551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06036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B56EC8F-6141-69E8-6841-3FEA88FF9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9949"/>
            <a:ext cx="5183188" cy="333115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D0F20FA-9033-9BC1-2FEA-214ADF79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57BEF8D-9590-D46F-63CD-5F9135BF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F3EB-490F-89B6-88E6-D01D68F3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96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D5ED9-476F-0526-BED0-AB0B08A4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241895B-84A8-10D7-C19B-6DA72A6D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28-11-2025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66C0CD7-92C9-73C6-F8E3-5BAAB0B7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Homeland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47284E-8F06-7C80-04AF-A3E4DEC1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604BA-5BAC-E342-B322-6117A2DBBB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1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C49D2BB-0C27-D9CC-6928-8F5E0F8A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10515600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A95F4E-066E-9109-33F5-BF75863B5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94807"/>
            <a:ext cx="10515600" cy="4082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45EEAF-E167-9FAC-DADB-363CE0832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28-11-2025</a:t>
            </a:r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DE1E5B-4A71-63C3-9C7A-D29A5F862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50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nl-NL"/>
              <a:t>Homeland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F86867-4515-B675-9C1C-7CADD7962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8604BA-5BAC-E342-B322-6117A2DBBBB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AA60660-2956-A58B-B912-1C3F43D745A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46417" y="1"/>
            <a:ext cx="1299166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14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8" r:id="rId2"/>
    <p:sldLayoutId id="2147483663" r:id="rId3"/>
    <p:sldLayoutId id="2147483649" r:id="rId4"/>
    <p:sldLayoutId id="2147483659" r:id="rId5"/>
    <p:sldLayoutId id="2147483650" r:id="rId6"/>
    <p:sldLayoutId id="2147483652" r:id="rId7"/>
    <p:sldLayoutId id="2147483653" r:id="rId8"/>
    <p:sldLayoutId id="2147483654" r:id="rId9"/>
    <p:sldLayoutId id="2147483657" r:id="rId10"/>
    <p:sldLayoutId id="2147483660" r:id="rId11"/>
    <p:sldLayoutId id="2147483665" r:id="rId12"/>
    <p:sldLayoutId id="214748366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7401" userDrawn="1">
          <p15:clr>
            <a:srgbClr val="F26B43"/>
          </p15:clr>
        </p15:guide>
        <p15:guide id="5" orient="horz" pos="45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1" Type="http://schemas.openxmlformats.org/officeDocument/2006/relationships/customXml" Target="../ink/ink2.xml"/><Relationship Id="rId25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20" Type="http://schemas.openxmlformats.org/officeDocument/2006/relationships/image" Target="NULL"/><Relationship Id="rId1" Type="http://schemas.openxmlformats.org/officeDocument/2006/relationships/slideLayout" Target="../slideLayouts/slideLayout6.xml"/><Relationship Id="rId24" Type="http://schemas.openxmlformats.org/officeDocument/2006/relationships/image" Target="NULL"/><Relationship Id="rId5" Type="http://schemas.openxmlformats.org/officeDocument/2006/relationships/customXml" Target="../ink/ink1.xml"/><Relationship Id="rId23" Type="http://schemas.openxmlformats.org/officeDocument/2006/relationships/customXml" Target="../ink/ink3.xml"/><Relationship Id="rId4" Type="http://schemas.openxmlformats.org/officeDocument/2006/relationships/image" Target="../media/image23.tiff"/><Relationship Id="rId22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tiff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if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BE6997FB-FE68-CF57-1728-FBEAD64FC3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Wilbert van Laar</a:t>
            </a:r>
          </a:p>
          <a:p>
            <a:r>
              <a:rPr lang="nl-NL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Alrijne</a:t>
            </a:r>
            <a:r>
              <a:rPr lang="nl-N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nl-NL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Hospital</a:t>
            </a:r>
            <a:r>
              <a:rPr lang="nl-N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nl-NL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Netherlands</a:t>
            </a:r>
          </a:p>
          <a:p>
            <a:r>
              <a:rPr lang="nl-NL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wvanlaar@alrijne.nl</a:t>
            </a:r>
            <a:endParaRPr lang="nl-NL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1524D3-F16B-169B-EBF6-E16E2FB0C8AC}"/>
              </a:ext>
            </a:extLst>
          </p:cNvPr>
          <p:cNvSpPr txBox="1">
            <a:spLocks/>
          </p:cNvSpPr>
          <p:nvPr/>
        </p:nvSpPr>
        <p:spPr>
          <a:xfrm>
            <a:off x="593558" y="4346874"/>
            <a:ext cx="10710853" cy="926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sz="4400" b="1" dirty="0">
              <a:latin typeface="Bahnschrift" panose="020F0502020204030204" pitchFamily="34" charset="0"/>
              <a:cs typeface="Bahnschrift" panose="020F0502020204030204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C0C2B1D-5C78-E8D7-E037-FB2A28C9FA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59793"/>
            <a:ext cx="9144000" cy="2320077"/>
          </a:xfrm>
        </p:spPr>
        <p:txBody>
          <a:bodyPr>
            <a:normAutofit/>
          </a:bodyPr>
          <a:lstStyle/>
          <a:p>
            <a:r>
              <a:rPr lang="en-US" dirty="0"/>
              <a:t>De Charcot Voet</a:t>
            </a:r>
            <a:br>
              <a:rPr lang="en-US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73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2AAB39C-28FE-D0C2-B662-EFCE76158FE5}"/>
              </a:ext>
            </a:extLst>
          </p:cNvPr>
          <p:cNvSpPr/>
          <p:nvPr/>
        </p:nvSpPr>
        <p:spPr>
          <a:xfrm flipH="1">
            <a:off x="7156938" y="2883877"/>
            <a:ext cx="439615" cy="145952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7325A8-5C94-B37F-72F5-010F9FF00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17085"/>
            <a:ext cx="10710853" cy="640915"/>
          </a:xfrm>
        </p:spPr>
        <p:txBody>
          <a:bodyPr>
            <a:normAutofit fontScale="62500" lnSpcReduction="20000"/>
          </a:bodyPr>
          <a:lstStyle/>
          <a:p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Armstrong DG,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Swerdlow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MA, Armstrong AA, et al. Five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year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mortality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and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direct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costs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of care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for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people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with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diabetic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foot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complications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are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comparable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to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cancer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. J Foot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Ankle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nl-NL" b="0" i="0" u="none" strike="noStrike" dirty="0" err="1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Res</a:t>
            </a:r>
            <a:r>
              <a:rPr lang="nl-NL" b="0" i="0" u="none" strike="noStrike" dirty="0">
                <a:solidFill>
                  <a:srgbClr val="666666"/>
                </a:solidFill>
                <a:effectLst/>
                <a:latin typeface="Georgia" panose="02040502050405020303" pitchFamily="18" charset="0"/>
              </a:rPr>
              <a:t>. 2020;13:16.</a:t>
            </a: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7C382F8-59EA-BE50-C62E-AB03070B9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57" y="177468"/>
            <a:ext cx="9727486" cy="5950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ing 4">
            <a:extLst>
              <a:ext uri="{FF2B5EF4-FFF2-40B4-BE49-F238E27FC236}">
                <a16:creationId xmlns:a16="http://schemas.microsoft.com/office/drawing/2014/main" id="{94DC7659-E35C-54C4-A06B-AFB47A8FDBEE}"/>
              </a:ext>
            </a:extLst>
          </p:cNvPr>
          <p:cNvSpPr/>
          <p:nvPr/>
        </p:nvSpPr>
        <p:spPr>
          <a:xfrm>
            <a:off x="2488806" y="2829142"/>
            <a:ext cx="4668132" cy="3708400"/>
          </a:xfrm>
          <a:prstGeom prst="donut">
            <a:avLst>
              <a:gd name="adj" fmla="val 7686"/>
            </a:avLst>
          </a:prstGeom>
          <a:solidFill>
            <a:schemeClr val="tx2">
              <a:alpha val="51811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31D7E6C-0C9E-774E-A1D1-6E3BC98BE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375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09DC6-64BC-E100-0839-9AC213DD0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52775C47-E875-3C3A-2F29-D24FA014CAED}"/>
              </a:ext>
            </a:extLst>
          </p:cNvPr>
          <p:cNvSpPr/>
          <p:nvPr/>
        </p:nvSpPr>
        <p:spPr>
          <a:xfrm>
            <a:off x="335360" y="-1"/>
            <a:ext cx="11902693" cy="980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fbeelding met huid, teen, persoon&#10;&#10;Automatisch gegenereerde beschrijving">
            <a:extLst>
              <a:ext uri="{FF2B5EF4-FFF2-40B4-BE49-F238E27FC236}">
                <a16:creationId xmlns:a16="http://schemas.microsoft.com/office/drawing/2014/main" id="{4C5CC370-8742-7EE4-FC46-818D340BF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803" y="2158056"/>
            <a:ext cx="2444911" cy="4589242"/>
          </a:xfrm>
          <a:prstGeom prst="rect">
            <a:avLst/>
          </a:prstGeom>
        </p:spPr>
      </p:pic>
      <p:pic>
        <p:nvPicPr>
          <p:cNvPr id="13" name="Afbeelding 12" descr="Afbeelding met voeten, teen, Vlees, persoon&#10;&#10;Automatisch gegenereerde beschrijving">
            <a:extLst>
              <a:ext uri="{FF2B5EF4-FFF2-40B4-BE49-F238E27FC236}">
                <a16:creationId xmlns:a16="http://schemas.microsoft.com/office/drawing/2014/main" id="{60EB9F82-F896-6271-34C3-68A944B51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714" y="0"/>
            <a:ext cx="2789695" cy="6858000"/>
          </a:xfrm>
          <a:prstGeom prst="rect">
            <a:avLst/>
          </a:prstGeom>
        </p:spPr>
      </p:pic>
      <p:pic>
        <p:nvPicPr>
          <p:cNvPr id="15" name="Afbeelding 14" descr="Afbeelding met kleding, persoon, voeten, sok&#10;&#10;Automatisch gegenereerde beschrijving">
            <a:extLst>
              <a:ext uri="{FF2B5EF4-FFF2-40B4-BE49-F238E27FC236}">
                <a16:creationId xmlns:a16="http://schemas.microsoft.com/office/drawing/2014/main" id="{872B7521-288C-6389-39E8-0723F0B22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323" y="0"/>
            <a:ext cx="4377807" cy="5877272"/>
          </a:xfrm>
          <a:prstGeom prst="rect">
            <a:avLst/>
          </a:prstGeom>
        </p:spPr>
      </p:pic>
      <p:pic>
        <p:nvPicPr>
          <p:cNvPr id="17" name="Afbeelding 16" descr="Afbeelding met Vlees, persoon, huid, ader&#10;&#10;Automatisch gegenereerde beschrijving">
            <a:extLst>
              <a:ext uri="{FF2B5EF4-FFF2-40B4-BE49-F238E27FC236}">
                <a16:creationId xmlns:a16="http://schemas.microsoft.com/office/drawing/2014/main" id="{1433D849-BB9E-8B53-A4C1-22202DF2AA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491" y="2484973"/>
            <a:ext cx="2159000" cy="4267200"/>
          </a:xfrm>
          <a:prstGeom prst="rect">
            <a:avLst/>
          </a:prstGeom>
        </p:spPr>
      </p:pic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D6362072-A4DD-F490-4DD2-61975A9B44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73CEC-A636-5842-8A40-9742AE6E68D9}" type="slidenum">
              <a:rPr lang="nl-NL" noProof="0" smtClean="0"/>
              <a:pPr/>
              <a:t>11</a:t>
            </a:fld>
            <a:endParaRPr lang="nl-NL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E6E710-AF13-4F53-851D-5E90F19FA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Hoe dan?</a:t>
            </a:r>
          </a:p>
        </p:txBody>
      </p:sp>
    </p:spTree>
    <p:extLst>
      <p:ext uri="{BB962C8B-B14F-4D97-AF65-F5344CB8AC3E}">
        <p14:creationId xmlns:p14="http://schemas.microsoft.com/office/powerpoint/2010/main" val="122857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5D163-80F9-FC8A-4217-D767AA269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8AB8C-488F-E348-6ABF-2E816299F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AAFADB-832F-0CA8-ED94-38AC97DE1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218" name="Picture 2" descr="The modified Eichenholtz [7] classification | Download Table">
            <a:extLst>
              <a:ext uri="{FF2B5EF4-FFF2-40B4-BE49-F238E27FC236}">
                <a16:creationId xmlns:a16="http://schemas.microsoft.com/office/drawing/2014/main" id="{0A2CAB79-89A8-AE0C-355B-ACFCA0FF0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83" y="918712"/>
            <a:ext cx="10795000" cy="548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695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FF519F-A2EA-C5D5-8AB4-943AFB213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DF678-8434-206D-7045-4031AD809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170" name="Picture 2" descr="Gegenereerde afbeelding: Zonnige patio met groene tuin">
            <a:extLst>
              <a:ext uri="{FF2B5EF4-FFF2-40B4-BE49-F238E27FC236}">
                <a16:creationId xmlns:a16="http://schemas.microsoft.com/office/drawing/2014/main" id="{B20F2283-32DE-DEF7-798C-46450CA9D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27" y="-789609"/>
            <a:ext cx="12544839" cy="836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765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04798-E049-3FE9-E9C7-F64892438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 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DDDE90B-0943-E431-B109-76377CB99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AutoShape 2" descr="Gegenereerde afbeelding: Tornado verwoest terras en tuin">
            <a:extLst>
              <a:ext uri="{FF2B5EF4-FFF2-40B4-BE49-F238E27FC236}">
                <a16:creationId xmlns:a16="http://schemas.microsoft.com/office/drawing/2014/main" id="{B6E81295-55AD-C26C-26BC-B7C45F8BBF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AFE69D-0196-8FC7-4E28-0EACC0DB43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033" r="66283"/>
          <a:stretch>
            <a:fillRect/>
          </a:stretch>
        </p:blipFill>
        <p:spPr>
          <a:xfrm>
            <a:off x="7513983" y="0"/>
            <a:ext cx="3154017" cy="6425414"/>
          </a:xfrm>
          <a:prstGeom prst="rect">
            <a:avLst/>
          </a:prstGeom>
        </p:spPr>
      </p:pic>
      <p:pic>
        <p:nvPicPr>
          <p:cNvPr id="5" name="Picture 1" descr="page12image4856">
            <a:extLst>
              <a:ext uri="{FF2B5EF4-FFF2-40B4-BE49-F238E27FC236}">
                <a16:creationId xmlns:a16="http://schemas.microsoft.com/office/drawing/2014/main" id="{558D6974-825C-3CBD-D690-0B1483869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452392"/>
            <a:ext cx="4817889" cy="336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250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1C54A-2CD8-02C4-BB0F-CF2072856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C60E8C-6FC7-05BF-6FF8-9D4C9401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 1 &amp;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848A13-5411-9911-6A9B-61DF6AB4C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AutoShape 2" descr="Gegenereerde afbeelding: Tornado verwoest terras en tuin">
            <a:extLst>
              <a:ext uri="{FF2B5EF4-FFF2-40B4-BE49-F238E27FC236}">
                <a16:creationId xmlns:a16="http://schemas.microsoft.com/office/drawing/2014/main" id="{D12F2F09-B4A2-D3A4-4973-418B747B9C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44696F-1B33-31BB-B3AE-B05E5D35E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49" r="32779"/>
          <a:stretch>
            <a:fillRect/>
          </a:stretch>
        </p:blipFill>
        <p:spPr>
          <a:xfrm>
            <a:off x="7573617" y="276698"/>
            <a:ext cx="3240985" cy="630460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B872D84-172F-0E64-7264-A9F7113816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43"/>
          <a:stretch/>
        </p:blipFill>
        <p:spPr>
          <a:xfrm>
            <a:off x="952500" y="2540179"/>
            <a:ext cx="5545800" cy="3191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5768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C41CE-5D02-0499-1DB1-3CCAC7339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1B640-39F7-695A-6A48-146E4AC0F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F95BD1-56AC-A437-5831-E237620EE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AutoShape 2" descr="Gegenereerde afbeelding: Tornado verwoest terras en tuin">
            <a:extLst>
              <a:ext uri="{FF2B5EF4-FFF2-40B4-BE49-F238E27FC236}">
                <a16:creationId xmlns:a16="http://schemas.microsoft.com/office/drawing/2014/main" id="{7C9E4368-750E-D585-D40A-AC739BA52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59B0DC9-59FA-36FB-952F-625D52EA22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98" b="-3033"/>
          <a:stretch>
            <a:fillRect/>
          </a:stretch>
        </p:blipFill>
        <p:spPr>
          <a:xfrm>
            <a:off x="7653130" y="212078"/>
            <a:ext cx="3260036" cy="6624648"/>
          </a:xfrm>
          <a:prstGeom prst="rect">
            <a:avLst/>
          </a:prstGeom>
        </p:spPr>
      </p:pic>
      <p:pic>
        <p:nvPicPr>
          <p:cNvPr id="5" name="Afbeelding 4" descr="Afbeelding met Vlees, persoon, huid, ader&#10;&#10;Automatisch gegenereerde beschrijving">
            <a:extLst>
              <a:ext uri="{FF2B5EF4-FFF2-40B4-BE49-F238E27FC236}">
                <a16:creationId xmlns:a16="http://schemas.microsoft.com/office/drawing/2014/main" id="{F0B3959F-96F0-0576-3B89-412C73FD0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596" y="2250282"/>
            <a:ext cx="2159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00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67055-A88B-80AE-B4BE-111E26A6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2147DBB-CEB3-5852-720B-DA85143B8A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033" r="66283"/>
          <a:stretch>
            <a:fillRect/>
          </a:stretch>
        </p:blipFill>
        <p:spPr>
          <a:xfrm>
            <a:off x="7740594" y="0"/>
            <a:ext cx="3154017" cy="64254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75C00B-4730-00AE-03A0-235938249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147" y="608833"/>
            <a:ext cx="10710853" cy="926976"/>
          </a:xfrm>
        </p:spPr>
        <p:txBody>
          <a:bodyPr/>
          <a:lstStyle/>
          <a:p>
            <a:r>
              <a:rPr lang="nl-NL" sz="3200" i="1" dirty="0"/>
              <a:t>Amputatie</a:t>
            </a:r>
            <a:r>
              <a:rPr lang="nl-NL" i="1" dirty="0"/>
              <a:t> </a:t>
            </a:r>
            <a:r>
              <a:rPr lang="nl-NL" sz="3200" i="1" dirty="0"/>
              <a:t>risico fase 0</a:t>
            </a: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A6152520-676C-546F-89D0-3D6FF6BDC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637" t="26341" r="22724" b="53888"/>
          <a:stretch>
            <a:fillRect/>
          </a:stretch>
        </p:blipFill>
        <p:spPr>
          <a:xfrm>
            <a:off x="7079311" y="5693221"/>
            <a:ext cx="5112689" cy="1156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4B37F16-12C6-650A-4F95-E96F39816F5B}"/>
              </a:ext>
            </a:extLst>
          </p:cNvPr>
          <p:cNvSpPr txBox="1"/>
          <p:nvPr/>
        </p:nvSpPr>
        <p:spPr>
          <a:xfrm>
            <a:off x="4739638" y="1905000"/>
            <a:ext cx="54559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5FD6143-DF6C-D6D8-F43E-94CB57B5B7B9}"/>
              </a:ext>
            </a:extLst>
          </p:cNvPr>
          <p:cNvSpPr/>
          <p:nvPr/>
        </p:nvSpPr>
        <p:spPr>
          <a:xfrm flipH="1">
            <a:off x="756306" y="5587626"/>
            <a:ext cx="685800" cy="34533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27BE50D-8D82-E05D-27B0-A4C505EB5A4A}"/>
              </a:ext>
            </a:extLst>
          </p:cNvPr>
          <p:cNvSpPr/>
          <p:nvPr/>
        </p:nvSpPr>
        <p:spPr>
          <a:xfrm>
            <a:off x="2161489" y="3469266"/>
            <a:ext cx="685800" cy="24636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CFC09F67-D9AF-10CA-9B9F-140014ACB3EA}"/>
              </a:ext>
            </a:extLst>
          </p:cNvPr>
          <p:cNvSpPr txBox="1"/>
          <p:nvPr/>
        </p:nvSpPr>
        <p:spPr>
          <a:xfrm>
            <a:off x="466747" y="6086681"/>
            <a:ext cx="126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Charcot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26F5D1E8-B334-DF39-BDA0-A4CF06ADDC6B}"/>
              </a:ext>
            </a:extLst>
          </p:cNvPr>
          <p:cNvSpPr txBox="1"/>
          <p:nvPr/>
        </p:nvSpPr>
        <p:spPr>
          <a:xfrm>
            <a:off x="1887169" y="6086681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DFU</a:t>
            </a:r>
          </a:p>
        </p:txBody>
      </p:sp>
    </p:spTree>
    <p:extLst>
      <p:ext uri="{BB962C8B-B14F-4D97-AF65-F5344CB8AC3E}">
        <p14:creationId xmlns:p14="http://schemas.microsoft.com/office/powerpoint/2010/main" val="113262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01B5C-132E-D9BC-8DA9-3BBCE1569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A10603B-955B-F32D-9942-CC65906F4072}"/>
              </a:ext>
            </a:extLst>
          </p:cNvPr>
          <p:cNvSpPr/>
          <p:nvPr/>
        </p:nvSpPr>
        <p:spPr>
          <a:xfrm>
            <a:off x="3566672" y="1625226"/>
            <a:ext cx="685800" cy="43077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C4EBBF-CFA6-3132-DEE2-AB742B67F6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98" b="-3033"/>
          <a:stretch>
            <a:fillRect/>
          </a:stretch>
        </p:blipFill>
        <p:spPr>
          <a:xfrm>
            <a:off x="7661638" y="156942"/>
            <a:ext cx="3260036" cy="662464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D779F25-67AC-ECAB-DC53-6A4A40FEA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147" y="608833"/>
            <a:ext cx="10710853" cy="926976"/>
          </a:xfrm>
        </p:spPr>
        <p:txBody>
          <a:bodyPr/>
          <a:lstStyle/>
          <a:p>
            <a:r>
              <a:rPr lang="nl-NL" sz="3200" i="1" dirty="0"/>
              <a:t>Amputatie</a:t>
            </a:r>
            <a:r>
              <a:rPr lang="nl-NL" i="1" dirty="0"/>
              <a:t> </a:t>
            </a:r>
            <a:r>
              <a:rPr lang="nl-NL" sz="3200" i="1" dirty="0"/>
              <a:t>risico</a:t>
            </a:r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D31D0F20-9337-073E-EFE0-A153BBDF2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2637" t="26341" r="22724" b="53888"/>
          <a:stretch>
            <a:fillRect/>
          </a:stretch>
        </p:blipFill>
        <p:spPr>
          <a:xfrm>
            <a:off x="7079311" y="5693221"/>
            <a:ext cx="5112689" cy="1156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AD6314-B8C6-BFB2-EBF1-071FDDF98288}"/>
              </a:ext>
            </a:extLst>
          </p:cNvPr>
          <p:cNvSpPr/>
          <p:nvPr/>
        </p:nvSpPr>
        <p:spPr>
          <a:xfrm flipH="1">
            <a:off x="756306" y="5587626"/>
            <a:ext cx="685800" cy="34533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66D897E2-B358-22B5-4BF8-8B2940400538}"/>
              </a:ext>
            </a:extLst>
          </p:cNvPr>
          <p:cNvSpPr/>
          <p:nvPr/>
        </p:nvSpPr>
        <p:spPr>
          <a:xfrm>
            <a:off x="2161489" y="3469266"/>
            <a:ext cx="685800" cy="24636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7149118-BC89-3CBC-28B1-8DBEEBA4918A}"/>
              </a:ext>
            </a:extLst>
          </p:cNvPr>
          <p:cNvSpPr txBox="1"/>
          <p:nvPr/>
        </p:nvSpPr>
        <p:spPr>
          <a:xfrm>
            <a:off x="466747" y="6086681"/>
            <a:ext cx="1264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Charcot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3B151C6-9EE8-FE98-3859-90656E7E5FD6}"/>
              </a:ext>
            </a:extLst>
          </p:cNvPr>
          <p:cNvSpPr txBox="1"/>
          <p:nvPr/>
        </p:nvSpPr>
        <p:spPr>
          <a:xfrm>
            <a:off x="1887169" y="6086681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DFU</a:t>
            </a:r>
          </a:p>
        </p:txBody>
      </p:sp>
      <p:pic>
        <p:nvPicPr>
          <p:cNvPr id="3" name="Picture 2" descr="Tudo em 12X… ou tudo X 12? | Coopercredi ACSC">
            <a:extLst>
              <a:ext uri="{FF2B5EF4-FFF2-40B4-BE49-F238E27FC236}">
                <a16:creationId xmlns:a16="http://schemas.microsoft.com/office/drawing/2014/main" id="{F649E278-6A15-263B-907B-9DE68FFA8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546" y="310591"/>
            <a:ext cx="3738077" cy="2803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D515BD79-1B04-1054-00EC-6E887DE66578}"/>
              </a:ext>
            </a:extLst>
          </p:cNvPr>
          <p:cNvSpPr txBox="1"/>
          <p:nvPr/>
        </p:nvSpPr>
        <p:spPr>
          <a:xfrm>
            <a:off x="3101852" y="6022381"/>
            <a:ext cx="161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Charcot +DFU</a:t>
            </a:r>
          </a:p>
        </p:txBody>
      </p:sp>
    </p:spTree>
    <p:extLst>
      <p:ext uri="{BB962C8B-B14F-4D97-AF65-F5344CB8AC3E}">
        <p14:creationId xmlns:p14="http://schemas.microsoft.com/office/powerpoint/2010/main" val="2176048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7C67C-1462-A97D-C4ED-1E6760576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9230C-86FC-82A1-39A0-3EE86C194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6" y="417443"/>
            <a:ext cx="5261113" cy="6398302"/>
          </a:xfrm>
        </p:spPr>
        <p:txBody>
          <a:bodyPr>
            <a:normAutofit/>
          </a:bodyPr>
          <a:lstStyle/>
          <a:p>
            <a:pPr algn="ctr"/>
            <a:r>
              <a:rPr lang="nl-NL" sz="3600" dirty="0"/>
              <a:t>Risico op amputatie:</a:t>
            </a:r>
            <a:br>
              <a:rPr lang="nl-NL" sz="3600" dirty="0"/>
            </a:br>
            <a:br>
              <a:rPr lang="nl-NL" sz="3600" dirty="0"/>
            </a:br>
            <a:br>
              <a:rPr lang="nl-NL" sz="3600" dirty="0"/>
            </a:br>
            <a:r>
              <a:rPr lang="nl-NL" sz="3600" dirty="0"/>
              <a:t>It’s </a:t>
            </a:r>
            <a:r>
              <a:rPr lang="nl-NL" sz="3600" dirty="0" err="1"/>
              <a:t>not</a:t>
            </a:r>
            <a:r>
              <a:rPr lang="nl-NL" sz="3600" dirty="0"/>
              <a:t> </a:t>
            </a:r>
            <a:r>
              <a:rPr lang="nl-NL" sz="3600" dirty="0" err="1"/>
              <a:t>about</a:t>
            </a:r>
            <a:r>
              <a:rPr lang="nl-NL" sz="3600" dirty="0"/>
              <a:t> </a:t>
            </a:r>
            <a:r>
              <a:rPr lang="nl-NL" sz="3600" dirty="0" err="1"/>
              <a:t>the</a:t>
            </a:r>
            <a:r>
              <a:rPr lang="nl-NL" sz="3600" dirty="0"/>
              <a:t> </a:t>
            </a:r>
            <a:r>
              <a:rPr lang="nl-NL" sz="3600" dirty="0" err="1"/>
              <a:t>charcot</a:t>
            </a:r>
            <a:r>
              <a:rPr lang="nl-NL" sz="3600" dirty="0"/>
              <a:t>.</a:t>
            </a:r>
            <a:br>
              <a:rPr lang="nl-NL" sz="3600" dirty="0"/>
            </a:br>
            <a:r>
              <a:rPr lang="nl-NL" sz="3600" dirty="0"/>
              <a:t>It’s </a:t>
            </a:r>
            <a:r>
              <a:rPr lang="nl-NL" sz="3600" dirty="0" err="1"/>
              <a:t>the</a:t>
            </a:r>
            <a:r>
              <a:rPr lang="nl-NL" sz="3600" dirty="0"/>
              <a:t> </a:t>
            </a:r>
            <a:r>
              <a:rPr lang="nl-NL" sz="3600" dirty="0" err="1">
                <a:solidFill>
                  <a:schemeClr val="tx2"/>
                </a:solidFill>
              </a:rPr>
              <a:t>deformity</a:t>
            </a:r>
            <a:r>
              <a:rPr lang="nl-NL" sz="3600" dirty="0"/>
              <a:t> </a:t>
            </a:r>
            <a:r>
              <a:rPr lang="nl-NL" sz="3600" dirty="0" err="1"/>
              <a:t>that</a:t>
            </a:r>
            <a:r>
              <a:rPr lang="nl-NL" sz="3600" dirty="0"/>
              <a:t> </a:t>
            </a:r>
            <a:r>
              <a:rPr lang="nl-NL" sz="3600" dirty="0" err="1"/>
              <a:t>counts</a:t>
            </a:r>
            <a:r>
              <a:rPr lang="nl-NL" sz="3600" dirty="0"/>
              <a:t>.</a:t>
            </a:r>
          </a:p>
        </p:txBody>
      </p:sp>
      <p:pic>
        <p:nvPicPr>
          <p:cNvPr id="4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03FAEB34-CACC-DEF2-55BF-612CA17A80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38" t="26341" r="22638"/>
          <a:stretch/>
        </p:blipFill>
        <p:spPr>
          <a:xfrm>
            <a:off x="6563927" y="1511762"/>
            <a:ext cx="5184978" cy="4361892"/>
          </a:xfrm>
          <a:prstGeom prst="rect">
            <a:avLst/>
          </a:prstGeom>
          <a:ln>
            <a:noFill/>
          </a:ln>
          <a:effectLst>
            <a:outerShdw sx="1000" sy="1000" algn="tl" rotWithShape="0">
              <a:srgbClr val="000000"/>
            </a:outerShdw>
          </a:effec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9CA8C40-9BF1-06E7-A3BC-B2D2D86AB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3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99607"/>
            <a:ext cx="10733116" cy="4082156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l-NL" sz="2400" dirty="0"/>
              <a:t>• Consultant </a:t>
            </a:r>
            <a:r>
              <a:rPr lang="nl-NL" sz="2400" dirty="0" err="1"/>
              <a:t>Bonesupport</a:t>
            </a:r>
            <a:endParaRPr lang="nl-NL" sz="2400" dirty="0"/>
          </a:p>
          <a:p>
            <a:pPr marL="0" indent="0">
              <a:buNone/>
            </a:pPr>
            <a:r>
              <a:rPr lang="nl-NL" sz="2400" dirty="0"/>
              <a:t>• Vergoeding presentatie: V&amp;VN Diabeteszorg</a:t>
            </a:r>
          </a:p>
          <a:p>
            <a:pPr marL="0" indent="0">
              <a:buNone/>
            </a:pPr>
            <a:r>
              <a:rPr lang="nl-NL" sz="2400" dirty="0"/>
              <a:t>• Overige belangen: geen</a:t>
            </a:r>
          </a:p>
        </p:txBody>
      </p:sp>
    </p:spTree>
    <p:extLst>
      <p:ext uri="{BB962C8B-B14F-4D97-AF65-F5344CB8AC3E}">
        <p14:creationId xmlns:p14="http://schemas.microsoft.com/office/powerpoint/2010/main" val="2664567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04877-435A-D977-A9B6-DAD70CE75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96,772 Stairway Images, Stock Photos &amp; Vectors | Shutterstock">
            <a:extLst>
              <a:ext uri="{FF2B5EF4-FFF2-40B4-BE49-F238E27FC236}">
                <a16:creationId xmlns:a16="http://schemas.microsoft.com/office/drawing/2014/main" id="{FA326518-2BF2-A31F-6252-0D0781A33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6551"/>
            <a:ext cx="12192000" cy="875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7DAC3D10-35B3-7369-0AEB-064F7222656A}"/>
              </a:ext>
            </a:extLst>
          </p:cNvPr>
          <p:cNvSpPr/>
          <p:nvPr/>
        </p:nvSpPr>
        <p:spPr>
          <a:xfrm>
            <a:off x="571499" y="3688080"/>
            <a:ext cx="1859280" cy="12039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91B1FAF9-F3BF-BD6B-D0DF-96116B501C5D}"/>
              </a:ext>
            </a:extLst>
          </p:cNvPr>
          <p:cNvSpPr/>
          <p:nvPr/>
        </p:nvSpPr>
        <p:spPr>
          <a:xfrm>
            <a:off x="2583180" y="3688080"/>
            <a:ext cx="1592580" cy="12039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8CADA95B-32CA-F894-5401-B22D5A85B6F4}"/>
              </a:ext>
            </a:extLst>
          </p:cNvPr>
          <p:cNvSpPr/>
          <p:nvPr/>
        </p:nvSpPr>
        <p:spPr>
          <a:xfrm>
            <a:off x="4251960" y="3688080"/>
            <a:ext cx="1844040" cy="12039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286DE539-A580-759A-1F63-959C5EA2638F}"/>
              </a:ext>
            </a:extLst>
          </p:cNvPr>
          <p:cNvSpPr/>
          <p:nvPr/>
        </p:nvSpPr>
        <p:spPr>
          <a:xfrm>
            <a:off x="7482840" y="3688080"/>
            <a:ext cx="1371600" cy="12039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D1418CF-2726-44B0-5D37-2CEACA2A8000}"/>
              </a:ext>
            </a:extLst>
          </p:cNvPr>
          <p:cNvSpPr/>
          <p:nvPr/>
        </p:nvSpPr>
        <p:spPr>
          <a:xfrm>
            <a:off x="6187440" y="3688080"/>
            <a:ext cx="1203960" cy="120395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EEA7F204-FE4A-A3BD-7571-083701D014EB}"/>
              </a:ext>
            </a:extLst>
          </p:cNvPr>
          <p:cNvSpPr/>
          <p:nvPr/>
        </p:nvSpPr>
        <p:spPr>
          <a:xfrm>
            <a:off x="8945880" y="3688080"/>
            <a:ext cx="1828800" cy="120395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6D610E8-49E4-9F7A-F444-1F377805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/>
              <a:t>Stairway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amputation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7FA6B8-7A7B-456A-9808-13914637B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2030996"/>
            <a:ext cx="11704320" cy="4351338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  </a:t>
            </a:r>
            <a:r>
              <a:rPr lang="nl-NL" sz="2400" dirty="0">
                <a:solidFill>
                  <a:schemeClr val="bg2"/>
                </a:solidFill>
              </a:rPr>
              <a:t>Neuropathie  </a:t>
            </a:r>
            <a:r>
              <a:rPr lang="nl-NL" sz="2400" dirty="0" err="1">
                <a:solidFill>
                  <a:schemeClr val="bg2"/>
                </a:solidFill>
              </a:rPr>
              <a:t>charcot</a:t>
            </a:r>
            <a:r>
              <a:rPr lang="nl-NL" sz="2400" dirty="0">
                <a:solidFill>
                  <a:schemeClr val="bg2"/>
                </a:solidFill>
              </a:rPr>
              <a:t>    deformiteit    ulcus    infectie   amputatie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4321FE4-0726-0B45-2AF4-ACB16572CE38}"/>
              </a:ext>
            </a:extLst>
          </p:cNvPr>
          <p:cNvSpPr txBox="1"/>
          <p:nvPr/>
        </p:nvSpPr>
        <p:spPr>
          <a:xfrm>
            <a:off x="1898107" y="6145367"/>
            <a:ext cx="85786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Wukich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DK,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Frykberg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RG,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Kavarthapu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V. Charcot neuroarthropathy in persons with diabetes: It's time for a paradigm shift in our thinking. 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Diabetes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Metab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2024 Mar;40(3):e3754. </a:t>
            </a:r>
          </a:p>
          <a:p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4682B4-CC87-D16B-8BF4-006B5DAF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549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DF7D-93E5-7BFE-F190-883247D4B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F7DE7-C2B8-F540-B965-1AFF041C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73" y="404664"/>
            <a:ext cx="10710853" cy="926976"/>
          </a:xfrm>
        </p:spPr>
        <p:txBody>
          <a:bodyPr/>
          <a:lstStyle/>
          <a:p>
            <a:pPr algn="ctr"/>
            <a:r>
              <a:rPr lang="nl-NL" dirty="0"/>
              <a:t>Mortaliteit na amputaties bij DM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3C6AC9-2763-7C3C-1121-FA18D9834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4225337"/>
            <a:ext cx="10515600" cy="4351338"/>
          </a:xfrm>
        </p:spPr>
        <p:txBody>
          <a:bodyPr/>
          <a:lstStyle/>
          <a:p>
            <a:pPr algn="ctr"/>
            <a:r>
              <a:rPr lang="nl-NL" dirty="0"/>
              <a:t>6% mortaliteit 30 dagen na OBA</a:t>
            </a:r>
          </a:p>
          <a:p>
            <a:pPr algn="ctr"/>
            <a:endParaRPr lang="nl-NL" dirty="0"/>
          </a:p>
          <a:p>
            <a:pPr algn="ctr"/>
            <a:r>
              <a:rPr lang="nl-NL" dirty="0"/>
              <a:t>70% mortaliteit 5 jaar na OBA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35AEAB0-8F31-B1C2-D440-7270A1B59D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962"/>
          <a:stretch/>
        </p:blipFill>
        <p:spPr>
          <a:xfrm>
            <a:off x="3097397" y="1711960"/>
            <a:ext cx="5997204" cy="2105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1437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1284-37A5-8A8D-698E-EF1975AEB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8F928E-A4D6-F15B-7C04-91F7F05E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404" y="1586138"/>
            <a:ext cx="6475521" cy="926976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200" dirty="0"/>
              <a:t>Voorkomen van collaps = behandeling starten in stadium 0</a:t>
            </a:r>
            <a:br>
              <a:rPr lang="nl-NL" sz="3200" dirty="0">
                <a:solidFill>
                  <a:schemeClr val="tx1"/>
                </a:solidFill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825563-E8AC-C659-E8BB-E469561AB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40291"/>
            <a:ext cx="10515600" cy="952584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CF7847B-BDF1-E74B-DC10-9C9B2188E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9" b="56458"/>
          <a:stretch/>
        </p:blipFill>
        <p:spPr>
          <a:xfrm>
            <a:off x="171173" y="3230797"/>
            <a:ext cx="6168873" cy="3191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A6D2820-18B4-06BA-3DA3-29885CEF41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343"/>
          <a:stretch/>
        </p:blipFill>
        <p:spPr>
          <a:xfrm>
            <a:off x="6475027" y="3230797"/>
            <a:ext cx="5545800" cy="3191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7" name="Inkt 26">
                <a:extLst>
                  <a:ext uri="{FF2B5EF4-FFF2-40B4-BE49-F238E27FC236}">
                    <a16:creationId xmlns:a16="http://schemas.microsoft.com/office/drawing/2014/main" id="{7413B483-F51A-A800-924B-228E991480F2}"/>
                  </a:ext>
                </a:extLst>
              </p14:cNvPr>
              <p14:cNvContentPartPr/>
              <p14:nvPr/>
            </p14:nvContentPartPr>
            <p14:xfrm>
              <a:off x="12476542" y="1774957"/>
              <a:ext cx="360" cy="360"/>
            </p14:xfrm>
          </p:contentPart>
        </mc:Choice>
        <mc:Fallback xmlns="">
          <p:pic>
            <p:nvPicPr>
              <p:cNvPr id="27" name="Inkt 26">
                <a:extLst>
                  <a:ext uri="{FF2B5EF4-FFF2-40B4-BE49-F238E27FC236}">
                    <a16:creationId xmlns:a16="http://schemas.microsoft.com/office/drawing/2014/main" id="{D3140B83-0802-0C42-B873-577E80C3DAE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440902" y="173931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8" name="Inkt 27">
                <a:extLst>
                  <a:ext uri="{FF2B5EF4-FFF2-40B4-BE49-F238E27FC236}">
                    <a16:creationId xmlns:a16="http://schemas.microsoft.com/office/drawing/2014/main" id="{D52B48B4-134F-AA15-BEBF-AFBD47EE07D8}"/>
                  </a:ext>
                </a:extLst>
              </p14:cNvPr>
              <p14:cNvContentPartPr/>
              <p14:nvPr/>
            </p14:nvContentPartPr>
            <p14:xfrm>
              <a:off x="7291462" y="3538957"/>
              <a:ext cx="360" cy="360"/>
            </p14:xfrm>
          </p:contentPart>
        </mc:Choice>
        <mc:Fallback xmlns="">
          <p:pic>
            <p:nvPicPr>
              <p:cNvPr id="28" name="Inkt 27">
                <a:extLst>
                  <a:ext uri="{FF2B5EF4-FFF2-40B4-BE49-F238E27FC236}">
                    <a16:creationId xmlns:a16="http://schemas.microsoft.com/office/drawing/2014/main" id="{2D567E48-C4FA-5141-9399-9A311897549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29902" y="3477397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5" name="Inkt 34">
                <a:extLst>
                  <a:ext uri="{FF2B5EF4-FFF2-40B4-BE49-F238E27FC236}">
                    <a16:creationId xmlns:a16="http://schemas.microsoft.com/office/drawing/2014/main" id="{357CF247-C007-D424-CDD6-2FFE87C71339}"/>
                  </a:ext>
                </a:extLst>
              </p14:cNvPr>
              <p14:cNvContentPartPr/>
              <p14:nvPr/>
            </p14:nvContentPartPr>
            <p14:xfrm>
              <a:off x="1150222" y="-997988"/>
              <a:ext cx="11520" cy="3960"/>
            </p14:xfrm>
          </p:contentPart>
        </mc:Choice>
        <mc:Fallback xmlns="">
          <p:pic>
            <p:nvPicPr>
              <p:cNvPr id="35" name="Inkt 34">
                <a:extLst>
                  <a:ext uri="{FF2B5EF4-FFF2-40B4-BE49-F238E27FC236}">
                    <a16:creationId xmlns:a16="http://schemas.microsoft.com/office/drawing/2014/main" id="{83E5D328-0EB0-D744-9D2F-A2C75E482D6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114222" y="-1033628"/>
                <a:ext cx="83160" cy="75600"/>
              </a:xfrm>
              <a:prstGeom prst="rect">
                <a:avLst/>
              </a:prstGeom>
            </p:spPr>
          </p:pic>
        </mc:Fallback>
      </mc:AlternateContent>
      <p:pic>
        <p:nvPicPr>
          <p:cNvPr id="11270" name="Picture 6" descr="Rood Kruis Illustraties en vectorbeelden - iStock">
            <a:extLst>
              <a:ext uri="{FF2B5EF4-FFF2-40B4-BE49-F238E27FC236}">
                <a16:creationId xmlns:a16="http://schemas.microsoft.com/office/drawing/2014/main" id="{EFE67E6E-4DF9-A88D-72D0-EC26A668C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" r="50018" b="-1953"/>
          <a:stretch/>
        </p:blipFill>
        <p:spPr bwMode="auto">
          <a:xfrm>
            <a:off x="36192" y="3181681"/>
            <a:ext cx="1834511" cy="2075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Rood Kruis Illustraties en vectorbeelden - iStock">
            <a:extLst>
              <a:ext uri="{FF2B5EF4-FFF2-40B4-BE49-F238E27FC236}">
                <a16:creationId xmlns:a16="http://schemas.microsoft.com/office/drawing/2014/main" id="{6165B5D2-047B-B378-4EDD-B10787E8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6"/>
          <a:stretch>
            <a:fillRect/>
          </a:stretch>
        </p:blipFill>
        <p:spPr bwMode="auto">
          <a:xfrm>
            <a:off x="6475027" y="3160131"/>
            <a:ext cx="1834511" cy="211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809A49D-0AF4-1A2C-5D8B-015828561379}"/>
              </a:ext>
            </a:extLst>
          </p:cNvPr>
          <p:cNvSpPr txBox="1"/>
          <p:nvPr/>
        </p:nvSpPr>
        <p:spPr>
          <a:xfrm>
            <a:off x="3194826" y="1216806"/>
            <a:ext cx="6290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nl-N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768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2C34BD-EDBB-BB33-6754-02C9E423A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CE0914-1E6A-8A9C-EB1C-729CF3550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3314" name="Picture 2" descr="Gegenereerde afbeelding: Stormachtig tuin met beveiligd meubilair">
            <a:extLst>
              <a:ext uri="{FF2B5EF4-FFF2-40B4-BE49-F238E27FC236}">
                <a16:creationId xmlns:a16="http://schemas.microsoft.com/office/drawing/2014/main" id="{064009D3-6663-D274-A68B-A759E331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148" y="-816113"/>
            <a:ext cx="12602818" cy="840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416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E6E83-28FC-F795-F46C-BE23E9B4F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ED8BADF8-D7B7-3AEE-020F-96154C3D8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90" y="-304733"/>
            <a:ext cx="4978310" cy="74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A9BED2D-4CF8-DB04-4660-75F5F6AE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8742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Gips (Total Contact Cast)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707B8-F85B-03CA-82E0-E5348B21F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Oedeem reductie</a:t>
            </a:r>
          </a:p>
          <a:p>
            <a:r>
              <a:rPr lang="nl-NL" dirty="0"/>
              <a:t>Reductie van inflammatie</a:t>
            </a:r>
          </a:p>
          <a:p>
            <a:r>
              <a:rPr lang="nl-NL" dirty="0"/>
              <a:t>Voorkomen van deformiteit</a:t>
            </a:r>
          </a:p>
          <a:p>
            <a:endParaRPr lang="nl-NL" dirty="0"/>
          </a:p>
          <a:p>
            <a:pPr marL="0" lvl="0" indent="0">
              <a:buNone/>
            </a:pPr>
            <a:endParaRPr lang="nl-NL" dirty="0"/>
          </a:p>
          <a:p>
            <a:pPr marL="0" lv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24683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0B05C-47E0-5BAF-479B-624910994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0C4B3-8F12-071D-4409-8FDB6D8ED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5E9220-8B01-FFF4-E872-2540E268DB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r>
              <a:rPr lang="nl-NL" dirty="0"/>
              <a:t>53.2 % delay in vaststellen diagnose Charcot</a:t>
            </a:r>
          </a:p>
          <a:p>
            <a:r>
              <a:rPr lang="nl-NL" dirty="0"/>
              <a:t>Gemiddeld delay: 3 maanden</a:t>
            </a: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>
              <a:solidFill>
                <a:schemeClr val="tx1"/>
              </a:solidFill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951319-DE90-5019-DDB5-C87C3A73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982" y="816690"/>
            <a:ext cx="7772400" cy="2941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75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onofilament">
            <a:extLst>
              <a:ext uri="{FF2B5EF4-FFF2-40B4-BE49-F238E27FC236}">
                <a16:creationId xmlns:a16="http://schemas.microsoft.com/office/drawing/2014/main" id="{B456169F-8760-5EC0-6BE1-9B70F3335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2127">
            <a:off x="7393236" y="-65246"/>
            <a:ext cx="5540543" cy="55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535848-3ECC-15F6-91F4-731E4A69F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Herkennen van Charcot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0D8E893-5EDB-99ED-8B1D-906825198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Iedereen met neuropathie en ..</a:t>
            </a:r>
          </a:p>
          <a:p>
            <a:r>
              <a:rPr lang="nl-NL" dirty="0"/>
              <a:t>Diffuse zwelling/roodheid van de voet</a:t>
            </a:r>
          </a:p>
          <a:p>
            <a:endParaRPr lang="nl-NL" dirty="0"/>
          </a:p>
          <a:p>
            <a:r>
              <a:rPr lang="nl-NL" dirty="0"/>
              <a:t>Geen goede verklaring/vaak geen trauma</a:t>
            </a:r>
          </a:p>
          <a:p>
            <a:r>
              <a:rPr lang="nl-NL" dirty="0"/>
              <a:t>Temperatuur verschil &gt; 2 graden </a:t>
            </a:r>
            <a:r>
              <a:rPr lang="nl-NL" dirty="0" err="1"/>
              <a:t>tov</a:t>
            </a:r>
            <a:r>
              <a:rPr lang="nl-NL" dirty="0"/>
              <a:t> andere zijde</a:t>
            </a:r>
          </a:p>
          <a:p>
            <a:r>
              <a:rPr lang="nl-NL" dirty="0"/>
              <a:t>Niet ziek, vaak geen pijn.</a:t>
            </a:r>
          </a:p>
        </p:txBody>
      </p:sp>
    </p:spTree>
    <p:extLst>
      <p:ext uri="{BB962C8B-B14F-4D97-AF65-F5344CB8AC3E}">
        <p14:creationId xmlns:p14="http://schemas.microsoft.com/office/powerpoint/2010/main" val="2621680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D3032-B34D-E148-2BB6-7C209FE5A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FD36F-0817-D2E4-41C7-54BF49832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70" y="-609465"/>
            <a:ext cx="4978310" cy="74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9E74A64-24B8-8687-544D-EDF003CE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74008"/>
            <a:ext cx="9144000" cy="290051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400" b="1" dirty="0"/>
              <a:t>Elke </a:t>
            </a:r>
            <a:r>
              <a:rPr lang="en-US" sz="4400" b="1" dirty="0" err="1"/>
              <a:t>warme</a:t>
            </a:r>
            <a:r>
              <a:rPr lang="en-US" sz="4400" b="1" dirty="0"/>
              <a:t> </a:t>
            </a:r>
            <a:r>
              <a:rPr lang="en-US" sz="4400" b="1" dirty="0" err="1"/>
              <a:t>gezwollen</a:t>
            </a:r>
            <a:r>
              <a:rPr lang="en-US" sz="4400" b="1" dirty="0"/>
              <a:t> </a:t>
            </a:r>
            <a:r>
              <a:rPr lang="en-US" sz="4400" b="1" dirty="0" err="1"/>
              <a:t>voet</a:t>
            </a:r>
            <a:r>
              <a:rPr lang="en-US" sz="4400" b="1" dirty="0"/>
              <a:t> </a:t>
            </a:r>
            <a:br>
              <a:rPr lang="en-US" sz="4400" b="1" dirty="0"/>
            </a:br>
            <a:r>
              <a:rPr lang="en-US" sz="4400" b="1" dirty="0" err="1"/>
              <a:t>bij</a:t>
            </a:r>
            <a:r>
              <a:rPr lang="en-US" sz="4400" b="1" dirty="0"/>
              <a:t> diabete</a:t>
            </a:r>
            <a:r>
              <a:rPr lang="en-US" b="1" dirty="0"/>
              <a:t>s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neuropathie</a:t>
            </a:r>
            <a:br>
              <a:rPr lang="en-US" sz="4400" b="1" dirty="0"/>
            </a:br>
            <a:r>
              <a:rPr lang="en-US" sz="4400" b="1" dirty="0"/>
              <a:t> is </a:t>
            </a:r>
            <a:r>
              <a:rPr lang="en-US" sz="4400" b="1" dirty="0" err="1"/>
              <a:t>een</a:t>
            </a:r>
            <a:r>
              <a:rPr lang="en-US" sz="4400" b="1" dirty="0"/>
              <a:t> Charcot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dirty="0"/>
              <a:t>(tot </a:t>
            </a:r>
            <a:r>
              <a:rPr lang="en-US" sz="4400" dirty="0" err="1"/>
              <a:t>tegendeel</a:t>
            </a:r>
            <a:r>
              <a:rPr lang="en-US" sz="4400" dirty="0"/>
              <a:t> is </a:t>
            </a:r>
            <a:r>
              <a:rPr lang="en-US" sz="4400" dirty="0" err="1"/>
              <a:t>bewezen</a:t>
            </a:r>
            <a:r>
              <a:rPr lang="en-US" sz="4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409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9E4B8-CB96-3A0C-1DCD-44E5D8C1B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ijdelijke aanduiding voor inhoud 11">
            <a:extLst>
              <a:ext uri="{FF2B5EF4-FFF2-40B4-BE49-F238E27FC236}">
                <a16:creationId xmlns:a16="http://schemas.microsoft.com/office/drawing/2014/main" id="{53D4B124-E89B-73E1-FF5C-96D104080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2818" y="5632"/>
            <a:ext cx="4395074" cy="603480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763D01A-FE7C-B0D0-3068-F03264AB1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797" y="-108088"/>
            <a:ext cx="3324429" cy="66173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4B1BA83-FCB5-A8AA-B51B-30D8A3A909D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>
              <a:alpha val="48640"/>
            </a:schemeClr>
          </a:solidFill>
        </p:spPr>
        <p:txBody>
          <a:bodyPr/>
          <a:lstStyle/>
          <a:p>
            <a:pPr algn="ctr"/>
            <a:r>
              <a:rPr lang="nl-NL" dirty="0"/>
              <a:t>Hoe ontstaat de </a:t>
            </a:r>
            <a:r>
              <a:rPr lang="nl-NL" dirty="0" err="1"/>
              <a:t>charcot</a:t>
            </a:r>
            <a:r>
              <a:rPr lang="nl-NL" dirty="0"/>
              <a:t> voet?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0895E1-7691-A7CC-475B-BA700E0C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7891" y="152442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340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576CD-9291-DB7F-92BE-7C2B5401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6558B-10B6-D3E9-0912-083CA8DCF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431" y="692696"/>
            <a:ext cx="10710853" cy="926976"/>
          </a:xfrm>
        </p:spPr>
        <p:txBody>
          <a:bodyPr/>
          <a:lstStyle/>
          <a:p>
            <a:r>
              <a:rPr lang="nl-NL" dirty="0"/>
              <a:t>Ontstaanswijze van Charcot</a:t>
            </a:r>
          </a:p>
        </p:txBody>
      </p:sp>
      <p:pic>
        <p:nvPicPr>
          <p:cNvPr id="2050" name="Picture 2" descr="The role of RANKL in Charcot neuroarthropathy. ">
            <a:extLst>
              <a:ext uri="{FF2B5EF4-FFF2-40B4-BE49-F238E27FC236}">
                <a16:creationId xmlns:a16="http://schemas.microsoft.com/office/drawing/2014/main" id="{895E64F1-B3A7-6823-3478-97FF6261E1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39" y="1844824"/>
            <a:ext cx="9043122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ng 2">
            <a:extLst>
              <a:ext uri="{FF2B5EF4-FFF2-40B4-BE49-F238E27FC236}">
                <a16:creationId xmlns:a16="http://schemas.microsoft.com/office/drawing/2014/main" id="{DD308917-2F24-0152-10AB-CAFC576785E1}"/>
              </a:ext>
            </a:extLst>
          </p:cNvPr>
          <p:cNvSpPr/>
          <p:nvPr/>
        </p:nvSpPr>
        <p:spPr>
          <a:xfrm>
            <a:off x="8544272" y="3861048"/>
            <a:ext cx="2743200" cy="1872208"/>
          </a:xfrm>
          <a:prstGeom prst="donut">
            <a:avLst>
              <a:gd name="adj" fmla="val 533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83C7C-44DD-289D-6C00-D9D968A0A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D333C3-A15E-5524-5998-4D462F7DF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73" y="831694"/>
            <a:ext cx="10710853" cy="926976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Charcot Neuro-</a:t>
            </a:r>
            <a:r>
              <a:rPr lang="nl-NL" dirty="0" err="1"/>
              <a:t>Osteoarthropathie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6CBA9-4D16-FD5E-D04D-4F811C9C5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817" y="3068960"/>
            <a:ext cx="10710853" cy="4093915"/>
          </a:xfrm>
        </p:spPr>
        <p:txBody>
          <a:bodyPr/>
          <a:lstStyle/>
          <a:p>
            <a:pPr lvl="0"/>
            <a:r>
              <a:rPr lang="nl-NL" dirty="0"/>
              <a:t>Progressief</a:t>
            </a:r>
          </a:p>
          <a:p>
            <a:pPr lvl="0"/>
            <a:r>
              <a:rPr lang="nl-NL" dirty="0"/>
              <a:t>Niet infectieus</a:t>
            </a:r>
          </a:p>
          <a:p>
            <a:pPr lvl="0"/>
            <a:r>
              <a:rPr lang="nl-NL" dirty="0"/>
              <a:t>Destructieve artropathie</a:t>
            </a:r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3D1039-710B-44D6-8885-C76F6A0F7F77}"/>
              </a:ext>
            </a:extLst>
          </p:cNvPr>
          <p:cNvSpPr/>
          <p:nvPr/>
        </p:nvSpPr>
        <p:spPr>
          <a:xfrm>
            <a:off x="875062" y="2545740"/>
            <a:ext cx="54606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Definitie: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D3809C2-01AF-9178-63C4-272741F7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923618" y="1929151"/>
            <a:ext cx="5818842" cy="426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294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2D506-3AD5-CEB9-B02E-5AF756AAF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0B9DD-69D4-4D64-73B3-48A7A0180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733" y="543439"/>
            <a:ext cx="10710853" cy="926976"/>
          </a:xfrm>
        </p:spPr>
        <p:txBody>
          <a:bodyPr/>
          <a:lstStyle/>
          <a:p>
            <a:r>
              <a:rPr lang="nl-NL" dirty="0"/>
              <a:t>Ontstaanswijze van Charcot</a:t>
            </a:r>
          </a:p>
        </p:txBody>
      </p:sp>
      <p:pic>
        <p:nvPicPr>
          <p:cNvPr id="2050" name="Picture 2" descr="The role of RANKL in Charcot neuroarthropathy. ">
            <a:extLst>
              <a:ext uri="{FF2B5EF4-FFF2-40B4-BE49-F238E27FC236}">
                <a16:creationId xmlns:a16="http://schemas.microsoft.com/office/drawing/2014/main" id="{A2C60270-9944-84E8-9B42-840BC40834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78" y="1843088"/>
            <a:ext cx="9043122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ng 3">
            <a:extLst>
              <a:ext uri="{FF2B5EF4-FFF2-40B4-BE49-F238E27FC236}">
                <a16:creationId xmlns:a16="http://schemas.microsoft.com/office/drawing/2014/main" id="{DD931CFB-84FD-2240-1569-11642D76BC3F}"/>
              </a:ext>
            </a:extLst>
          </p:cNvPr>
          <p:cNvSpPr/>
          <p:nvPr/>
        </p:nvSpPr>
        <p:spPr>
          <a:xfrm>
            <a:off x="4861560" y="1479391"/>
            <a:ext cx="2743200" cy="1228565"/>
          </a:xfrm>
          <a:prstGeom prst="donut">
            <a:avLst>
              <a:gd name="adj" fmla="val 533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27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D5B47-E1F9-2613-028B-34118DA3F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31A8B3-BD50-BB97-E92C-EAC5EF6AA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56" y="692696"/>
            <a:ext cx="10710853" cy="926976"/>
          </a:xfrm>
        </p:spPr>
        <p:txBody>
          <a:bodyPr/>
          <a:lstStyle/>
          <a:p>
            <a:r>
              <a:rPr lang="nl-NL" dirty="0"/>
              <a:t>Ontstaanswijze van Charcot</a:t>
            </a:r>
          </a:p>
        </p:txBody>
      </p:sp>
      <p:pic>
        <p:nvPicPr>
          <p:cNvPr id="2050" name="Picture 2" descr="The role of RANKL in Charcot neuroarthropathy. ">
            <a:extLst>
              <a:ext uri="{FF2B5EF4-FFF2-40B4-BE49-F238E27FC236}">
                <a16:creationId xmlns:a16="http://schemas.microsoft.com/office/drawing/2014/main" id="{7622F1F8-70A2-29A8-D341-09F7A5F269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78" y="1843088"/>
            <a:ext cx="9043122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ng 2">
            <a:extLst>
              <a:ext uri="{FF2B5EF4-FFF2-40B4-BE49-F238E27FC236}">
                <a16:creationId xmlns:a16="http://schemas.microsoft.com/office/drawing/2014/main" id="{99D85B25-D6AD-7BA7-08B2-4F0B3746671B}"/>
              </a:ext>
            </a:extLst>
          </p:cNvPr>
          <p:cNvSpPr/>
          <p:nvPr/>
        </p:nvSpPr>
        <p:spPr>
          <a:xfrm>
            <a:off x="1487488" y="4653136"/>
            <a:ext cx="2743200" cy="1228565"/>
          </a:xfrm>
          <a:prstGeom prst="donut">
            <a:avLst>
              <a:gd name="adj" fmla="val 533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45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2DEA1-293B-5DA3-F6A1-E060C0490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EDDC19C-B2B8-EDC9-D86B-65C2DB4F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8821" y="1234439"/>
            <a:ext cx="7487239" cy="4974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759A375-834A-EF46-7CE6-4C412786E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Trauma?</a:t>
            </a:r>
          </a:p>
        </p:txBody>
      </p:sp>
    </p:spTree>
    <p:extLst>
      <p:ext uri="{BB962C8B-B14F-4D97-AF65-F5344CB8AC3E}">
        <p14:creationId xmlns:p14="http://schemas.microsoft.com/office/powerpoint/2010/main" val="3721775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F2CF0-6596-1C91-689A-B74D7546B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245829-6188-EB2A-2ACA-8F2AB83C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(micro)trauma bij DM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A0D1DA3-D5E5-0F80-6512-20A782D2165A}"/>
              </a:ext>
            </a:extLst>
          </p:cNvPr>
          <p:cNvSpPr txBox="1"/>
          <p:nvPr/>
        </p:nvSpPr>
        <p:spPr>
          <a:xfrm>
            <a:off x="1108372" y="2303309"/>
            <a:ext cx="54123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Verdana"/>
                <a:cs typeface="Verdana"/>
              </a:rPr>
              <a:t>STAND….</a:t>
            </a:r>
          </a:p>
          <a:p>
            <a:endParaRPr lang="nl-NL" sz="2400" dirty="0">
              <a:latin typeface="Verdana"/>
              <a:cs typeface="Verdan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/>
                <a:cs typeface="Verdana"/>
              </a:rPr>
              <a:t>Perifere diabetische polyneuropathie</a:t>
            </a:r>
          </a:p>
          <a:p>
            <a:pPr lvl="1"/>
            <a:endParaRPr lang="nl-NL" sz="2400" dirty="0">
              <a:latin typeface="Verdana"/>
              <a:cs typeface="Verdan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/>
                <a:cs typeface="Verdana"/>
              </a:rPr>
              <a:t>Minor </a:t>
            </a:r>
            <a:r>
              <a:rPr lang="nl-NL" sz="2400" dirty="0" err="1">
                <a:latin typeface="Verdana"/>
                <a:cs typeface="Verdana"/>
              </a:rPr>
              <a:t>amputations</a:t>
            </a:r>
            <a:endParaRPr lang="nl-NL" sz="2400" dirty="0">
              <a:latin typeface="Verdana"/>
              <a:cs typeface="Verdan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2"/>
              </a:solidFill>
              <a:latin typeface="Verdana"/>
              <a:cs typeface="Verdan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Verdana"/>
                <a:cs typeface="Verdana"/>
              </a:rPr>
              <a:t>Verkorting </a:t>
            </a:r>
            <a:r>
              <a:rPr lang="nl-NL" sz="2400" dirty="0" err="1">
                <a:latin typeface="Verdana"/>
                <a:cs typeface="Verdana"/>
              </a:rPr>
              <a:t>triceps</a:t>
            </a:r>
            <a:r>
              <a:rPr lang="nl-NL" sz="2400" dirty="0">
                <a:latin typeface="Verdana"/>
                <a:cs typeface="Verdana"/>
              </a:rPr>
              <a:t> </a:t>
            </a:r>
            <a:r>
              <a:rPr lang="nl-NL" sz="2400" dirty="0" err="1">
                <a:latin typeface="Verdana"/>
                <a:cs typeface="Verdana"/>
              </a:rPr>
              <a:t>surae</a:t>
            </a:r>
            <a:endParaRPr lang="nl-NL" sz="2400" dirty="0">
              <a:latin typeface="Verdana"/>
              <a:cs typeface="Verdan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2"/>
              </a:solidFill>
              <a:latin typeface="Verdana"/>
              <a:cs typeface="Verdana"/>
            </a:endParaRPr>
          </a:p>
          <a:p>
            <a:pPr lvl="1"/>
            <a:r>
              <a:rPr lang="nl-NL" sz="2400" dirty="0">
                <a:solidFill>
                  <a:schemeClr val="tx2"/>
                </a:solidFill>
                <a:latin typeface="Verdana"/>
                <a:cs typeface="Verdana"/>
              </a:rPr>
              <a:t>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2"/>
              </a:solidFill>
              <a:latin typeface="Verdana"/>
              <a:cs typeface="Verdana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2"/>
              </a:solidFill>
              <a:latin typeface="Verdana"/>
              <a:cs typeface="Verdana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44" indent="-285744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2"/>
              </a:solidFill>
              <a:latin typeface="Verdana"/>
              <a:cs typeface="Verdana"/>
            </a:endParaRPr>
          </a:p>
        </p:txBody>
      </p:sp>
      <p:pic>
        <p:nvPicPr>
          <p:cNvPr id="4" name="Afbeelding 3" descr="Afbeelding met persoon, teen&#10;&#10;Automatisch gegenereerde beschrijving">
            <a:extLst>
              <a:ext uri="{FF2B5EF4-FFF2-40B4-BE49-F238E27FC236}">
                <a16:creationId xmlns:a16="http://schemas.microsoft.com/office/drawing/2014/main" id="{D25322C4-8D35-8AAA-D511-E37D26B81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520767" y="1074584"/>
            <a:ext cx="2983940" cy="5100707"/>
          </a:xfrm>
          <a:prstGeom prst="rect">
            <a:avLst/>
          </a:prstGeom>
          <a:noFill/>
        </p:spPr>
      </p:pic>
      <p:pic>
        <p:nvPicPr>
          <p:cNvPr id="5" name="Afbeelding 4" descr="Afbeelding met voeten, teen, Vlees, persoon&#10;&#10;Automatisch gegenereerde beschrijving">
            <a:extLst>
              <a:ext uri="{FF2B5EF4-FFF2-40B4-BE49-F238E27FC236}">
                <a16:creationId xmlns:a16="http://schemas.microsoft.com/office/drawing/2014/main" id="{20C619FD-5736-7AE4-07F4-8D93FAAF4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877" y="0"/>
            <a:ext cx="2454123" cy="6033053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29C67EA4-CC71-79A3-2927-9E2B9053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2815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D0718-348C-484F-6C24-14791DA1C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1CC0C092-3FA7-4161-1E19-AA2A4D5A8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674" t="19085" r="37753" b="58274"/>
          <a:stretch/>
        </p:blipFill>
        <p:spPr>
          <a:xfrm>
            <a:off x="2307781" y="1628800"/>
            <a:ext cx="6712345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8498439-D0FB-C8A3-B98B-4287FC56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74" y="464503"/>
            <a:ext cx="10710853" cy="926976"/>
          </a:xfrm>
        </p:spPr>
        <p:txBody>
          <a:bodyPr>
            <a:normAutofit/>
          </a:bodyPr>
          <a:lstStyle/>
          <a:p>
            <a:pPr algn="ctr"/>
            <a:r>
              <a:rPr lang="nl-NL" dirty="0" err="1"/>
              <a:t>Glycosylation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Achilles </a:t>
            </a:r>
            <a:r>
              <a:rPr lang="nl-NL" dirty="0" err="1"/>
              <a:t>tendon</a:t>
            </a:r>
            <a:r>
              <a:rPr lang="nl-NL" dirty="0"/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8D9DCC0-5559-87A9-74B9-8A4227C2EAEA}"/>
              </a:ext>
            </a:extLst>
          </p:cNvPr>
          <p:cNvSpPr txBox="1"/>
          <p:nvPr/>
        </p:nvSpPr>
        <p:spPr>
          <a:xfrm>
            <a:off x="2298453" y="4036941"/>
            <a:ext cx="80648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Verdana"/>
                <a:cs typeface="Verdana"/>
              </a:rPr>
              <a:t>Achillespees </a:t>
            </a:r>
            <a:r>
              <a:rPr lang="nl-NL" sz="2000" dirty="0" err="1">
                <a:latin typeface="Verdana"/>
                <a:cs typeface="Verdana"/>
              </a:rPr>
              <a:t>vs</a:t>
            </a:r>
            <a:r>
              <a:rPr lang="nl-NL" sz="2000" dirty="0">
                <a:latin typeface="Verdana"/>
                <a:cs typeface="Verdana"/>
              </a:rPr>
              <a:t> DM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Toegenomen densiteit collageen fibrillen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Afname van fibril diameter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Abnormale morfologie fibrillen</a:t>
            </a:r>
          </a:p>
          <a:p>
            <a:endParaRPr lang="nl-NL" sz="2000" dirty="0">
              <a:solidFill>
                <a:srgbClr val="2121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Gevolg: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rgbClr val="2121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Gefixeerde spits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Verhoogde </a:t>
            </a:r>
            <a:r>
              <a:rPr lang="nl-NL" sz="2000" dirty="0" err="1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voorvoetsdruk</a:t>
            </a:r>
            <a:endParaRPr lang="nl-NL" sz="20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endParaRPr lang="nl-NL" dirty="0">
              <a:solidFill>
                <a:srgbClr val="212121"/>
              </a:solidFill>
              <a:latin typeface="BlinkMacSystemFont"/>
              <a:cs typeface="Verdana"/>
            </a:endParaRPr>
          </a:p>
          <a:p>
            <a:endParaRPr lang="nl-NL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546619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C4116-2675-3FF1-65BB-1975414D6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7image52737856">
            <a:extLst>
              <a:ext uri="{FF2B5EF4-FFF2-40B4-BE49-F238E27FC236}">
                <a16:creationId xmlns:a16="http://schemas.microsoft.com/office/drawing/2014/main" id="{266FFEEB-FDB0-6A9C-EA0F-19FE84FE8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7"/>
          <a:stretch>
            <a:fillRect/>
          </a:stretch>
        </p:blipFill>
        <p:spPr bwMode="auto">
          <a:xfrm>
            <a:off x="6096000" y="1700808"/>
            <a:ext cx="4712794" cy="903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6image52737440">
            <a:extLst>
              <a:ext uri="{FF2B5EF4-FFF2-40B4-BE49-F238E27FC236}">
                <a16:creationId xmlns:a16="http://schemas.microsoft.com/office/drawing/2014/main" id="{3E10D0B1-A4CE-A7FB-1D3A-D42228294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37210" y="-7203985"/>
            <a:ext cx="2272234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eystone Architecture | ArticHaeology / Articles on History">
            <a:extLst>
              <a:ext uri="{FF2B5EF4-FFF2-40B4-BE49-F238E27FC236}">
                <a16:creationId xmlns:a16="http://schemas.microsoft.com/office/drawing/2014/main" id="{91EFF2F5-2A33-16FA-945A-032D4B9FE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31" y="3668125"/>
            <a:ext cx="4694663" cy="2588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04A9BEEF-2F80-E7B5-E1CB-54FD44A84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384" b="56457"/>
          <a:stretch/>
        </p:blipFill>
        <p:spPr>
          <a:xfrm>
            <a:off x="551384" y="3668125"/>
            <a:ext cx="5066107" cy="257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Blokboog 7">
            <a:extLst>
              <a:ext uri="{FF2B5EF4-FFF2-40B4-BE49-F238E27FC236}">
                <a16:creationId xmlns:a16="http://schemas.microsoft.com/office/drawing/2014/main" id="{6262789B-A4BF-7DF8-5906-6B028615FEC7}"/>
              </a:ext>
            </a:extLst>
          </p:cNvPr>
          <p:cNvSpPr/>
          <p:nvPr/>
        </p:nvSpPr>
        <p:spPr>
          <a:xfrm>
            <a:off x="1665028" y="5013176"/>
            <a:ext cx="3710892" cy="2160240"/>
          </a:xfrm>
          <a:prstGeom prst="blockArc">
            <a:avLst>
              <a:gd name="adj1" fmla="val 10713885"/>
              <a:gd name="adj2" fmla="val 45014"/>
              <a:gd name="adj3" fmla="val 614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Pijl omlaag 1">
            <a:extLst>
              <a:ext uri="{FF2B5EF4-FFF2-40B4-BE49-F238E27FC236}">
                <a16:creationId xmlns:a16="http://schemas.microsoft.com/office/drawing/2014/main" id="{FF229191-BFF1-CD15-D0D9-C77ED54B6854}"/>
              </a:ext>
            </a:extLst>
          </p:cNvPr>
          <p:cNvSpPr/>
          <p:nvPr/>
        </p:nvSpPr>
        <p:spPr>
          <a:xfrm rot="10373025">
            <a:off x="1031056" y="4166607"/>
            <a:ext cx="313606" cy="1914638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 omlaag 3">
            <a:extLst>
              <a:ext uri="{FF2B5EF4-FFF2-40B4-BE49-F238E27FC236}">
                <a16:creationId xmlns:a16="http://schemas.microsoft.com/office/drawing/2014/main" id="{3E087237-3F47-0B85-09F9-8122F7729339}"/>
              </a:ext>
            </a:extLst>
          </p:cNvPr>
          <p:cNvSpPr/>
          <p:nvPr/>
        </p:nvSpPr>
        <p:spPr>
          <a:xfrm rot="10373025">
            <a:off x="4908244" y="1560930"/>
            <a:ext cx="518160" cy="373613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1427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46B20-F5E7-83A0-7CB3-A82C46CFB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page7image52737856">
            <a:extLst>
              <a:ext uri="{FF2B5EF4-FFF2-40B4-BE49-F238E27FC236}">
                <a16:creationId xmlns:a16="http://schemas.microsoft.com/office/drawing/2014/main" id="{B399219E-8F1D-4551-9AA9-AE939075E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37"/>
          <a:stretch>
            <a:fillRect/>
          </a:stretch>
        </p:blipFill>
        <p:spPr bwMode="auto">
          <a:xfrm>
            <a:off x="6096000" y="1700808"/>
            <a:ext cx="4712794" cy="903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6image52737440">
            <a:extLst>
              <a:ext uri="{FF2B5EF4-FFF2-40B4-BE49-F238E27FC236}">
                <a16:creationId xmlns:a16="http://schemas.microsoft.com/office/drawing/2014/main" id="{967A42B3-08B2-A29A-32F4-745331BF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37210" y="-7203985"/>
            <a:ext cx="2272234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eystone Architecture | ArticHaeology / Articles on History">
            <a:extLst>
              <a:ext uri="{FF2B5EF4-FFF2-40B4-BE49-F238E27FC236}">
                <a16:creationId xmlns:a16="http://schemas.microsoft.com/office/drawing/2014/main" id="{222255B3-5CBC-DA2A-970F-05EDCD599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131" y="3668125"/>
            <a:ext cx="4694663" cy="2588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jdelijke aanduiding voor inhoud 3">
            <a:extLst>
              <a:ext uri="{FF2B5EF4-FFF2-40B4-BE49-F238E27FC236}">
                <a16:creationId xmlns:a16="http://schemas.microsoft.com/office/drawing/2014/main" id="{542515AC-8FCD-0595-A4E2-35A917934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384" b="56457"/>
          <a:stretch/>
        </p:blipFill>
        <p:spPr>
          <a:xfrm>
            <a:off x="551384" y="3668125"/>
            <a:ext cx="5066107" cy="25738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Blokboog 7">
            <a:extLst>
              <a:ext uri="{FF2B5EF4-FFF2-40B4-BE49-F238E27FC236}">
                <a16:creationId xmlns:a16="http://schemas.microsoft.com/office/drawing/2014/main" id="{39524DFC-75EA-8AC2-BEF3-02337C842B70}"/>
              </a:ext>
            </a:extLst>
          </p:cNvPr>
          <p:cNvSpPr/>
          <p:nvPr/>
        </p:nvSpPr>
        <p:spPr>
          <a:xfrm>
            <a:off x="1665028" y="5013176"/>
            <a:ext cx="3710892" cy="2160240"/>
          </a:xfrm>
          <a:prstGeom prst="blockArc">
            <a:avLst>
              <a:gd name="adj1" fmla="val 10713885"/>
              <a:gd name="adj2" fmla="val 45014"/>
              <a:gd name="adj3" fmla="val 614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1" name="Bliksemflits 10">
            <a:extLst>
              <a:ext uri="{FF2B5EF4-FFF2-40B4-BE49-F238E27FC236}">
                <a16:creationId xmlns:a16="http://schemas.microsoft.com/office/drawing/2014/main" id="{D299820D-1D5B-F869-9EBF-0DBB8003D9B2}"/>
              </a:ext>
            </a:extLst>
          </p:cNvPr>
          <p:cNvSpPr/>
          <p:nvPr/>
        </p:nvSpPr>
        <p:spPr>
          <a:xfrm>
            <a:off x="2766787" y="3966429"/>
            <a:ext cx="635299" cy="1080120"/>
          </a:xfrm>
          <a:prstGeom prst="lightningBol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Pijl omlaag 1">
            <a:extLst>
              <a:ext uri="{FF2B5EF4-FFF2-40B4-BE49-F238E27FC236}">
                <a16:creationId xmlns:a16="http://schemas.microsoft.com/office/drawing/2014/main" id="{B0F6F2E8-8260-B112-4EC7-0AC4B4BDA9EA}"/>
              </a:ext>
            </a:extLst>
          </p:cNvPr>
          <p:cNvSpPr/>
          <p:nvPr/>
        </p:nvSpPr>
        <p:spPr>
          <a:xfrm>
            <a:off x="3069047" y="5257479"/>
            <a:ext cx="479446" cy="128788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Pijl omlaag 3">
            <a:extLst>
              <a:ext uri="{FF2B5EF4-FFF2-40B4-BE49-F238E27FC236}">
                <a16:creationId xmlns:a16="http://schemas.microsoft.com/office/drawing/2014/main" id="{47195C2E-8FC1-7864-78E0-1D02AB0E47E4}"/>
              </a:ext>
            </a:extLst>
          </p:cNvPr>
          <p:cNvSpPr/>
          <p:nvPr/>
        </p:nvSpPr>
        <p:spPr>
          <a:xfrm>
            <a:off x="8212674" y="5157192"/>
            <a:ext cx="479446" cy="1287882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714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72C20-E16E-3AFB-551B-53976F679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FC752FF-9A9A-8298-77ED-2404C00AD0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7"/>
          <a:stretch/>
        </p:blipFill>
        <p:spPr>
          <a:xfrm>
            <a:off x="703004" y="-483231"/>
            <a:ext cx="10493966" cy="7442624"/>
          </a:xfrm>
          <a:prstGeom prst="rect">
            <a:avLst/>
          </a:prstGeom>
          <a:effectLst>
            <a:glow>
              <a:schemeClr val="bg1"/>
            </a:glow>
            <a:outerShdw blurRad="50800" dist="50800" dir="5400000" sx="30000" sy="30000" algn="ctr" rotWithShape="0">
              <a:srgbClr val="000000">
                <a:alpha val="76000"/>
              </a:srgbClr>
            </a:outerShdw>
            <a:softEdge rad="0"/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B037266-65DF-29EB-C914-A234688B1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448" y="-146748"/>
            <a:ext cx="3822189" cy="1899912"/>
          </a:xfrm>
          <a:solidFill>
            <a:srgbClr val="000000"/>
          </a:solidFill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Repetitief trauma</a:t>
            </a:r>
          </a:p>
        </p:txBody>
      </p:sp>
      <p:sp>
        <p:nvSpPr>
          <p:cNvPr id="4" name="Pijl omlaag 3">
            <a:extLst>
              <a:ext uri="{FF2B5EF4-FFF2-40B4-BE49-F238E27FC236}">
                <a16:creationId xmlns:a16="http://schemas.microsoft.com/office/drawing/2014/main" id="{94CC6EEA-225A-4DA4-F4F0-6BC1A994BAAB}"/>
              </a:ext>
            </a:extLst>
          </p:cNvPr>
          <p:cNvSpPr/>
          <p:nvPr/>
        </p:nvSpPr>
        <p:spPr>
          <a:xfrm rot="10373025">
            <a:off x="10137884" y="338991"/>
            <a:ext cx="518160" cy="373613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Pijl omlaag 5">
            <a:extLst>
              <a:ext uri="{FF2B5EF4-FFF2-40B4-BE49-F238E27FC236}">
                <a16:creationId xmlns:a16="http://schemas.microsoft.com/office/drawing/2014/main" id="{C4C4BC4C-D4E5-AA2E-B200-372ACA332C98}"/>
              </a:ext>
            </a:extLst>
          </p:cNvPr>
          <p:cNvSpPr/>
          <p:nvPr/>
        </p:nvSpPr>
        <p:spPr>
          <a:xfrm rot="21340630">
            <a:off x="6342607" y="5858826"/>
            <a:ext cx="291472" cy="914797"/>
          </a:xfrm>
          <a:prstGeom prst="downArrow">
            <a:avLst>
              <a:gd name="adj1" fmla="val 65620"/>
              <a:gd name="adj2" fmla="val 50000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2"/>
              </a:solidFill>
            </a:endParaRPr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FA846DC9-DF95-467A-2E07-BF4D715B9FD4}"/>
              </a:ext>
            </a:extLst>
          </p:cNvPr>
          <p:cNvCxnSpPr/>
          <p:nvPr/>
        </p:nvCxnSpPr>
        <p:spPr>
          <a:xfrm flipH="1">
            <a:off x="6496991" y="3886200"/>
            <a:ext cx="1808937" cy="18135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0CF38500-F6EB-AD56-AABF-B782337D5DA1}"/>
              </a:ext>
            </a:extLst>
          </p:cNvPr>
          <p:cNvCxnSpPr>
            <a:cxnSpLocks/>
          </p:cNvCxnSpPr>
          <p:nvPr/>
        </p:nvCxnSpPr>
        <p:spPr>
          <a:xfrm flipH="1">
            <a:off x="2768571" y="5699760"/>
            <a:ext cx="3539974" cy="14938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jl omlaag 6">
            <a:extLst>
              <a:ext uri="{FF2B5EF4-FFF2-40B4-BE49-F238E27FC236}">
                <a16:creationId xmlns:a16="http://schemas.microsoft.com/office/drawing/2014/main" id="{3A3686A0-C97A-8CA8-6EA7-83CDDD74A6FF}"/>
              </a:ext>
            </a:extLst>
          </p:cNvPr>
          <p:cNvSpPr/>
          <p:nvPr/>
        </p:nvSpPr>
        <p:spPr>
          <a:xfrm rot="10373025">
            <a:off x="2517869" y="4133070"/>
            <a:ext cx="518160" cy="1250494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8E606ED-9872-9DD3-D6E9-87FBA308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2111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CA473-E4EC-5CFE-DED9-C32D1447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EB86A-72F8-9B2E-0820-90396A7E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061" y="6041130"/>
            <a:ext cx="10515600" cy="428349"/>
          </a:xfrm>
        </p:spPr>
        <p:txBody>
          <a:bodyPr>
            <a:noAutofit/>
          </a:bodyPr>
          <a:lstStyle/>
          <a:p>
            <a:r>
              <a:rPr lang="nl-NL" sz="2800" dirty="0"/>
              <a:t>PRE								POST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74F978B6-02ED-4001-066C-B1E42E9337DB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718056" y="816870"/>
            <a:ext cx="10515600" cy="71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nl-NL" sz="4000" dirty="0"/>
              <a:t>Achillespees verlenging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8E5C4EA-3DCC-A24D-F1EF-8C70FB11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83" b="27869"/>
          <a:stretch/>
        </p:blipFill>
        <p:spPr>
          <a:xfrm>
            <a:off x="263352" y="2913321"/>
            <a:ext cx="5118100" cy="304259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11DCFFE-E056-CF6B-F7EA-052B6B57B4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065" b="30013"/>
          <a:stretch/>
        </p:blipFill>
        <p:spPr>
          <a:xfrm>
            <a:off x="5975856" y="2907102"/>
            <a:ext cx="5844805" cy="3042592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459A5F8-77A3-0D3B-E32B-85CB9C0FC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38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60138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DE156-935B-5DAF-F5E1-30ADCBFF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CCA1C-DDD4-02BA-0773-D305C7D2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86B552-0ADE-2FBD-0647-A44E9FBAD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3490" y="2492712"/>
            <a:ext cx="3768509" cy="258873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>
                <a:solidFill>
                  <a:schemeClr val="tx2"/>
                </a:solidFill>
              </a:rPr>
              <a:t>40% middenvoet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30% achtervoet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15% Voorvoet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10% Enkel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5% </a:t>
            </a:r>
            <a:r>
              <a:rPr lang="nl-NL" dirty="0" err="1"/>
              <a:t>Calcaneus</a:t>
            </a:r>
            <a:endParaRPr lang="nl-NL" dirty="0"/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  <p:pic>
        <p:nvPicPr>
          <p:cNvPr id="1025" name="Picture 1" descr="page41image400">
            <a:extLst>
              <a:ext uri="{FF2B5EF4-FFF2-40B4-BE49-F238E27FC236}">
                <a16:creationId xmlns:a16="http://schemas.microsoft.com/office/drawing/2014/main" id="{8FE55266-B396-D90A-F2BD-042B97114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4" y="950392"/>
            <a:ext cx="7937130" cy="5673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69692-2C86-34F7-A5FD-8919014AC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309E5-9C4F-E6B3-AFE5-F07D1A11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Diabetic</a:t>
            </a:r>
            <a:r>
              <a:rPr lang="nl-NL" dirty="0"/>
              <a:t> Charcot </a:t>
            </a:r>
            <a:r>
              <a:rPr lang="nl-NL" dirty="0" err="1"/>
              <a:t>neuroarthropathy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1B323B-7DCF-88D4-7864-57FC4B483E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43764" y="2348880"/>
            <a:ext cx="10148780" cy="3743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Er bestaat ook non-</a:t>
            </a:r>
            <a:r>
              <a:rPr lang="nl-NL" sz="2000" dirty="0" err="1"/>
              <a:t>diabetic</a:t>
            </a:r>
            <a:r>
              <a:rPr lang="nl-NL" sz="2000" dirty="0"/>
              <a:t> </a:t>
            </a:r>
            <a:r>
              <a:rPr lang="nl-NL" sz="2000" dirty="0" err="1"/>
              <a:t>charcot</a:t>
            </a:r>
            <a:endParaRPr lang="nl-NL" sz="2000" dirty="0"/>
          </a:p>
          <a:p>
            <a:pPr lvl="0"/>
            <a:r>
              <a:rPr lang="nl-NL" sz="2000" dirty="0" err="1"/>
              <a:t>Spinal</a:t>
            </a:r>
            <a:r>
              <a:rPr lang="nl-NL" sz="2000" dirty="0"/>
              <a:t> </a:t>
            </a:r>
            <a:r>
              <a:rPr lang="nl-NL" sz="2000" dirty="0" err="1"/>
              <a:t>cord</a:t>
            </a:r>
            <a:endParaRPr lang="nl-NL" sz="2000" dirty="0"/>
          </a:p>
          <a:p>
            <a:pPr lvl="0"/>
            <a:r>
              <a:rPr lang="nl-NL" sz="2000" dirty="0" err="1"/>
              <a:t>Alchohol</a:t>
            </a:r>
            <a:r>
              <a:rPr lang="nl-NL" sz="2000" dirty="0"/>
              <a:t> </a:t>
            </a:r>
            <a:r>
              <a:rPr lang="nl-NL" sz="2000" dirty="0" err="1"/>
              <a:t>abuses</a:t>
            </a:r>
            <a:endParaRPr lang="nl-NL" sz="2000" dirty="0"/>
          </a:p>
          <a:p>
            <a:pPr lvl="0"/>
            <a:r>
              <a:rPr lang="nl-NL" sz="2000" dirty="0" err="1"/>
              <a:t>Syfillis</a:t>
            </a:r>
            <a:endParaRPr lang="nl-NL" sz="2000" dirty="0"/>
          </a:p>
          <a:p>
            <a:pPr lvl="0"/>
            <a:r>
              <a:rPr lang="nl-NL" sz="2000" dirty="0"/>
              <a:t>Nier dialyse</a:t>
            </a:r>
          </a:p>
          <a:p>
            <a:r>
              <a:rPr lang="nl-NL" sz="2000" dirty="0"/>
              <a:t>RA </a:t>
            </a:r>
          </a:p>
          <a:p>
            <a:r>
              <a:rPr lang="nl-NL" sz="2000" dirty="0" err="1"/>
              <a:t>Axonale</a:t>
            </a:r>
            <a:r>
              <a:rPr lang="nl-NL" sz="2000" dirty="0"/>
              <a:t> polyneuropathie </a:t>
            </a:r>
            <a:r>
              <a:rPr lang="nl-NL" sz="2000" dirty="0" err="1"/>
              <a:t>eci</a:t>
            </a:r>
            <a:endParaRPr lang="nl-NL" sz="2000" dirty="0"/>
          </a:p>
        </p:txBody>
      </p:sp>
      <p:pic>
        <p:nvPicPr>
          <p:cNvPr id="1026" name="Picture 2" descr="13208217-Kts-Dreamstime-INP-Instituut-voor-Neuropathische-Pijn neuropathie axonaal">
            <a:extLst>
              <a:ext uri="{FF2B5EF4-FFF2-40B4-BE49-F238E27FC236}">
                <a16:creationId xmlns:a16="http://schemas.microsoft.com/office/drawing/2014/main" id="{AD46377E-344B-6447-A209-760596C08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02" y="1771029"/>
            <a:ext cx="5038493" cy="4899025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E61924D6-C6CA-7118-92F2-1A4EC41EF878}"/>
              </a:ext>
            </a:extLst>
          </p:cNvPr>
          <p:cNvSpPr txBox="1"/>
          <p:nvPr/>
        </p:nvSpPr>
        <p:spPr>
          <a:xfrm>
            <a:off x="838200" y="5927695"/>
            <a:ext cx="61026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</a:rPr>
              <a:t>Neuropathie</a:t>
            </a:r>
            <a:r>
              <a:rPr lang="nl-NL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3866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75E81-14E3-654D-DEDA-F8C2FE43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94B5A-31A1-F36F-10CF-624C4E04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733" y="681593"/>
            <a:ext cx="10710853" cy="926976"/>
          </a:xfrm>
        </p:spPr>
        <p:txBody>
          <a:bodyPr/>
          <a:lstStyle/>
          <a:p>
            <a:r>
              <a:rPr lang="nl-NL" dirty="0"/>
              <a:t>Ontstaanswijze van Charcot</a:t>
            </a:r>
          </a:p>
        </p:txBody>
      </p:sp>
      <p:pic>
        <p:nvPicPr>
          <p:cNvPr id="2050" name="Picture 2" descr="The role of RANKL in Charcot neuroarthropathy. ">
            <a:extLst>
              <a:ext uri="{FF2B5EF4-FFF2-40B4-BE49-F238E27FC236}">
                <a16:creationId xmlns:a16="http://schemas.microsoft.com/office/drawing/2014/main" id="{F35ACA46-8C14-A6DC-6931-649DB9B248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78" y="1843088"/>
            <a:ext cx="9043122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ng 3">
            <a:extLst>
              <a:ext uri="{FF2B5EF4-FFF2-40B4-BE49-F238E27FC236}">
                <a16:creationId xmlns:a16="http://schemas.microsoft.com/office/drawing/2014/main" id="{B284220B-EC75-BEF7-FC67-DEF6BA425F71}"/>
              </a:ext>
            </a:extLst>
          </p:cNvPr>
          <p:cNvSpPr/>
          <p:nvPr/>
        </p:nvSpPr>
        <p:spPr>
          <a:xfrm>
            <a:off x="5159896" y="3789040"/>
            <a:ext cx="2016224" cy="1228565"/>
          </a:xfrm>
          <a:prstGeom prst="donut">
            <a:avLst>
              <a:gd name="adj" fmla="val 917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06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B4C43-9A18-1B43-A240-C5E1D55C9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EB14EC-86B6-27EC-24BE-4EFC2FC0F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5572" y="1359678"/>
            <a:ext cx="7753480" cy="976416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tx2"/>
                </a:solidFill>
              </a:rPr>
              <a:t>RANKL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7ACA15-CFDB-BA31-6A27-370EBC819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0198" y="1670991"/>
            <a:ext cx="3378708" cy="50546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nl-NL" sz="2000" b="1" dirty="0"/>
              <a:t>Toegenomen activiteit van </a:t>
            </a:r>
          </a:p>
          <a:p>
            <a:pPr marL="0" indent="0" algn="ctr">
              <a:buNone/>
            </a:pPr>
            <a:r>
              <a:rPr lang="nl-NL" sz="2000" b="1" dirty="0"/>
              <a:t>Osteoclasten</a:t>
            </a:r>
          </a:p>
          <a:p>
            <a:endParaRPr lang="nl-NL" sz="2000" dirty="0"/>
          </a:p>
          <a:p>
            <a:pPr marL="0" indent="0" algn="ctr">
              <a:buNone/>
            </a:pPr>
            <a:r>
              <a:rPr lang="nl-NL" sz="2800" dirty="0">
                <a:solidFill>
                  <a:schemeClr val="tx2"/>
                </a:solidFill>
              </a:rPr>
              <a:t>Botresorptie</a:t>
            </a:r>
          </a:p>
          <a:p>
            <a:pPr marL="0" indent="0">
              <a:buNone/>
            </a:pPr>
            <a:endParaRPr lang="nl-NL" sz="2000" dirty="0"/>
          </a:p>
        </p:txBody>
      </p:sp>
      <p:pic>
        <p:nvPicPr>
          <p:cNvPr id="5122" name="Picture 2" descr="Bone Signaling &amp; RANKL - Basic Science - Orthobullets">
            <a:extLst>
              <a:ext uri="{FF2B5EF4-FFF2-40B4-BE49-F238E27FC236}">
                <a16:creationId xmlns:a16="http://schemas.microsoft.com/office/drawing/2014/main" id="{C69537AC-1144-9399-05ED-24152A6D8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35" y="1530626"/>
            <a:ext cx="8868151" cy="55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979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6325A1-CC69-4802-E674-2B288D1FD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01F5F6-20FC-2918-E440-5252C21CE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B359CDC-0BF0-26DB-BD02-C62FE04B4C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83" b="27869"/>
          <a:stretch/>
        </p:blipFill>
        <p:spPr>
          <a:xfrm>
            <a:off x="0" y="-389865"/>
            <a:ext cx="12192000" cy="724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512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AA041-E3BA-45EE-B635-82E067D7D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CB678F-66E8-4880-40F2-12EECD1A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56" y="980728"/>
            <a:ext cx="10710853" cy="926976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nl-NL" dirty="0"/>
              <a:t>Voorkomen van collaps </a:t>
            </a:r>
            <a:br>
              <a:rPr lang="nl-NL" dirty="0"/>
            </a:br>
            <a:r>
              <a:rPr lang="nl-NL" dirty="0"/>
              <a:t>behandeling starten in stadium 0</a:t>
            </a:r>
          </a:p>
        </p:txBody>
      </p:sp>
      <p:pic>
        <p:nvPicPr>
          <p:cNvPr id="5" name="Picture 1" descr="page12image4856">
            <a:extLst>
              <a:ext uri="{FF2B5EF4-FFF2-40B4-BE49-F238E27FC236}">
                <a16:creationId xmlns:a16="http://schemas.microsoft.com/office/drawing/2014/main" id="{1A3DDF55-0F0E-B556-DF0A-6CD8D9A15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" t="3065" r="2807" b="3065"/>
          <a:stretch/>
        </p:blipFill>
        <p:spPr bwMode="auto">
          <a:xfrm>
            <a:off x="623392" y="2564904"/>
            <a:ext cx="4968552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45565C7-7C61-E8B0-E502-108BC1E412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250" r="-2747"/>
          <a:stretch/>
        </p:blipFill>
        <p:spPr>
          <a:xfrm>
            <a:off x="5833781" y="2564904"/>
            <a:ext cx="6228108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96416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49C00C-2378-2B31-4931-22F907D4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160F27C-5469-020A-4C2D-D9057F1FE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90" y="-304733"/>
            <a:ext cx="4978310" cy="74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AE3E00-0CE1-9A30-AA18-3D956A250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behandeling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1D183C-668A-B1C2-1730-DA7021A98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Stabiele </a:t>
            </a:r>
            <a:r>
              <a:rPr lang="nl-NL" dirty="0" err="1"/>
              <a:t>plantigrade</a:t>
            </a:r>
            <a:r>
              <a:rPr lang="nl-NL" dirty="0"/>
              <a:t> voet in stage III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 algn="ctr">
              <a:buNone/>
            </a:pPr>
            <a:endParaRPr lang="nl-NL" sz="44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8F55DA0-20E8-88D4-BCEA-E514D3D215DF}"/>
              </a:ext>
            </a:extLst>
          </p:cNvPr>
          <p:cNvSpPr/>
          <p:nvPr/>
        </p:nvSpPr>
        <p:spPr>
          <a:xfrm>
            <a:off x="2266333" y="3429000"/>
            <a:ext cx="765934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nl-NL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nl-NL" sz="7200" dirty="0">
                <a:ln w="0"/>
                <a:solidFill>
                  <a:schemeClr val="tx2"/>
                </a:solidFill>
                <a:effectLst>
                  <a:reflection blurRad="6350" endPos="0" dir="5400000" sy="-90000" algn="bl" rotWithShape="0"/>
                </a:effectLst>
              </a:rPr>
              <a:t>Schoeibare voet</a:t>
            </a:r>
          </a:p>
        </p:txBody>
      </p:sp>
    </p:spTree>
    <p:extLst>
      <p:ext uri="{BB962C8B-B14F-4D97-AF65-F5344CB8AC3E}">
        <p14:creationId xmlns:p14="http://schemas.microsoft.com/office/powerpoint/2010/main" val="351315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D3D46-4340-DD53-2BD0-B199CB093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1F8B4-EF21-2230-31E6-670CEC30A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56" y="517240"/>
            <a:ext cx="10710853" cy="926976"/>
          </a:xfrm>
        </p:spPr>
        <p:txBody>
          <a:bodyPr/>
          <a:lstStyle/>
          <a:p>
            <a:r>
              <a:rPr lang="nl-NL" dirty="0"/>
              <a:t>Orthopedische schoen</a:t>
            </a:r>
          </a:p>
        </p:txBody>
      </p:sp>
      <p:pic>
        <p:nvPicPr>
          <p:cNvPr id="16386" name="Picture 2" descr="Moderne Orthopedische schoenen op maat | van Gils Footcare">
            <a:extLst>
              <a:ext uri="{FF2B5EF4-FFF2-40B4-BE49-F238E27FC236}">
                <a16:creationId xmlns:a16="http://schemas.microsoft.com/office/drawing/2014/main" id="{2D136473-B814-CC36-70E5-A355ACD13E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216" y="1690688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C794C67-AD02-353A-FCFB-6024FF0F0A27}"/>
              </a:ext>
            </a:extLst>
          </p:cNvPr>
          <p:cNvSpPr txBox="1"/>
          <p:nvPr/>
        </p:nvSpPr>
        <p:spPr>
          <a:xfrm>
            <a:off x="7774544" y="1690688"/>
            <a:ext cx="3444240" cy="4401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Zoolverstijving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Afwikkelvoorziening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/>
              <a:t>Drukontlasting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endParaRPr lang="nl-NL" sz="2800" dirty="0"/>
          </a:p>
          <a:p>
            <a:pPr algn="ctr"/>
            <a:r>
              <a:rPr lang="nl-NL" sz="2800" dirty="0"/>
              <a:t>Therapie trouw</a:t>
            </a:r>
          </a:p>
          <a:p>
            <a:pPr algn="ctr"/>
            <a:r>
              <a:rPr lang="nl-NL" sz="2800" dirty="0"/>
              <a:t>    </a:t>
            </a:r>
            <a:endParaRPr lang="nl-N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699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AB661-1886-9C0F-DED3-2F81F7D73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18831E-F167-1047-78CA-7FAD4533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0250"/>
            <a:ext cx="11148391" cy="1228725"/>
          </a:xfrm>
        </p:spPr>
        <p:txBody>
          <a:bodyPr>
            <a:normAutofit fontScale="90000"/>
          </a:bodyPr>
          <a:lstStyle/>
          <a:p>
            <a:r>
              <a:rPr lang="nl-NL" dirty="0"/>
              <a:t>Resultaten na conservatieve behandeling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5B84A0-CFB4-3A76-DB00-9D3A76A8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Risico op ulcus			 37-67%</a:t>
            </a:r>
          </a:p>
          <a:p>
            <a:r>
              <a:rPr lang="nl-NL" dirty="0"/>
              <a:t>Risico op amputatie		 2-15%</a:t>
            </a:r>
          </a:p>
          <a:p>
            <a:r>
              <a:rPr lang="nl-NL" dirty="0"/>
              <a:t>&gt; </a:t>
            </a:r>
            <a:r>
              <a:rPr lang="nl-NL" dirty="0">
                <a:solidFill>
                  <a:schemeClr val="tx2"/>
                </a:solidFill>
              </a:rPr>
              <a:t>18</a:t>
            </a:r>
            <a:r>
              <a:rPr lang="nl-NL" dirty="0"/>
              <a:t> maanden gips		 23%</a:t>
            </a:r>
          </a:p>
          <a:p>
            <a:r>
              <a:rPr lang="nl-NL" dirty="0"/>
              <a:t>AOFAS </a:t>
            </a:r>
            <a:r>
              <a:rPr lang="nl-NL" dirty="0" err="1"/>
              <a:t>and</a:t>
            </a:r>
            <a:r>
              <a:rPr lang="nl-NL" dirty="0"/>
              <a:t> SF-36 score		 laag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1CE0F7C-6B75-C393-C7AB-58765D59626C}"/>
              </a:ext>
            </a:extLst>
          </p:cNvPr>
          <p:cNvPicPr>
            <a:picLocks/>
          </p:cNvPicPr>
          <p:nvPr/>
        </p:nvPicPr>
        <p:blipFill>
          <a:blip r:embed="rId2"/>
          <a:srcRect l="13832" t="19507" r="35426" b="57641"/>
          <a:stretch/>
        </p:blipFill>
        <p:spPr>
          <a:xfrm>
            <a:off x="130854" y="2217896"/>
            <a:ext cx="3647728" cy="10388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F399D1-C5E5-2C4A-BC7D-5CBA40CA06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0" t="42877" r="24985" b="34330"/>
          <a:stretch/>
        </p:blipFill>
        <p:spPr>
          <a:xfrm>
            <a:off x="3792755" y="2220227"/>
            <a:ext cx="3765806" cy="103884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BA496F-067A-F89C-4666-1EDF97D57F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206" t="41453" r="24059" b="40028"/>
          <a:stretch/>
        </p:blipFill>
        <p:spPr>
          <a:xfrm>
            <a:off x="7703588" y="2220227"/>
            <a:ext cx="4135739" cy="9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90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708B8-2D02-26FE-C866-11523B9E4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kleding, persoon, voeten, sok&#10;&#10;Automatisch gegenereerde beschrijving">
            <a:extLst>
              <a:ext uri="{FF2B5EF4-FFF2-40B4-BE49-F238E27FC236}">
                <a16:creationId xmlns:a16="http://schemas.microsoft.com/office/drawing/2014/main" id="{3845FE87-F60D-5F97-B8F3-C00A8E894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72"/>
            <a:ext cx="5159896" cy="6927944"/>
          </a:xfrm>
          <a:prstGeom prst="rect">
            <a:avLst/>
          </a:prstGeom>
        </p:spPr>
      </p:pic>
      <p:sp>
        <p:nvSpPr>
          <p:cNvPr id="5" name="Ovale toelichting 4">
            <a:extLst>
              <a:ext uri="{FF2B5EF4-FFF2-40B4-BE49-F238E27FC236}">
                <a16:creationId xmlns:a16="http://schemas.microsoft.com/office/drawing/2014/main" id="{6D3822A6-E5CF-A90A-2D90-1F252DAA6FFD}"/>
              </a:ext>
            </a:extLst>
          </p:cNvPr>
          <p:cNvSpPr/>
          <p:nvPr/>
        </p:nvSpPr>
        <p:spPr>
          <a:xfrm>
            <a:off x="6745288" y="938586"/>
            <a:ext cx="4608512" cy="3960440"/>
          </a:xfrm>
          <a:prstGeom prst="wedgeEllipseCallout">
            <a:avLst>
              <a:gd name="adj1" fmla="val -79101"/>
              <a:gd name="adj2" fmla="val 3452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ysClr val="windowText" lastClr="000000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9D57778-98ED-6CFA-15DA-24157EE40680}"/>
              </a:ext>
            </a:extLst>
          </p:cNvPr>
          <p:cNvSpPr txBox="1"/>
          <p:nvPr/>
        </p:nvSpPr>
        <p:spPr>
          <a:xfrm>
            <a:off x="7373067" y="2167311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i="1" dirty="0">
                <a:solidFill>
                  <a:schemeClr val="bg2"/>
                </a:solidFill>
                <a:latin typeface="Avenir Next Condensed Demi Bold" panose="020B0506020202020204" pitchFamily="34" charset="0"/>
                <a:cs typeface="APPLE CHANCERY" panose="03020702040506060504" pitchFamily="66" charset="-79"/>
              </a:rPr>
              <a:t>Ik kan niet lopen want ik heb </a:t>
            </a:r>
            <a:r>
              <a:rPr lang="nl-NL" sz="3600" b="1" i="1" dirty="0" err="1">
                <a:solidFill>
                  <a:schemeClr val="bg2"/>
                </a:solidFill>
                <a:latin typeface="Avenir Next Condensed Demi Bold" panose="020B0506020202020204" pitchFamily="34" charset="0"/>
                <a:cs typeface="APPLE CHANCERY" panose="03020702040506060504" pitchFamily="66" charset="-79"/>
              </a:rPr>
              <a:t>charcot</a:t>
            </a:r>
            <a:endParaRPr lang="nl-NL" sz="3600" b="1" i="1" dirty="0">
              <a:solidFill>
                <a:schemeClr val="bg2"/>
              </a:solidFill>
              <a:latin typeface="Avenir Next Condensed Demi Bold" panose="020B0506020202020204" pitchFamily="34" charset="0"/>
              <a:cs typeface="APPLE CHANCERY" panose="03020702040506060504" pitchFamily="66" charset="-79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32EC85BB-1528-B16D-A232-733E805D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20049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1D94F-A16C-4D85-D163-114B54521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591956F2-90FB-9F86-C6B3-892CE3EE9620}"/>
              </a:ext>
            </a:extLst>
          </p:cNvPr>
          <p:cNvSpPr/>
          <p:nvPr/>
        </p:nvSpPr>
        <p:spPr>
          <a:xfrm>
            <a:off x="335360" y="-1"/>
            <a:ext cx="11902693" cy="980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fbeelding met huid, teen, persoon&#10;&#10;Automatisch gegenereerde beschrijving">
            <a:extLst>
              <a:ext uri="{FF2B5EF4-FFF2-40B4-BE49-F238E27FC236}">
                <a16:creationId xmlns:a16="http://schemas.microsoft.com/office/drawing/2014/main" id="{532D1CBE-1065-7A03-1DD3-03E928F6D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803" y="2158056"/>
            <a:ext cx="2444911" cy="4589242"/>
          </a:xfrm>
          <a:prstGeom prst="rect">
            <a:avLst/>
          </a:prstGeom>
        </p:spPr>
      </p:pic>
      <p:pic>
        <p:nvPicPr>
          <p:cNvPr id="13" name="Afbeelding 12" descr="Afbeelding met voeten, teen, Vlees, persoon&#10;&#10;Automatisch gegenereerde beschrijving">
            <a:extLst>
              <a:ext uri="{FF2B5EF4-FFF2-40B4-BE49-F238E27FC236}">
                <a16:creationId xmlns:a16="http://schemas.microsoft.com/office/drawing/2014/main" id="{D882BC43-AF27-BD45-A4E9-910744334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714" y="0"/>
            <a:ext cx="2789695" cy="6858000"/>
          </a:xfrm>
          <a:prstGeom prst="rect">
            <a:avLst/>
          </a:prstGeom>
        </p:spPr>
      </p:pic>
      <p:pic>
        <p:nvPicPr>
          <p:cNvPr id="15" name="Afbeelding 14" descr="Afbeelding met kleding, persoon, voeten, sok&#10;&#10;Automatisch gegenereerde beschrijving">
            <a:extLst>
              <a:ext uri="{FF2B5EF4-FFF2-40B4-BE49-F238E27FC236}">
                <a16:creationId xmlns:a16="http://schemas.microsoft.com/office/drawing/2014/main" id="{0179EC9E-9F3F-C3CC-951A-291CFB4F1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323" y="0"/>
            <a:ext cx="4377807" cy="5877272"/>
          </a:xfrm>
          <a:prstGeom prst="rect">
            <a:avLst/>
          </a:prstGeom>
        </p:spPr>
      </p:pic>
      <p:pic>
        <p:nvPicPr>
          <p:cNvPr id="17" name="Afbeelding 16" descr="Afbeelding met Vlees, persoon, huid, ader&#10;&#10;Automatisch gegenereerde beschrijving">
            <a:extLst>
              <a:ext uri="{FF2B5EF4-FFF2-40B4-BE49-F238E27FC236}">
                <a16:creationId xmlns:a16="http://schemas.microsoft.com/office/drawing/2014/main" id="{4041BAA7-3848-3625-75E1-88CE7F62A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491" y="2484973"/>
            <a:ext cx="2159000" cy="4267200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4836D7-5A96-6B64-F6F7-8D8CF480A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C7536E82-77C3-7A4D-F80F-5C9EDF5FD3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73CEC-A636-5842-8A40-9742AE6E68D9}" type="slidenum">
              <a:rPr lang="nl-NL" noProof="0" smtClean="0"/>
              <a:pPr/>
              <a:t>48</a:t>
            </a:fld>
            <a:endParaRPr lang="nl-NL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082C55F-2B59-337C-FA81-53BE85BD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335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65D32-ADCA-3EC4-9AB9-42CCAF47B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3F83C447-570D-CF69-5167-CDAD3FE28C43}"/>
              </a:ext>
            </a:extLst>
          </p:cNvPr>
          <p:cNvSpPr/>
          <p:nvPr/>
        </p:nvSpPr>
        <p:spPr>
          <a:xfrm>
            <a:off x="335360" y="-1"/>
            <a:ext cx="11902693" cy="9807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701FF410-8D13-93C1-684B-210D95C1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Afbeelding met teen, persoon, voeten&#10;&#10;Automatisch gegenereerde beschrijving">
            <a:extLst>
              <a:ext uri="{FF2B5EF4-FFF2-40B4-BE49-F238E27FC236}">
                <a16:creationId xmlns:a16="http://schemas.microsoft.com/office/drawing/2014/main" id="{383FED02-478A-71B8-8C49-8A33BC01B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5532986" y="-1032163"/>
            <a:ext cx="2029837" cy="4094162"/>
          </a:xfrm>
        </p:spPr>
      </p:pic>
      <p:pic>
        <p:nvPicPr>
          <p:cNvPr id="11" name="Afbeelding 10" descr="Afbeelding met huid, teen, persoon&#10;&#10;Automatisch gegenereerde beschrijving">
            <a:extLst>
              <a:ext uri="{FF2B5EF4-FFF2-40B4-BE49-F238E27FC236}">
                <a16:creationId xmlns:a16="http://schemas.microsoft.com/office/drawing/2014/main" id="{5B6D8393-C247-9C40-391B-7FAC355EA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464" y="2105676"/>
            <a:ext cx="2444911" cy="4589242"/>
          </a:xfrm>
          <a:prstGeom prst="rect">
            <a:avLst/>
          </a:prstGeom>
        </p:spPr>
      </p:pic>
      <p:pic>
        <p:nvPicPr>
          <p:cNvPr id="13" name="Afbeelding 12" descr="Afbeelding met voeten, teen, Vlees, persoon&#10;&#10;Automatisch gegenereerde beschrijving">
            <a:extLst>
              <a:ext uri="{FF2B5EF4-FFF2-40B4-BE49-F238E27FC236}">
                <a16:creationId xmlns:a16="http://schemas.microsoft.com/office/drawing/2014/main" id="{6DE4519D-B2D8-D01B-0A22-B1D25EE86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1714" y="0"/>
            <a:ext cx="2789695" cy="6858000"/>
          </a:xfrm>
          <a:prstGeom prst="rect">
            <a:avLst/>
          </a:prstGeom>
        </p:spPr>
      </p:pic>
      <p:pic>
        <p:nvPicPr>
          <p:cNvPr id="15" name="Afbeelding 14" descr="Afbeelding met kleding, persoon, voeten, sok&#10;&#10;Automatisch gegenereerde beschrijving">
            <a:extLst>
              <a:ext uri="{FF2B5EF4-FFF2-40B4-BE49-F238E27FC236}">
                <a16:creationId xmlns:a16="http://schemas.microsoft.com/office/drawing/2014/main" id="{F7CAD31B-0D1F-DDBA-1064-B960CB4D6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0722" y="0"/>
            <a:ext cx="4377807" cy="5877272"/>
          </a:xfrm>
          <a:prstGeom prst="rect">
            <a:avLst/>
          </a:prstGeom>
        </p:spPr>
      </p:pic>
      <p:pic>
        <p:nvPicPr>
          <p:cNvPr id="17" name="Afbeelding 16" descr="Afbeelding met Vlees, persoon, huid, ader&#10;&#10;Automatisch gegenereerde beschrijving">
            <a:extLst>
              <a:ext uri="{FF2B5EF4-FFF2-40B4-BE49-F238E27FC236}">
                <a16:creationId xmlns:a16="http://schemas.microsoft.com/office/drawing/2014/main" id="{B077AC1F-B883-263E-2243-1ADF042807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424" y="2427718"/>
            <a:ext cx="2159000" cy="4267200"/>
          </a:xfrm>
          <a:prstGeom prst="rect">
            <a:avLst/>
          </a:prstGeom>
        </p:spPr>
      </p:pic>
      <p:pic>
        <p:nvPicPr>
          <p:cNvPr id="15362" name="Picture 2" descr="Waarom veel mensen niet succesvol zijn!">
            <a:extLst>
              <a:ext uri="{FF2B5EF4-FFF2-40B4-BE49-F238E27FC236}">
                <a16:creationId xmlns:a16="http://schemas.microsoft.com/office/drawing/2014/main" id="{CC91BE71-8950-E121-E7E9-97D0F66EC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3" y="977979"/>
            <a:ext cx="10710853" cy="45772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2085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614AC-8A80-1D1C-3430-D0CDA4108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CD503-4ABD-BFB6-6B08-215F037B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2D4DD4-BA9A-244C-9E47-DA86ECB3C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55" y="4221088"/>
            <a:ext cx="10710853" cy="4093915"/>
          </a:xfrm>
        </p:spPr>
        <p:txBody>
          <a:bodyPr>
            <a:normAutofit/>
          </a:bodyPr>
          <a:lstStyle/>
          <a:p>
            <a:r>
              <a:rPr lang="nl-NL" dirty="0">
                <a:effectLst/>
                <a:latin typeface="Lato" panose="020F0502020204030203" pitchFamily="34" charset="0"/>
              </a:rPr>
              <a:t>Periode (1995–2018) </a:t>
            </a:r>
            <a:r>
              <a:rPr lang="nl-NL" dirty="0" err="1">
                <a:effectLst/>
                <a:latin typeface="Lato" panose="020F0502020204030203" pitchFamily="34" charset="0"/>
              </a:rPr>
              <a:t>the</a:t>
            </a:r>
            <a:r>
              <a:rPr lang="nl-NL" dirty="0">
                <a:effectLst/>
                <a:latin typeface="Lato" panose="020F0502020204030203" pitchFamily="34" charset="0"/>
              </a:rPr>
              <a:t> </a:t>
            </a:r>
            <a:r>
              <a:rPr lang="nl-NL" dirty="0" err="1">
                <a:effectLst/>
                <a:latin typeface="Lato" panose="020F0502020204030203" pitchFamily="34" charset="0"/>
              </a:rPr>
              <a:t>Danish</a:t>
            </a:r>
            <a:r>
              <a:rPr lang="nl-NL" dirty="0">
                <a:effectLst/>
                <a:latin typeface="Lato" panose="020F0502020204030203" pitchFamily="34" charset="0"/>
              </a:rPr>
              <a:t> National </a:t>
            </a:r>
            <a:r>
              <a:rPr lang="nl-NL" dirty="0" err="1">
                <a:effectLst/>
                <a:latin typeface="Lato" panose="020F0502020204030203" pitchFamily="34" charset="0"/>
              </a:rPr>
              <a:t>Patient</a:t>
            </a:r>
            <a:r>
              <a:rPr lang="nl-NL" dirty="0">
                <a:effectLst/>
                <a:latin typeface="Lato" panose="020F0502020204030203" pitchFamily="34" charset="0"/>
              </a:rPr>
              <a:t> Register</a:t>
            </a:r>
          </a:p>
          <a:p>
            <a:r>
              <a:rPr lang="nl-NL" dirty="0" err="1">
                <a:effectLst/>
                <a:latin typeface="Lato" panose="020F0502020204030203" pitchFamily="34" charset="0"/>
              </a:rPr>
              <a:t>Incidientie</a:t>
            </a:r>
            <a:r>
              <a:rPr lang="nl-NL" dirty="0">
                <a:effectLst/>
                <a:latin typeface="Lato" panose="020F0502020204030203" pitchFamily="34" charset="0"/>
              </a:rPr>
              <a:t> Charcot 7.4 per 10,000 (0.074%) person‐</a:t>
            </a:r>
            <a:r>
              <a:rPr lang="nl-NL" dirty="0" err="1">
                <a:effectLst/>
                <a:latin typeface="Lato" panose="020F0502020204030203" pitchFamily="34" charset="0"/>
              </a:rPr>
              <a:t>years</a:t>
            </a:r>
            <a:r>
              <a:rPr lang="nl-NL" dirty="0">
                <a:effectLst/>
                <a:latin typeface="Lato" panose="020F0502020204030203" pitchFamily="34" charset="0"/>
              </a:rPr>
              <a:t> </a:t>
            </a:r>
          </a:p>
          <a:p>
            <a:r>
              <a:rPr lang="nl-NL" dirty="0">
                <a:effectLst/>
                <a:latin typeface="Lato" panose="020F0502020204030203" pitchFamily="34" charset="0"/>
              </a:rPr>
              <a:t>Prevalentie 0.56% patiënten met diabetes </a:t>
            </a:r>
            <a:endParaRPr lang="nl-NL" dirty="0"/>
          </a:p>
          <a:p>
            <a:pPr marL="0" indent="0">
              <a:buNone/>
            </a:pPr>
            <a:r>
              <a:rPr lang="nl-NL" dirty="0">
                <a:effectLst/>
                <a:latin typeface="Lato" panose="020F0502020204030203" pitchFamily="34" charset="0"/>
              </a:rPr>
              <a:t> 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62875EC-DD31-719F-5E7F-BF1B4EECF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600" y="1005767"/>
            <a:ext cx="7772400" cy="2631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94133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0DF5B-EDAD-5526-E8F0-BE055D522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74B06B-2DF1-9A9B-AED6-2F6DA41F3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 behandeling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A0BE24-DB04-3B5C-EC29-D3E78CB51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Stabiele </a:t>
            </a:r>
            <a:r>
              <a:rPr lang="nl-NL" dirty="0" err="1"/>
              <a:t>plantigrade</a:t>
            </a:r>
            <a:r>
              <a:rPr lang="nl-NL" dirty="0"/>
              <a:t> voet in stage III</a:t>
            </a:r>
          </a:p>
          <a:p>
            <a:r>
              <a:rPr lang="nl-NL" dirty="0">
                <a:solidFill>
                  <a:schemeClr val="tx1"/>
                </a:solidFill>
              </a:rPr>
              <a:t>Voorkomen van ulcera</a:t>
            </a:r>
          </a:p>
          <a:p>
            <a:r>
              <a:rPr lang="nl-NL" dirty="0">
                <a:solidFill>
                  <a:schemeClr val="tx1"/>
                </a:solidFill>
              </a:rPr>
              <a:t>Voorkomen van infectie</a:t>
            </a:r>
          </a:p>
          <a:p>
            <a:endParaRPr lang="nl-NL" dirty="0"/>
          </a:p>
          <a:p>
            <a:endParaRPr lang="nl-NL" dirty="0"/>
          </a:p>
          <a:p>
            <a:pPr marL="0" indent="0" algn="ctr">
              <a:buNone/>
            </a:pPr>
            <a:endParaRPr lang="nl-NL" sz="4400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5425FE-0EF1-FC72-3D92-76E62636E67D}"/>
              </a:ext>
            </a:extLst>
          </p:cNvPr>
          <p:cNvSpPr/>
          <p:nvPr/>
        </p:nvSpPr>
        <p:spPr>
          <a:xfrm>
            <a:off x="838200" y="2946171"/>
            <a:ext cx="105156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nl-NL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nl-NL" sz="7200" dirty="0">
                <a:ln w="0"/>
                <a:solidFill>
                  <a:schemeClr val="tx2"/>
                </a:solidFill>
                <a:effectLst>
                  <a:reflection blurRad="6350" endPos="0" dir="5400000" sy="-90000" algn="bl" rotWithShape="0"/>
                </a:effectLst>
              </a:rPr>
              <a:t>Schoeibare voet </a:t>
            </a:r>
            <a:r>
              <a:rPr lang="nl-NL" sz="7200" dirty="0">
                <a:ln w="0">
                  <a:solidFill>
                    <a:schemeClr val="accent2">
                      <a:hueOff val="0"/>
                      <a:satOff val="0"/>
                      <a:lumOff val="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endPos="0" dir="5400000" sy="-90000" algn="bl" rotWithShape="0"/>
                </a:effectLst>
              </a:rPr>
              <a:t>zonder ulcus</a:t>
            </a:r>
          </a:p>
        </p:txBody>
      </p:sp>
    </p:spTree>
    <p:extLst>
      <p:ext uri="{BB962C8B-B14F-4D97-AF65-F5344CB8AC3E}">
        <p14:creationId xmlns:p14="http://schemas.microsoft.com/office/powerpoint/2010/main" val="39114402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03435-DB16-A493-EFC6-C634DA24B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Title 1">
            <a:extLst>
              <a:ext uri="{FF2B5EF4-FFF2-40B4-BE49-F238E27FC236}">
                <a16:creationId xmlns:a16="http://schemas.microsoft.com/office/drawing/2014/main" id="{95648C2E-BB7B-A626-B82B-B22FFED1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56" y="980728"/>
            <a:ext cx="10710853" cy="926976"/>
          </a:xfrm>
        </p:spPr>
        <p:txBody>
          <a:bodyPr/>
          <a:lstStyle/>
          <a:p>
            <a:endParaRPr lang="en-US"/>
          </a:p>
        </p:txBody>
      </p:sp>
      <p:pic>
        <p:nvPicPr>
          <p:cNvPr id="9218" name="Picture 2" descr="Don't Touch&quot; Images – Browse 303 Stock Photos, Vectors, and Video | Adobe  Stock">
            <a:extLst>
              <a:ext uri="{FF2B5EF4-FFF2-40B4-BE49-F238E27FC236}">
                <a16:creationId xmlns:a16="http://schemas.microsoft.com/office/drawing/2014/main" id="{C3EEB501-0EA5-382B-1F10-E4480897A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0" b="14026"/>
          <a:stretch/>
        </p:blipFill>
        <p:spPr bwMode="auto">
          <a:xfrm>
            <a:off x="345964" y="1349466"/>
            <a:ext cx="11846036" cy="452780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6775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4B636-75E9-C940-1D01-A2881672C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39FB8-B972-4234-3F3D-A5B690376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wel chirurgie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1853D8-C958-3CE4-D6D2-DC8FF50B5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Kans op ulcera </a:t>
            </a:r>
          </a:p>
          <a:p>
            <a:r>
              <a:rPr lang="nl-NL" dirty="0"/>
              <a:t>Kans op amputatie</a:t>
            </a:r>
          </a:p>
          <a:p>
            <a:r>
              <a:rPr lang="nl-NL" dirty="0"/>
              <a:t>Belang van mobiliseren met het oog op:</a:t>
            </a:r>
          </a:p>
          <a:p>
            <a:pPr lvl="1"/>
            <a:r>
              <a:rPr lang="nl-NL" dirty="0"/>
              <a:t>Co-</a:t>
            </a:r>
            <a:r>
              <a:rPr lang="nl-NL" dirty="0" err="1"/>
              <a:t>morbiditeiten</a:t>
            </a:r>
            <a:endParaRPr lang="nl-NL" dirty="0"/>
          </a:p>
          <a:p>
            <a:pPr lvl="1"/>
            <a:r>
              <a:rPr lang="nl-NL" dirty="0"/>
              <a:t>Glucose regulering</a:t>
            </a:r>
          </a:p>
          <a:p>
            <a:pPr lvl="1"/>
            <a:r>
              <a:rPr lang="nl-NL" dirty="0"/>
              <a:t>Kwaliteit van leven</a:t>
            </a:r>
          </a:p>
          <a:p>
            <a:pPr lvl="1"/>
            <a:r>
              <a:rPr lang="nl-NL" dirty="0"/>
              <a:t>Mentale gezondheid</a:t>
            </a:r>
          </a:p>
          <a:p>
            <a:pPr marL="273050" lvl="1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2582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C75A-E1FB-B02C-EC27-89AC59CF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CBBBB-21F5-3DE5-665C-B1DD1097A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Lichaamsbeweging en neuropathie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45462F-473E-2C79-679D-EE3A95596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0.1 m/s sneller</a:t>
            </a:r>
          </a:p>
          <a:p>
            <a:endParaRPr lang="nl-NL" dirty="0"/>
          </a:p>
          <a:p>
            <a:r>
              <a:rPr lang="nl-NL" dirty="0"/>
              <a:t>10% vermindering ulcus risico</a:t>
            </a:r>
          </a:p>
          <a:p>
            <a:endParaRPr lang="nl-NL" dirty="0"/>
          </a:p>
          <a:p>
            <a:r>
              <a:rPr lang="nl-NL" dirty="0"/>
              <a:t>25% vermindering </a:t>
            </a:r>
            <a:r>
              <a:rPr lang="nl-NL" dirty="0" err="1"/>
              <a:t>mortaliteits</a:t>
            </a:r>
            <a:r>
              <a:rPr lang="nl-NL" dirty="0"/>
              <a:t> risico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z="1400" dirty="0" err="1"/>
              <a:t>Dommerhyijsen</a:t>
            </a:r>
            <a:r>
              <a:rPr lang="nl-NL" sz="1400" dirty="0"/>
              <a:t> et al, 2020; </a:t>
            </a:r>
            <a:r>
              <a:rPr lang="nl-NL" sz="1400" dirty="0" err="1"/>
              <a:t>Streckmann</a:t>
            </a:r>
            <a:r>
              <a:rPr lang="nl-NL" sz="1400" dirty="0"/>
              <a:t> et al, 2022</a:t>
            </a:r>
          </a:p>
        </p:txBody>
      </p:sp>
    </p:spTree>
    <p:extLst>
      <p:ext uri="{BB962C8B-B14F-4D97-AF65-F5344CB8AC3E}">
        <p14:creationId xmlns:p14="http://schemas.microsoft.com/office/powerpoint/2010/main" val="5514384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F57E1-E243-1410-9E54-E9DBA37D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02" y="3931372"/>
            <a:ext cx="10710853" cy="926976"/>
          </a:xfrm>
        </p:spPr>
        <p:txBody>
          <a:bodyPr/>
          <a:lstStyle/>
          <a:p>
            <a:pPr algn="ctr"/>
            <a:r>
              <a:rPr lang="nl-NL" dirty="0"/>
              <a:t>Incidentie depressie </a:t>
            </a:r>
            <a:r>
              <a:rPr lang="nl-NL" dirty="0">
                <a:solidFill>
                  <a:schemeClr val="tx2"/>
                </a:solidFill>
              </a:rPr>
              <a:t>50%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DCA70B2-9539-94BF-FCF8-6FDBDE431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392" y="1700808"/>
            <a:ext cx="10710863" cy="1225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9891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7CF41-7B95-3E65-D357-90879F47F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777D70-91A2-56D6-1603-699244545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United </a:t>
            </a:r>
            <a:r>
              <a:rPr lang="nl-NL" dirty="0" err="1"/>
              <a:t>States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FB68F6-B983-C62A-0983-BD82132B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756" y="3429001"/>
            <a:ext cx="10710853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solidFill>
                <a:srgbClr val="141515"/>
              </a:solidFill>
              <a:effectLst/>
              <a:latin typeface="Helvetica" pitchFamily="2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EF8C95-D8D9-F01E-C626-EE97518098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147" t="15810" r="5530" b="25782"/>
          <a:stretch/>
        </p:blipFill>
        <p:spPr>
          <a:xfrm>
            <a:off x="7956234" y="376541"/>
            <a:ext cx="3600400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05A2BE31-A485-468F-1A0E-A90F84823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375" y="3762855"/>
            <a:ext cx="9901060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 studie biedt belangrijke inzichten in het verband tussen </a:t>
            </a: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sociaaleconomische status (SES)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en </a:t>
            </a: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onder Mexicaans-Amerikanen en mannen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ngezonde gedrag  en beperkte toegang tot gezondheidszorg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belangrijke mechanismen zijn die bijdragen aan een verhoogd diabetesrisico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11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DB58D-B184-1CB9-E233-89E3068E7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F48B1-F498-3C3F-1270-7D04F271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Zuid-Korea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9A90736-039D-C260-3538-C675C092E6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38" t="27415" r="8310" b="37179"/>
          <a:stretch/>
        </p:blipFill>
        <p:spPr>
          <a:xfrm>
            <a:off x="6936155" y="498446"/>
            <a:ext cx="4550010" cy="1615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D95B270-682E-D73E-5D01-CFA0FC608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65" y="3913077"/>
            <a:ext cx="10515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Patiënten met een </a:t>
            </a: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diabetisch voetulcus 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(DFU) en lage </a:t>
            </a: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sociaaleconomische positie (SEP)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alt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Hebben 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verhoogd risico op </a:t>
            </a:r>
            <a:r>
              <a:rPr kumimoji="0" lang="nl-NL" altLang="nl-NL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amputaties en sterfte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980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838B7-B4ED-B169-D994-404428520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200C6-0A79-730B-23F1-C2C721D2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351459-B61E-61B2-15A0-6648FAA16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Lagere SES heeft 2x zoveel kans op DM II</a:t>
            </a:r>
          </a:p>
          <a:p>
            <a:r>
              <a:rPr lang="nl-NL" dirty="0"/>
              <a:t>Lagere SES heeft lagere kans op het diagnosticeren van DM (3 </a:t>
            </a:r>
            <a:r>
              <a:rPr lang="nl-NL" dirty="0" err="1"/>
              <a:t>vs</a:t>
            </a:r>
            <a:r>
              <a:rPr lang="nl-NL" dirty="0"/>
              <a:t> 1.8%)</a:t>
            </a:r>
          </a:p>
          <a:p>
            <a:r>
              <a:rPr lang="nl-NL" dirty="0"/>
              <a:t>Mensen die in sociaal isolement leven grotere kans op DM II</a:t>
            </a:r>
          </a:p>
          <a:p>
            <a:r>
              <a:rPr lang="nl-NL" dirty="0"/>
              <a:t>Maar ook:</a:t>
            </a:r>
          </a:p>
          <a:p>
            <a:pPr lvl="1"/>
            <a:r>
              <a:rPr lang="nl-NL" dirty="0"/>
              <a:t>Stress</a:t>
            </a:r>
          </a:p>
          <a:p>
            <a:pPr lvl="1"/>
            <a:r>
              <a:rPr lang="nl-NL" dirty="0"/>
              <a:t>Keuze vrijheid in dagelijks werkomgeving</a:t>
            </a:r>
          </a:p>
          <a:p>
            <a:pPr lvl="1"/>
            <a:r>
              <a:rPr lang="nl-NL" dirty="0"/>
              <a:t>Woonomgeving</a:t>
            </a:r>
          </a:p>
        </p:txBody>
      </p:sp>
    </p:spTree>
    <p:extLst>
      <p:ext uri="{BB962C8B-B14F-4D97-AF65-F5344CB8AC3E}">
        <p14:creationId xmlns:p14="http://schemas.microsoft.com/office/powerpoint/2010/main" val="14574667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89FCF08-2698-CB48-001C-D8BBE6649A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6325770"/>
              </p:ext>
            </p:extLst>
          </p:nvPr>
        </p:nvGraphicFramePr>
        <p:xfrm>
          <a:off x="670891" y="569118"/>
          <a:ext cx="10850217" cy="571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40063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AB709-B44B-E16E-440A-997E452AC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7043-4C3A-C25C-8576-61454AE65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wel chirurgie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85DA43-06EF-599E-BF0A-BDA4F49EB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Kans op ulcera </a:t>
            </a:r>
          </a:p>
          <a:p>
            <a:r>
              <a:rPr lang="nl-NL" dirty="0"/>
              <a:t>Kans op amputatie</a:t>
            </a:r>
          </a:p>
          <a:p>
            <a:r>
              <a:rPr lang="nl-NL" dirty="0"/>
              <a:t>Belang van mobiliseren met het oog op:</a:t>
            </a:r>
          </a:p>
          <a:p>
            <a:pPr lvl="1"/>
            <a:r>
              <a:rPr lang="nl-NL" dirty="0"/>
              <a:t>co-</a:t>
            </a:r>
            <a:r>
              <a:rPr lang="nl-NL" dirty="0" err="1"/>
              <a:t>morbiditeiten</a:t>
            </a:r>
            <a:endParaRPr lang="nl-NL" dirty="0"/>
          </a:p>
          <a:p>
            <a:pPr lvl="1"/>
            <a:r>
              <a:rPr lang="nl-NL" dirty="0"/>
              <a:t>Glucose regulering</a:t>
            </a:r>
          </a:p>
          <a:p>
            <a:pPr lvl="1"/>
            <a:r>
              <a:rPr lang="nl-NL" dirty="0"/>
              <a:t>Kwaliteit van leven</a:t>
            </a:r>
          </a:p>
          <a:p>
            <a:pPr lvl="1"/>
            <a:r>
              <a:rPr lang="nl-NL" dirty="0"/>
              <a:t>Mentale gezondheid</a:t>
            </a:r>
          </a:p>
          <a:p>
            <a:pPr marL="273050" lvl="1" indent="0">
              <a:buNone/>
            </a:pPr>
            <a:endParaRPr lang="nl-NL" dirty="0"/>
          </a:p>
          <a:p>
            <a:pPr marL="0" indent="0" algn="ctr">
              <a:buNone/>
            </a:pPr>
            <a:r>
              <a:rPr lang="nl-NL" b="1" dirty="0"/>
              <a:t>Juist deze patiënten verdienen ook de beste zorg en het beste resultaat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9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B69AC-EDEC-BCA6-2AEF-CD259750F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2EEE7-1AB9-76DF-EBEB-573E7F70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756" y="501622"/>
            <a:ext cx="10710853" cy="926976"/>
          </a:xfrm>
        </p:spPr>
        <p:txBody>
          <a:bodyPr/>
          <a:lstStyle/>
          <a:p>
            <a:r>
              <a:rPr lang="nl-NL" dirty="0"/>
              <a:t>Incidentie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719E31-E365-F264-2C25-CFCC9716C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54B1A63-5054-89BA-9CE4-1B38D15C9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599" y="1628800"/>
            <a:ext cx="9820802" cy="4419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53027E7-2CBA-57F9-4856-C715642ECED0}"/>
              </a:ext>
            </a:extLst>
          </p:cNvPr>
          <p:cNvSpPr/>
          <p:nvPr/>
        </p:nvSpPr>
        <p:spPr>
          <a:xfrm>
            <a:off x="1307468" y="3540388"/>
            <a:ext cx="9577064" cy="298279"/>
          </a:xfrm>
          <a:prstGeom prst="rect">
            <a:avLst/>
          </a:prstGeom>
          <a:solidFill>
            <a:schemeClr val="tx2">
              <a:alpha val="5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00B1BA3-F31D-8BA5-1436-1C668C133965}"/>
              </a:ext>
            </a:extLst>
          </p:cNvPr>
          <p:cNvSpPr txBox="1"/>
          <p:nvPr/>
        </p:nvSpPr>
        <p:spPr>
          <a:xfrm>
            <a:off x="1166847" y="6182467"/>
            <a:ext cx="89289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Wukich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DK,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Frykberg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RG,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Kavarthapu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V. Charcot neuroarthropathy in persons with diabetes: It's time for a paradigm shift in our thinking. 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Diabetes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Metab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2024 Mar;40(3):e3754. </a:t>
            </a:r>
          </a:p>
          <a:p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807664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C547D-4677-8CB5-CC8A-B14FBC153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CE3C987-BE1F-38D6-875F-1A35F7961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870"/>
          <a:stretch/>
        </p:blipFill>
        <p:spPr>
          <a:xfrm>
            <a:off x="5548395" y="-299051"/>
            <a:ext cx="5274934" cy="40501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99E54F6-5BB2-CFF2-D403-97C42CC94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14"/>
          <a:stretch/>
        </p:blipFill>
        <p:spPr>
          <a:xfrm>
            <a:off x="8185862" y="3122639"/>
            <a:ext cx="4411159" cy="35527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915D915-ADCD-AF76-CA47-6A09A550E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Chirurgische opties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A726B2-2C9E-0001-48AD-3BC3985F9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Exostectomie</a:t>
            </a:r>
            <a:endParaRPr lang="nl-NL" dirty="0"/>
          </a:p>
          <a:p>
            <a:r>
              <a:rPr lang="nl-NL" dirty="0"/>
              <a:t>Interne fixatie</a:t>
            </a:r>
          </a:p>
          <a:p>
            <a:r>
              <a:rPr lang="nl-NL" dirty="0"/>
              <a:t>Externe fixatie</a:t>
            </a:r>
          </a:p>
          <a:p>
            <a:r>
              <a:rPr lang="nl-NL" dirty="0"/>
              <a:t>Combinatie van beide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90039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16923-2A23-EF71-413A-55D4C2639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7BA9A-490A-E4CB-27F1-2881B255B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Patient</a:t>
            </a:r>
            <a:r>
              <a:rPr lang="nl-NL" dirty="0"/>
              <a:t> 70 jaar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4E7369-5564-BF12-CF55-1FA8E15BC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VG: DM</a:t>
            </a:r>
          </a:p>
          <a:p>
            <a:endParaRPr lang="nl-NL" dirty="0"/>
          </a:p>
          <a:p>
            <a:r>
              <a:rPr lang="nl-NL" dirty="0"/>
              <a:t>Sinds 10 jaar voetproblemen links</a:t>
            </a:r>
          </a:p>
          <a:p>
            <a:r>
              <a:rPr lang="nl-NL" dirty="0"/>
              <a:t>&gt; 11 ziekenhuis opname </a:t>
            </a:r>
            <a:r>
              <a:rPr lang="nl-NL" dirty="0" err="1"/>
              <a:t>ivm</a:t>
            </a:r>
            <a:r>
              <a:rPr lang="nl-NL" dirty="0"/>
              <a:t> infectie voet links</a:t>
            </a:r>
          </a:p>
          <a:p>
            <a:r>
              <a:rPr lang="nl-NL" dirty="0"/>
              <a:t>Meerdere chirurgische drainage</a:t>
            </a:r>
          </a:p>
          <a:p>
            <a:r>
              <a:rPr lang="nl-NL" dirty="0"/>
              <a:t>AB kuren ++</a:t>
            </a:r>
          </a:p>
          <a:p>
            <a:r>
              <a:rPr lang="nl-NL" dirty="0"/>
              <a:t>Draagt continue gips, anders weer defect</a:t>
            </a:r>
          </a:p>
          <a:p>
            <a:r>
              <a:rPr lang="nl-NL" dirty="0"/>
              <a:t>Nu toch opnieuw open in het gips. </a:t>
            </a:r>
          </a:p>
        </p:txBody>
      </p:sp>
    </p:spTree>
    <p:extLst>
      <p:ext uri="{BB962C8B-B14F-4D97-AF65-F5344CB8AC3E}">
        <p14:creationId xmlns:p14="http://schemas.microsoft.com/office/powerpoint/2010/main" val="35358147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0E1BC-384A-925B-63E2-9AA4C5A74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FE0C1-EA89-1056-DCDA-4C1EE47B3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10515600" cy="1228725"/>
          </a:xfrm>
        </p:spPr>
        <p:txBody>
          <a:bodyPr>
            <a:normAutofit/>
          </a:bodyPr>
          <a:lstStyle/>
          <a:p>
            <a:endParaRPr lang="nl-NL" sz="3100" dirty="0">
              <a:latin typeface="Verdana"/>
              <a:cs typeface="Verdana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6B1AB29-7AE0-031F-4272-75371BE8FABE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63D63F6-83DE-DB17-A432-4F0B3DB01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2449" y="2786924"/>
            <a:ext cx="4093915" cy="30844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F5664D0-27C7-5564-F820-0D811D9A16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77" t="12040" r="2574" b="13844"/>
          <a:stretch/>
        </p:blipFill>
        <p:spPr>
          <a:xfrm>
            <a:off x="4180756" y="2282195"/>
            <a:ext cx="7387853" cy="410436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D6AEDC-AFAA-9AF5-E0D0-9FF52EAB8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62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3394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456B7-6F5C-04E5-FB21-3B1638847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5BF190E-EF9C-E833-63AC-B8DD1E3ED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34C197-955A-F436-CE86-1FE66403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81880"/>
            <a:ext cx="6480720" cy="619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90F44D0-3CBE-7C46-F30F-2CD7A2BE6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Meary</a:t>
            </a:r>
            <a:r>
              <a:rPr lang="nl-NL" dirty="0"/>
              <a:t> </a:t>
            </a:r>
            <a:r>
              <a:rPr lang="nl-NL" dirty="0" err="1"/>
              <a:t>angle</a:t>
            </a:r>
            <a:endParaRPr lang="nl-NL" dirty="0"/>
          </a:p>
          <a:p>
            <a:r>
              <a:rPr lang="nl-NL" dirty="0" err="1"/>
              <a:t>Cuboid</a:t>
            </a:r>
            <a:r>
              <a:rPr lang="nl-NL" dirty="0"/>
              <a:t> </a:t>
            </a:r>
            <a:r>
              <a:rPr lang="nl-NL" dirty="0" err="1"/>
              <a:t>height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59453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56E5C-6033-65F0-3251-3537A6877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97E32-A8B6-FF44-14C8-BD7D6A2F7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10515600" cy="1228725"/>
          </a:xfrm>
        </p:spPr>
        <p:txBody>
          <a:bodyPr>
            <a:normAutofit/>
          </a:bodyPr>
          <a:lstStyle/>
          <a:p>
            <a:br>
              <a:rPr lang="nl-NL" sz="3100" dirty="0"/>
            </a:br>
            <a:endParaRPr lang="nl-NL" sz="3100" dirty="0">
              <a:latin typeface="Verdana"/>
              <a:cs typeface="Verdana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2C97C5A-C670-70D1-A427-EC31F49917B1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CE1021C-29A8-8DB4-7DD2-2CCF512F3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2449" y="2786924"/>
            <a:ext cx="4093915" cy="30844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DA3E3B9-F8FC-33BE-E7A9-EE82D3FBAF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77" t="12040" r="2574" b="13844"/>
          <a:stretch/>
        </p:blipFill>
        <p:spPr>
          <a:xfrm>
            <a:off x="4180756" y="2282195"/>
            <a:ext cx="7387853" cy="4104363"/>
          </a:xfrm>
          <a:prstGeom prst="rect">
            <a:avLst/>
          </a:prstGeom>
        </p:spPr>
      </p:pic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C570D63D-8A47-6C30-EC29-5084CDCD2DD3}"/>
              </a:ext>
            </a:extLst>
          </p:cNvPr>
          <p:cNvCxnSpPr>
            <a:cxnSpLocks/>
          </p:cNvCxnSpPr>
          <p:nvPr/>
        </p:nvCxnSpPr>
        <p:spPr>
          <a:xfrm>
            <a:off x="5506278" y="5168348"/>
            <a:ext cx="4452731" cy="1207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B3AE05F-3041-5334-822F-80FA18A8B63F}"/>
              </a:ext>
            </a:extLst>
          </p:cNvPr>
          <p:cNvCxnSpPr>
            <a:cxnSpLocks/>
          </p:cNvCxnSpPr>
          <p:nvPr/>
        </p:nvCxnSpPr>
        <p:spPr>
          <a:xfrm flipH="1" flipV="1">
            <a:off x="7229060" y="3519840"/>
            <a:ext cx="1318592" cy="230711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DE18C523-F167-FB15-5F2C-48731CBCA98B}"/>
              </a:ext>
            </a:extLst>
          </p:cNvPr>
          <p:cNvCxnSpPr>
            <a:cxnSpLocks/>
          </p:cNvCxnSpPr>
          <p:nvPr/>
        </p:nvCxnSpPr>
        <p:spPr>
          <a:xfrm>
            <a:off x="6974783" y="5060405"/>
            <a:ext cx="3858041" cy="103660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1E7A7E9-5AEC-E9CB-E332-9FEBDDDC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64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2414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57DA-31FA-FF86-CFC0-B60E3DE44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7FFF18-AEE6-EC9A-F49C-0D42F0BB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Exostectomy</a:t>
            </a:r>
            <a:r>
              <a:rPr lang="nl-NL" dirty="0"/>
              <a:t> + </a:t>
            </a:r>
            <a:r>
              <a:rPr lang="nl-NL" dirty="0" err="1"/>
              <a:t>gastroc</a:t>
            </a:r>
            <a:r>
              <a:rPr lang="nl-NL" dirty="0"/>
              <a:t> slide</a:t>
            </a:r>
          </a:p>
        </p:txBody>
      </p:sp>
      <p:pic>
        <p:nvPicPr>
          <p:cNvPr id="7" name="Tijdelijke aanduiding voor inhoud 6" descr="Afbeelding met persoon, huid, ader, nagel&#10;&#10;Door AI gegenereerde inhoud is mogelijk onjuist.">
            <a:extLst>
              <a:ext uri="{FF2B5EF4-FFF2-40B4-BE49-F238E27FC236}">
                <a16:creationId xmlns:a16="http://schemas.microsoft.com/office/drawing/2014/main" id="{B29CB495-8250-7BE8-513E-1F888D2A7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835" t="4693" r="18275" b="17381"/>
          <a:stretch>
            <a:fillRect/>
          </a:stretch>
        </p:blipFill>
        <p:spPr>
          <a:xfrm rot="5400000">
            <a:off x="7608734" y="2539117"/>
            <a:ext cx="4183711" cy="3498574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821F726-5FD2-FDB9-EA63-8D5E49068C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89" t="9619" b="6573"/>
          <a:stretch/>
        </p:blipFill>
        <p:spPr>
          <a:xfrm>
            <a:off x="379782" y="2196548"/>
            <a:ext cx="7346662" cy="4184787"/>
          </a:xfrm>
          <a:prstGeom prst="rect">
            <a:avLst/>
          </a:prstGeom>
        </p:spPr>
      </p:pic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9C7D6469-005B-0ABB-9635-A5C69004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65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82429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AE670-E697-E395-5DDE-AFE2C9792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7FACD-D3B5-91E3-B3F2-A9C7AC72C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Patient</a:t>
            </a:r>
            <a:r>
              <a:rPr lang="nl-NL" dirty="0"/>
              <a:t> 68 jaar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7B509E-7FF9-172F-43F7-50E9FB722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VG </a:t>
            </a:r>
          </a:p>
          <a:p>
            <a:r>
              <a:rPr lang="nl-NL" dirty="0"/>
              <a:t>Parkinson, DM II</a:t>
            </a:r>
          </a:p>
          <a:p>
            <a:r>
              <a:rPr lang="nl-NL" dirty="0"/>
              <a:t>Sinds 1 jaar afwijkende stand van de voet, sindsdien meerdere ziekenhuis opname </a:t>
            </a:r>
            <a:r>
              <a:rPr lang="nl-NL" dirty="0" err="1"/>
              <a:t>ivm</a:t>
            </a:r>
            <a:r>
              <a:rPr lang="nl-NL" dirty="0"/>
              <a:t> infecties</a:t>
            </a:r>
          </a:p>
          <a:p>
            <a:r>
              <a:rPr lang="nl-NL" dirty="0"/>
              <a:t>Heeft hoge OSA met Koker, maar wonden waarvoor </a:t>
            </a:r>
          </a:p>
          <a:p>
            <a:pPr marL="0" indent="0">
              <a:buNone/>
            </a:pPr>
            <a:r>
              <a:rPr lang="nl-NL" dirty="0"/>
              <a:t>  weer in het gips. 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Was zeer actief voor voetprobleem. Sporten, wandelen</a:t>
            </a:r>
          </a:p>
          <a:p>
            <a:pPr marL="0" indent="0">
              <a:buNone/>
            </a:pPr>
            <a:r>
              <a:rPr lang="nl-NL" dirty="0"/>
              <a:t>Parkinson lijkt nu verder achteruit te gaan.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D428F93-BA98-EF07-2A92-FBF77E1E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0" y="183418"/>
            <a:ext cx="2413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060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9A54A-99A3-63C8-993D-4333487AA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7FD90-59B2-5D1F-BAD2-0F00ED385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1039296-F86A-9EF0-0417-47DE570CBA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6126"/>
          <a:stretch>
            <a:fillRect/>
          </a:stretch>
        </p:blipFill>
        <p:spPr>
          <a:xfrm>
            <a:off x="8085009" y="485608"/>
            <a:ext cx="3915647" cy="543743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2685FBB-E8EA-84B0-0DAE-51B8CAA79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75553" y="-389507"/>
            <a:ext cx="5301807" cy="725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37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238BD-54B3-AAAC-0954-0B250225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0F6F96-4551-5B4E-3D2B-FE7F5D22F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669F58-C482-F751-8D8E-C07A982933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78" b="26185"/>
          <a:stretch>
            <a:fillRect/>
          </a:stretch>
        </p:blipFill>
        <p:spPr>
          <a:xfrm>
            <a:off x="5519936" y="1032539"/>
            <a:ext cx="7185352" cy="5130399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51CFF5C-8738-9E7E-4131-F838FA4CA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7971" b="17971"/>
          <a:stretch>
            <a:fillRect/>
          </a:stretch>
        </p:blipFill>
        <p:spPr>
          <a:xfrm>
            <a:off x="138584" y="1032539"/>
            <a:ext cx="5840235" cy="5163046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F06607B5-A863-4637-AE08-D9A76227FA53}"/>
              </a:ext>
            </a:extLst>
          </p:cNvPr>
          <p:cNvCxnSpPr>
            <a:cxnSpLocks/>
          </p:cNvCxnSpPr>
          <p:nvPr/>
        </p:nvCxnSpPr>
        <p:spPr>
          <a:xfrm flipH="1">
            <a:off x="7176120" y="4725144"/>
            <a:ext cx="2952328" cy="22515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4930D0BD-7455-09A2-9212-A44150F65E45}"/>
              </a:ext>
            </a:extLst>
          </p:cNvPr>
          <p:cNvCxnSpPr>
            <a:cxnSpLocks/>
          </p:cNvCxnSpPr>
          <p:nvPr/>
        </p:nvCxnSpPr>
        <p:spPr>
          <a:xfrm flipV="1">
            <a:off x="8760296" y="3519840"/>
            <a:ext cx="1872208" cy="170936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85F4129F-61F1-FC5A-3F18-8609BCCCD84B}"/>
              </a:ext>
            </a:extLst>
          </p:cNvPr>
          <p:cNvCxnSpPr>
            <a:cxnSpLocks/>
          </p:cNvCxnSpPr>
          <p:nvPr/>
        </p:nvCxnSpPr>
        <p:spPr>
          <a:xfrm flipH="1">
            <a:off x="7824192" y="5229200"/>
            <a:ext cx="35283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2577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984A4-7F66-1595-49A2-0978223CF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A10614-62F9-92DD-B799-6EFC77DAC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295D83-F5F0-F58F-5EE0-12CBAA710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CA53014-70C5-AC1D-99E5-D097196D13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66" b="33323"/>
          <a:stretch>
            <a:fillRect/>
          </a:stretch>
        </p:blipFill>
        <p:spPr>
          <a:xfrm>
            <a:off x="4044109" y="2101639"/>
            <a:ext cx="7309692" cy="410684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ED50A55-1B97-B2DF-B669-9A41912F0A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36" t="2370" r="13721" b="6669"/>
          <a:stretch>
            <a:fillRect/>
          </a:stretch>
        </p:blipFill>
        <p:spPr>
          <a:xfrm>
            <a:off x="838200" y="700790"/>
            <a:ext cx="3011895" cy="547617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648847F-8068-2B8B-56CB-81B574297D33}"/>
              </a:ext>
            </a:extLst>
          </p:cNvPr>
          <p:cNvSpPr txBox="1">
            <a:spLocks/>
          </p:cNvSpPr>
          <p:nvPr/>
        </p:nvSpPr>
        <p:spPr>
          <a:xfrm>
            <a:off x="5204792" y="611063"/>
            <a:ext cx="10515600" cy="1228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nl-NL"/>
              <a:t>Super-construct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2019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9AA3B-D839-08FC-3EDC-218D4F86B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4D40DC-8F98-AA8A-00AA-9DD0983C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16" y="463491"/>
            <a:ext cx="10710853" cy="926976"/>
          </a:xfrm>
        </p:spPr>
        <p:txBody>
          <a:bodyPr/>
          <a:lstStyle/>
          <a:p>
            <a:r>
              <a:rPr lang="nl-NL" dirty="0"/>
              <a:t>Incidentie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BB6CEA8-D18C-BB40-BE4C-658CFB668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792" y="1754721"/>
            <a:ext cx="8588416" cy="43099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372CD98-539B-892C-58F7-79C071B32F9F}"/>
              </a:ext>
            </a:extLst>
          </p:cNvPr>
          <p:cNvSpPr txBox="1"/>
          <p:nvPr/>
        </p:nvSpPr>
        <p:spPr>
          <a:xfrm>
            <a:off x="5879976" y="115618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latin typeface="Verdana"/>
              <a:cs typeface="Verdana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1236BA4-9666-3AA2-8CA7-F05825E1CC85}"/>
              </a:ext>
            </a:extLst>
          </p:cNvPr>
          <p:cNvSpPr txBox="1"/>
          <p:nvPr/>
        </p:nvSpPr>
        <p:spPr>
          <a:xfrm>
            <a:off x="1801792" y="6206211"/>
            <a:ext cx="9046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Wukich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DK,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Frykberg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RG, </a:t>
            </a:r>
            <a:r>
              <a:rPr lang="en-US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Kavarthapu</a:t>
            </a:r>
            <a:r>
              <a:rPr lang="en-US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V. Charcot neuroarthropathy in persons with diabetes: It's time for a paradigm shift in our thinking. 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Diabetes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Metab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</a:t>
            </a:r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2024 Mar;40(3):e3754. </a:t>
            </a:r>
          </a:p>
          <a:p>
            <a:r>
              <a:rPr lang="nl-NL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nl-NL" sz="14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077063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A5B23-6FBA-6736-C67B-199F3002F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C01C8-C7EA-D06F-6C13-199BE6A8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4113C0-FFA2-E029-61D4-65DED169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388" y="30778"/>
            <a:ext cx="4330473" cy="6858000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26AE746-6B61-B4F4-A2B8-AE9F183E2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5536" y="426100"/>
            <a:ext cx="2690517" cy="60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493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39E07-DDB6-6B56-AA01-C94596F3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10C08-01EA-38C9-A85D-13E220DD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Patient</a:t>
            </a:r>
            <a:r>
              <a:rPr lang="nl-NL" dirty="0"/>
              <a:t> 60 jaar.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A8411C-A4C5-E147-2C3A-6F7A90C2B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51473AC-EF87-86C3-63DE-348D65C659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584" r="26618"/>
          <a:stretch>
            <a:fillRect/>
          </a:stretch>
        </p:blipFill>
        <p:spPr>
          <a:xfrm>
            <a:off x="162337" y="2215669"/>
            <a:ext cx="2600739" cy="391208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7E11824-FDB3-C66F-6C7D-1A4EE77E32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6" t="7766" r="2459" b="9871"/>
          <a:stretch>
            <a:fillRect/>
          </a:stretch>
        </p:blipFill>
        <p:spPr>
          <a:xfrm>
            <a:off x="5965411" y="2215669"/>
            <a:ext cx="6226589" cy="39120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77DE5A3-8ED9-9787-B914-D77D16356B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23" r="26469"/>
          <a:stretch>
            <a:fillRect/>
          </a:stretch>
        </p:blipFill>
        <p:spPr>
          <a:xfrm>
            <a:off x="2933030" y="2201856"/>
            <a:ext cx="2834202" cy="392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261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0BB5A-1D86-D603-E37C-E2B36D67E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EF048-3529-F54E-C8A1-6AB4EB94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174"/>
            <a:ext cx="11353800" cy="1228725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Talectomie</a:t>
            </a:r>
            <a:r>
              <a:rPr lang="nl-NL" dirty="0"/>
              <a:t>, T(T)C </a:t>
            </a:r>
            <a:r>
              <a:rPr lang="nl-NL" dirty="0" err="1"/>
              <a:t>artrodese</a:t>
            </a:r>
            <a:r>
              <a:rPr lang="nl-NL" dirty="0"/>
              <a:t>, AP verlenging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054CAC4-536E-7A32-2213-0FD426037B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320" t="9295" b="12792"/>
          <a:stretch>
            <a:fillRect/>
          </a:stretch>
        </p:blipFill>
        <p:spPr>
          <a:xfrm>
            <a:off x="6712226" y="1809474"/>
            <a:ext cx="4101548" cy="47761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8A8090-BB70-8976-031D-2992AD205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85" t="-1" r="24299" b="-11"/>
          <a:stretch>
            <a:fillRect/>
          </a:stretch>
        </p:blipFill>
        <p:spPr>
          <a:xfrm>
            <a:off x="2544416" y="1809474"/>
            <a:ext cx="1649897" cy="47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241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E5EF9D-9324-DB3C-1F87-37FEE6AAE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16349" y="281715"/>
            <a:ext cx="35538432" cy="204271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537CEC-3DE7-A1F3-FC13-DACF03CB6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7412" name="Picture 4" descr="Geen fotobeschrijving beschikbaar.">
            <a:extLst>
              <a:ext uri="{FF2B5EF4-FFF2-40B4-BE49-F238E27FC236}">
                <a16:creationId xmlns:a16="http://schemas.microsoft.com/office/drawing/2014/main" id="{B9C34235-CFBE-7E32-A52F-A42D9B807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13" y="0"/>
            <a:ext cx="818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466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FB1BA-D575-4586-3DB4-77FACCBE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F8BFF-2294-1FDD-6206-B51449408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Charcot reconstructie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0EA6AD-C414-2CC9-B7E9-4A949C3CE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nl-NL" dirty="0"/>
          </a:p>
          <a:p>
            <a:r>
              <a:rPr lang="nl-NL" dirty="0"/>
              <a:t>42 studies (no RCT, </a:t>
            </a:r>
            <a:r>
              <a:rPr lang="nl-NL" dirty="0" err="1"/>
              <a:t>retrospective</a:t>
            </a:r>
            <a:r>
              <a:rPr lang="nl-NL" dirty="0"/>
              <a:t> studies)</a:t>
            </a:r>
          </a:p>
          <a:p>
            <a:endParaRPr lang="nl-NL" dirty="0"/>
          </a:p>
          <a:p>
            <a:r>
              <a:rPr lang="nl-NL" dirty="0"/>
              <a:t>1089 </a:t>
            </a:r>
            <a:r>
              <a:rPr lang="nl-NL" dirty="0" err="1"/>
              <a:t>patients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1116 </a:t>
            </a:r>
            <a:r>
              <a:rPr lang="nl-NL" dirty="0" err="1"/>
              <a:t>feet</a:t>
            </a:r>
            <a:endParaRPr lang="nl-NL" dirty="0"/>
          </a:p>
          <a:p>
            <a:pPr lvl="2"/>
            <a:r>
              <a:rPr lang="nl-NL" i="1" dirty="0"/>
              <a:t>726 </a:t>
            </a:r>
            <a:r>
              <a:rPr lang="nl-NL" i="1" dirty="0" err="1"/>
              <a:t>internal</a:t>
            </a:r>
            <a:r>
              <a:rPr lang="nl-NL" i="1" dirty="0"/>
              <a:t> </a:t>
            </a:r>
            <a:r>
              <a:rPr lang="nl-NL" i="1" dirty="0" err="1"/>
              <a:t>fixation</a:t>
            </a:r>
            <a:endParaRPr lang="nl-NL" i="1" dirty="0"/>
          </a:p>
          <a:p>
            <a:pPr lvl="2"/>
            <a:r>
              <a:rPr lang="nl-NL" i="1" dirty="0"/>
              <a:t>346 </a:t>
            </a:r>
            <a:r>
              <a:rPr lang="nl-NL" i="1" dirty="0" err="1"/>
              <a:t>external</a:t>
            </a:r>
            <a:r>
              <a:rPr lang="nl-NL" i="1" dirty="0"/>
              <a:t> </a:t>
            </a:r>
            <a:r>
              <a:rPr lang="nl-NL" i="1" dirty="0" err="1"/>
              <a:t>fixation</a:t>
            </a:r>
            <a:endParaRPr lang="nl-NL" i="1" dirty="0"/>
          </a:p>
          <a:p>
            <a:pPr lvl="2"/>
            <a:r>
              <a:rPr lang="nl-NL" i="1" dirty="0"/>
              <a:t>44 </a:t>
            </a:r>
            <a:r>
              <a:rPr lang="nl-NL" i="1" dirty="0" err="1"/>
              <a:t>both</a:t>
            </a:r>
            <a:endParaRPr lang="nl-NL" i="1" dirty="0"/>
          </a:p>
          <a:p>
            <a:pPr lvl="2"/>
            <a:endParaRPr lang="nl-NL" i="1" dirty="0"/>
          </a:p>
          <a:p>
            <a:r>
              <a:rPr lang="nl-NL" dirty="0"/>
              <a:t>No </a:t>
            </a:r>
            <a:r>
              <a:rPr lang="nl-NL" dirty="0" err="1"/>
              <a:t>technique</a:t>
            </a:r>
            <a:r>
              <a:rPr lang="nl-NL" dirty="0"/>
              <a:t> superior</a:t>
            </a:r>
          </a:p>
          <a:p>
            <a:r>
              <a:rPr lang="nl-NL" dirty="0" err="1"/>
              <a:t>Fusion</a:t>
            </a:r>
            <a:r>
              <a:rPr lang="nl-NL" dirty="0"/>
              <a:t> </a:t>
            </a:r>
            <a:r>
              <a:rPr lang="nl-NL" dirty="0" err="1"/>
              <a:t>rate</a:t>
            </a:r>
            <a:r>
              <a:rPr lang="nl-NL" dirty="0"/>
              <a:t> 86.1%</a:t>
            </a:r>
          </a:p>
          <a:p>
            <a:r>
              <a:rPr lang="nl-NL" dirty="0" err="1"/>
              <a:t>Compliations</a:t>
            </a:r>
            <a:r>
              <a:rPr lang="nl-NL" dirty="0"/>
              <a:t> 36% of </a:t>
            </a:r>
            <a:r>
              <a:rPr lang="nl-NL" dirty="0" err="1"/>
              <a:t>individuals</a:t>
            </a:r>
            <a:endParaRPr lang="nl-NL" dirty="0"/>
          </a:p>
          <a:p>
            <a:r>
              <a:rPr lang="nl-NL" dirty="0" err="1"/>
              <a:t>Amputations</a:t>
            </a:r>
            <a:r>
              <a:rPr lang="nl-NL" dirty="0"/>
              <a:t> </a:t>
            </a:r>
            <a:r>
              <a:rPr lang="nl-NL" dirty="0" err="1"/>
              <a:t>rate</a:t>
            </a:r>
            <a:r>
              <a:rPr lang="nl-NL" dirty="0"/>
              <a:t> 5.5%</a:t>
            </a:r>
          </a:p>
          <a:p>
            <a:r>
              <a:rPr lang="nl-NL" b="1" dirty="0"/>
              <a:t>91% </a:t>
            </a:r>
            <a:r>
              <a:rPr lang="nl-NL" b="1" dirty="0" err="1"/>
              <a:t>returning</a:t>
            </a:r>
            <a:r>
              <a:rPr lang="nl-NL" b="1" dirty="0"/>
              <a:t> </a:t>
            </a:r>
            <a:r>
              <a:rPr lang="nl-NL" b="1" dirty="0" err="1"/>
              <a:t>to</a:t>
            </a:r>
            <a:r>
              <a:rPr lang="nl-NL" b="1" dirty="0"/>
              <a:t> </a:t>
            </a:r>
            <a:r>
              <a:rPr lang="nl-NL" b="1" dirty="0" err="1"/>
              <a:t>ambulation</a:t>
            </a:r>
            <a:endParaRPr lang="nl-NL" b="1" dirty="0"/>
          </a:p>
          <a:p>
            <a:pPr lvl="2"/>
            <a:endParaRPr lang="nl-NL" i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E4BAF9-9ACC-8809-4B86-0057C4A1A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80" t="19903" r="4604" b="31481"/>
          <a:stretch/>
        </p:blipFill>
        <p:spPr>
          <a:xfrm>
            <a:off x="6096000" y="2907184"/>
            <a:ext cx="5760640" cy="2457401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AD048CC-5E9D-6E47-7A1F-111EB0E16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74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981491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F1D55-D734-C1DB-C13E-AD808467A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8E124F-7CFC-DA06-9CD0-30F8A2C0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75</a:t>
            </a:fld>
            <a:endParaRPr lang="nl-NL"/>
          </a:p>
        </p:txBody>
      </p: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2D68E607-5B07-EC7E-EB77-0EAFC47ECD87}"/>
              </a:ext>
            </a:extLst>
          </p:cNvPr>
          <p:cNvCxnSpPr>
            <a:cxnSpLocks/>
          </p:cNvCxnSpPr>
          <p:nvPr/>
        </p:nvCxnSpPr>
        <p:spPr>
          <a:xfrm>
            <a:off x="3048826" y="2429754"/>
            <a:ext cx="248395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al 10">
            <a:extLst>
              <a:ext uri="{FF2B5EF4-FFF2-40B4-BE49-F238E27FC236}">
                <a16:creationId xmlns:a16="http://schemas.microsoft.com/office/drawing/2014/main" id="{43AC3982-A86F-2F24-3EDA-66F1C15D7310}"/>
              </a:ext>
            </a:extLst>
          </p:cNvPr>
          <p:cNvSpPr/>
          <p:nvPr/>
        </p:nvSpPr>
        <p:spPr>
          <a:xfrm>
            <a:off x="589721" y="3973996"/>
            <a:ext cx="208722" cy="20872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344F39BD-4CC0-B817-FA35-CC90DA8F3C80}"/>
              </a:ext>
            </a:extLst>
          </p:cNvPr>
          <p:cNvSpPr/>
          <p:nvPr/>
        </p:nvSpPr>
        <p:spPr>
          <a:xfrm>
            <a:off x="2991674" y="3997474"/>
            <a:ext cx="208722" cy="20872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C166E28E-C90C-E287-7FF5-3B53DE92D49C}"/>
              </a:ext>
            </a:extLst>
          </p:cNvPr>
          <p:cNvSpPr/>
          <p:nvPr/>
        </p:nvSpPr>
        <p:spPr>
          <a:xfrm>
            <a:off x="2992506" y="3070181"/>
            <a:ext cx="208722" cy="20872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DFB56DA1-80C6-E90B-6E11-89F56863E3E6}"/>
              </a:ext>
            </a:extLst>
          </p:cNvPr>
          <p:cNvSpPr/>
          <p:nvPr/>
        </p:nvSpPr>
        <p:spPr>
          <a:xfrm>
            <a:off x="3004928" y="2325393"/>
            <a:ext cx="208722" cy="20872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6A385DC-F688-39EA-B6BC-C0451F60EE87}"/>
              </a:ext>
            </a:extLst>
          </p:cNvPr>
          <p:cNvSpPr txBox="1"/>
          <p:nvPr/>
        </p:nvSpPr>
        <p:spPr>
          <a:xfrm>
            <a:off x="2166313" y="4231402"/>
            <a:ext cx="1861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A: arterial </a:t>
            </a:r>
            <a:r>
              <a:rPr lang="nl-NL" sz="1200" dirty="0" err="1"/>
              <a:t>blood</a:t>
            </a:r>
            <a:r>
              <a:rPr lang="nl-NL" sz="1200" dirty="0"/>
              <a:t> flow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BAB379A8-D72A-6E1D-A3DA-3334AB180D06}"/>
              </a:ext>
            </a:extLst>
          </p:cNvPr>
          <p:cNvSpPr txBox="1"/>
          <p:nvPr/>
        </p:nvSpPr>
        <p:spPr>
          <a:xfrm>
            <a:off x="2291797" y="3198021"/>
            <a:ext cx="147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P: </a:t>
            </a:r>
            <a:r>
              <a:rPr lang="nl-NL" sz="1200" dirty="0" err="1"/>
              <a:t>Pressure</a:t>
            </a:r>
            <a:endParaRPr lang="nl-NL" sz="12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393C48DA-5960-4043-A663-DF446FF8A274}"/>
              </a:ext>
            </a:extLst>
          </p:cNvPr>
          <p:cNvSpPr txBox="1"/>
          <p:nvPr/>
        </p:nvSpPr>
        <p:spPr>
          <a:xfrm>
            <a:off x="-58392" y="3497144"/>
            <a:ext cx="147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>
                <a:solidFill>
                  <a:schemeClr val="tx2"/>
                </a:solidFill>
              </a:rPr>
              <a:t>ULCUS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7E774822-BA1F-F5DE-74E0-25C9F3F3E81E}"/>
              </a:ext>
            </a:extLst>
          </p:cNvPr>
          <p:cNvSpPr txBox="1"/>
          <p:nvPr/>
        </p:nvSpPr>
        <p:spPr>
          <a:xfrm>
            <a:off x="6142376" y="2629693"/>
            <a:ext cx="147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err="1">
                <a:solidFill>
                  <a:schemeClr val="tx2"/>
                </a:solidFill>
              </a:rPr>
              <a:t>window</a:t>
            </a:r>
            <a:r>
              <a:rPr lang="nl-NL" sz="1200" dirty="0">
                <a:solidFill>
                  <a:schemeClr val="tx2"/>
                </a:solidFill>
              </a:rPr>
              <a:t> of </a:t>
            </a:r>
            <a:r>
              <a:rPr lang="nl-NL" sz="1200" dirty="0" err="1">
                <a:solidFill>
                  <a:schemeClr val="tx2"/>
                </a:solidFill>
              </a:rPr>
              <a:t>oppurtunity</a:t>
            </a:r>
            <a:endParaRPr lang="nl-NL" sz="1200" dirty="0">
              <a:solidFill>
                <a:schemeClr val="tx2"/>
              </a:solidFill>
            </a:endParaRP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83463F41-92CE-65A3-E2EB-A36BC5CAED47}"/>
              </a:ext>
            </a:extLst>
          </p:cNvPr>
          <p:cNvCxnSpPr>
            <a:cxnSpLocks/>
          </p:cNvCxnSpPr>
          <p:nvPr/>
        </p:nvCxnSpPr>
        <p:spPr>
          <a:xfrm>
            <a:off x="779392" y="4119511"/>
            <a:ext cx="4782377" cy="331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B83AC9CA-4C64-EF9D-FF75-5803584272EA}"/>
              </a:ext>
            </a:extLst>
          </p:cNvPr>
          <p:cNvCxnSpPr>
            <a:cxnSpLocks/>
          </p:cNvCxnSpPr>
          <p:nvPr/>
        </p:nvCxnSpPr>
        <p:spPr>
          <a:xfrm>
            <a:off x="3096866" y="1559307"/>
            <a:ext cx="243591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93F6D138-AA6C-8187-AB8E-D0AF4721AC10}"/>
              </a:ext>
            </a:extLst>
          </p:cNvPr>
          <p:cNvCxnSpPr>
            <a:cxnSpLocks/>
          </p:cNvCxnSpPr>
          <p:nvPr/>
        </p:nvCxnSpPr>
        <p:spPr>
          <a:xfrm>
            <a:off x="2985877" y="3208249"/>
            <a:ext cx="2575892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al 28">
            <a:extLst>
              <a:ext uri="{FF2B5EF4-FFF2-40B4-BE49-F238E27FC236}">
                <a16:creationId xmlns:a16="http://schemas.microsoft.com/office/drawing/2014/main" id="{FB7E50E7-FB20-E702-FE28-E077E50A2A2A}"/>
              </a:ext>
            </a:extLst>
          </p:cNvPr>
          <p:cNvSpPr/>
          <p:nvPr/>
        </p:nvSpPr>
        <p:spPr>
          <a:xfrm>
            <a:off x="3004923" y="1490651"/>
            <a:ext cx="208722" cy="208722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D1130871-11BC-9199-C088-1233302D3069}"/>
              </a:ext>
            </a:extLst>
          </p:cNvPr>
          <p:cNvSpPr txBox="1"/>
          <p:nvPr/>
        </p:nvSpPr>
        <p:spPr>
          <a:xfrm>
            <a:off x="2253277" y="1673515"/>
            <a:ext cx="1803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H: Hyperglycaemie</a:t>
            </a:r>
          </a:p>
        </p:txBody>
      </p:sp>
      <p:sp>
        <p:nvSpPr>
          <p:cNvPr id="32" name="Tekstvak 31">
            <a:extLst>
              <a:ext uri="{FF2B5EF4-FFF2-40B4-BE49-F238E27FC236}">
                <a16:creationId xmlns:a16="http://schemas.microsoft.com/office/drawing/2014/main" id="{BF44BAA1-FBFD-2B8C-A259-B6BD69825F66}"/>
              </a:ext>
            </a:extLst>
          </p:cNvPr>
          <p:cNvSpPr txBox="1"/>
          <p:nvPr/>
        </p:nvSpPr>
        <p:spPr>
          <a:xfrm>
            <a:off x="2373793" y="2577329"/>
            <a:ext cx="1470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I: infectie</a:t>
            </a:r>
          </a:p>
        </p:txBody>
      </p:sp>
      <p:cxnSp>
        <p:nvCxnSpPr>
          <p:cNvPr id="33" name="Rechte verbindingslijn met pijl 32">
            <a:extLst>
              <a:ext uri="{FF2B5EF4-FFF2-40B4-BE49-F238E27FC236}">
                <a16:creationId xmlns:a16="http://schemas.microsoft.com/office/drawing/2014/main" id="{D7182438-696B-6F2A-95DC-940132BEFA5D}"/>
              </a:ext>
            </a:extLst>
          </p:cNvPr>
          <p:cNvCxnSpPr>
            <a:cxnSpLocks/>
          </p:cNvCxnSpPr>
          <p:nvPr/>
        </p:nvCxnSpPr>
        <p:spPr>
          <a:xfrm flipV="1">
            <a:off x="3099351" y="1705277"/>
            <a:ext cx="13249" cy="229810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met pijl 48">
            <a:extLst>
              <a:ext uri="{FF2B5EF4-FFF2-40B4-BE49-F238E27FC236}">
                <a16:creationId xmlns:a16="http://schemas.microsoft.com/office/drawing/2014/main" id="{DC6D8F24-D988-7CBF-49CF-DDC4375D4131}"/>
              </a:ext>
            </a:extLst>
          </p:cNvPr>
          <p:cNvCxnSpPr>
            <a:cxnSpLocks/>
          </p:cNvCxnSpPr>
          <p:nvPr/>
        </p:nvCxnSpPr>
        <p:spPr>
          <a:xfrm>
            <a:off x="8358809" y="4120182"/>
            <a:ext cx="1749287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hthoek 55">
            <a:extLst>
              <a:ext uri="{FF2B5EF4-FFF2-40B4-BE49-F238E27FC236}">
                <a16:creationId xmlns:a16="http://schemas.microsoft.com/office/drawing/2014/main" id="{42831586-95B0-5A53-1D0D-B04803D794CD}"/>
              </a:ext>
            </a:extLst>
          </p:cNvPr>
          <p:cNvSpPr/>
          <p:nvPr/>
        </p:nvSpPr>
        <p:spPr>
          <a:xfrm>
            <a:off x="5521183" y="1420900"/>
            <a:ext cx="2837626" cy="2879250"/>
          </a:xfrm>
          <a:prstGeom prst="rect">
            <a:avLst/>
          </a:prstGeom>
          <a:solidFill>
            <a:schemeClr val="tx2">
              <a:alpha val="2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C29C2423-FDD9-660A-6961-97C8713C203F}"/>
              </a:ext>
            </a:extLst>
          </p:cNvPr>
          <p:cNvSpPr txBox="1"/>
          <p:nvPr/>
        </p:nvSpPr>
        <p:spPr>
          <a:xfrm>
            <a:off x="6142376" y="4369901"/>
            <a:ext cx="154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Moment X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C6360D-6075-E7CC-522A-4071E098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027" y="268445"/>
            <a:ext cx="10515600" cy="1228725"/>
          </a:xfrm>
        </p:spPr>
        <p:txBody>
          <a:bodyPr/>
          <a:lstStyle/>
          <a:p>
            <a:pPr algn="ctr"/>
            <a:r>
              <a:rPr lang="nl-NL" dirty="0"/>
              <a:t>Multidisciplinaire behandeling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CBBC127-6154-5D9F-948F-85BCA26AA6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84" t="34516" r="20688" b="36617"/>
          <a:stretch>
            <a:fillRect/>
          </a:stretch>
        </p:blipFill>
        <p:spPr>
          <a:xfrm>
            <a:off x="2923453" y="4905446"/>
            <a:ext cx="6498747" cy="1879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46147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025" y="427379"/>
            <a:ext cx="10515600" cy="1228725"/>
          </a:xfrm>
        </p:spPr>
        <p:txBody>
          <a:bodyPr>
            <a:normAutofit fontScale="90000"/>
          </a:bodyPr>
          <a:lstStyle/>
          <a:p>
            <a:r>
              <a:rPr lang="nl-NL" dirty="0"/>
              <a:t>Multidisciplinair Diabetisch Voeten Team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95375" y="1475609"/>
            <a:ext cx="8753220" cy="47549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nl-NL" dirty="0"/>
          </a:p>
          <a:p>
            <a:r>
              <a:rPr lang="nl-NL" b="1" dirty="0"/>
              <a:t>Endocrien</a:t>
            </a:r>
            <a:r>
              <a:rPr lang="nl-NL" dirty="0"/>
              <a:t>: </a:t>
            </a:r>
          </a:p>
          <a:p>
            <a:pPr lvl="1"/>
            <a:r>
              <a:rPr lang="nl-NL" dirty="0"/>
              <a:t>Endocrinoloog</a:t>
            </a:r>
          </a:p>
          <a:p>
            <a:pPr lvl="1"/>
            <a:r>
              <a:rPr lang="nl-NL" dirty="0"/>
              <a:t>DVK</a:t>
            </a:r>
          </a:p>
          <a:p>
            <a:r>
              <a:rPr lang="nl-NL" b="1" dirty="0"/>
              <a:t>Arterieel</a:t>
            </a:r>
            <a:r>
              <a:rPr lang="nl-NL" dirty="0"/>
              <a:t>: </a:t>
            </a:r>
          </a:p>
          <a:p>
            <a:pPr lvl="1"/>
            <a:r>
              <a:rPr lang="nl-NL" dirty="0"/>
              <a:t>Vaatchirurg</a:t>
            </a:r>
          </a:p>
          <a:p>
            <a:r>
              <a:rPr lang="nl-NL" b="1" dirty="0"/>
              <a:t>Infectieus</a:t>
            </a:r>
            <a:r>
              <a:rPr lang="nl-NL" dirty="0"/>
              <a:t>: </a:t>
            </a:r>
          </a:p>
          <a:p>
            <a:pPr lvl="1"/>
            <a:r>
              <a:rPr lang="nl-NL" dirty="0"/>
              <a:t>Infectioloog</a:t>
            </a:r>
          </a:p>
          <a:p>
            <a:pPr lvl="1"/>
            <a:r>
              <a:rPr lang="nl-NL" dirty="0"/>
              <a:t>MMB</a:t>
            </a:r>
          </a:p>
          <a:p>
            <a:r>
              <a:rPr lang="nl-NL" b="1" dirty="0" err="1"/>
              <a:t>Offloading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Podotherapeut</a:t>
            </a:r>
          </a:p>
          <a:p>
            <a:pPr lvl="1"/>
            <a:r>
              <a:rPr lang="nl-NL" dirty="0"/>
              <a:t>Revalidatie arts</a:t>
            </a:r>
          </a:p>
          <a:p>
            <a:pPr lvl="1"/>
            <a:r>
              <a:rPr lang="nl-NL" dirty="0"/>
              <a:t>Orthopedisch schoenmaker </a:t>
            </a:r>
          </a:p>
          <a:p>
            <a:pPr lvl="1"/>
            <a:r>
              <a:rPr lang="nl-NL" dirty="0"/>
              <a:t>Orthopedisch chirurg</a:t>
            </a:r>
          </a:p>
          <a:p>
            <a:pPr lvl="1"/>
            <a:r>
              <a:rPr lang="nl-NL" dirty="0"/>
              <a:t>Gipsverbandmeester</a:t>
            </a:r>
          </a:p>
          <a:p>
            <a:r>
              <a:rPr lang="nl-NL" b="1" dirty="0"/>
              <a:t>Bedekking</a:t>
            </a:r>
          </a:p>
          <a:p>
            <a:pPr lvl="1"/>
            <a:r>
              <a:rPr lang="nl-NL" dirty="0"/>
              <a:t>Plastisch chirurg</a:t>
            </a:r>
          </a:p>
          <a:p>
            <a:endParaRPr lang="nl-NL" b="1" dirty="0"/>
          </a:p>
          <a:p>
            <a:pPr marL="273050" lvl="1" indent="0">
              <a:buNone/>
            </a:pP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782" y="1475609"/>
            <a:ext cx="6771184" cy="506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928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E30C8-EC2A-8AE8-E32B-28E589839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8DB5A3-D80E-1946-B78E-083BBB103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3419"/>
            <a:ext cx="10515600" cy="4082156"/>
          </a:xfrm>
        </p:spPr>
        <p:txBody>
          <a:bodyPr/>
          <a:lstStyle/>
          <a:p>
            <a:r>
              <a:rPr lang="nl-NL" dirty="0"/>
              <a:t>Zeer invaliderende aandoening met slechte prognose</a:t>
            </a:r>
          </a:p>
          <a:p>
            <a:r>
              <a:rPr lang="nl-NL" dirty="0"/>
              <a:t>Doel </a:t>
            </a:r>
            <a:r>
              <a:rPr lang="nl-NL" dirty="0">
                <a:solidFill>
                  <a:schemeClr val="tx2"/>
                </a:solidFill>
              </a:rPr>
              <a:t>beter</a:t>
            </a:r>
            <a:r>
              <a:rPr lang="nl-NL" dirty="0"/>
              <a:t> en </a:t>
            </a:r>
            <a:r>
              <a:rPr lang="nl-NL" dirty="0" err="1">
                <a:solidFill>
                  <a:schemeClr val="tx2"/>
                </a:solidFill>
              </a:rPr>
              <a:t>ulcer</a:t>
            </a:r>
            <a:r>
              <a:rPr lang="nl-NL" dirty="0">
                <a:solidFill>
                  <a:schemeClr val="tx2"/>
                </a:solidFill>
              </a:rPr>
              <a:t>-vrij</a:t>
            </a:r>
            <a:r>
              <a:rPr lang="nl-NL" dirty="0"/>
              <a:t> en </a:t>
            </a:r>
            <a:r>
              <a:rPr lang="nl-NL" dirty="0">
                <a:solidFill>
                  <a:schemeClr val="tx2"/>
                </a:solidFill>
              </a:rPr>
              <a:t>sneller</a:t>
            </a:r>
            <a:r>
              <a:rPr lang="nl-NL" dirty="0"/>
              <a:t> mobiliseren</a:t>
            </a:r>
          </a:p>
          <a:p>
            <a:r>
              <a:rPr lang="nl-NL" dirty="0"/>
              <a:t>Vroegtijdig herkennen en behandelen is essentieel. </a:t>
            </a:r>
          </a:p>
          <a:p>
            <a:r>
              <a:rPr lang="nl-NL" dirty="0"/>
              <a:t>Elke dikke/warme voet met PNP -&gt; start met TCC</a:t>
            </a:r>
          </a:p>
          <a:p>
            <a:r>
              <a:rPr lang="nl-NL" dirty="0"/>
              <a:t>Juist deze groep verdient onze zorg en aandacht om kwaliteit van leven te verbeteren</a:t>
            </a:r>
          </a:p>
          <a:p>
            <a:r>
              <a:rPr lang="nl-NL" dirty="0"/>
              <a:t>Reconstructieve chirurgie is daarbij onmisbaar</a:t>
            </a:r>
          </a:p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697D90-E72B-B1A4-4A6B-2E58CF5F8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506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8604BA-5BAC-E342-B322-6117A2DBBBB7}" type="slidenum">
              <a:rPr lang="nl-NL" smtClean="0"/>
              <a:pPr/>
              <a:t>77</a:t>
            </a:fld>
            <a:endParaRPr lang="nl-NL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BF5372C-5099-F214-EDEA-099A20C4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2425"/>
            <a:ext cx="10515600" cy="1228725"/>
          </a:xfrm>
          <a:solidFill>
            <a:schemeClr val="bg2">
              <a:alpha val="45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nl-NL" dirty="0">
                <a:solidFill>
                  <a:srgbClr val="000000"/>
                </a:solidFill>
              </a:rPr>
            </a:br>
            <a:br>
              <a:rPr lang="nl-NL" dirty="0">
                <a:solidFill>
                  <a:srgbClr val="000000"/>
                </a:solidFill>
              </a:rPr>
            </a:br>
            <a:r>
              <a:rPr lang="nl-NL" dirty="0">
                <a:solidFill>
                  <a:srgbClr val="000000"/>
                </a:solidFill>
              </a:rPr>
              <a:t>Take home</a:t>
            </a:r>
            <a:br>
              <a:rPr lang="nl-NL" dirty="0">
                <a:solidFill>
                  <a:srgbClr val="000000"/>
                </a:solidFill>
              </a:rPr>
            </a:br>
            <a:br>
              <a:rPr lang="nl-NL" b="1" dirty="0">
                <a:solidFill>
                  <a:srgbClr val="000000"/>
                </a:solidFill>
              </a:rPr>
            </a:br>
            <a:r>
              <a:rPr lang="nl-N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472702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F370C-FE0D-62AF-BDE0-B73D57EC3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A5DEB0-DC91-B8FD-EE39-CDC425A1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A52C9B-805B-AF0C-226B-3C5F1F08C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82" y="-85036"/>
            <a:ext cx="10913165" cy="7275443"/>
          </a:xfrm>
          <a:prstGeom prst="rect">
            <a:avLst/>
          </a:prstGeom>
        </p:spPr>
      </p:pic>
      <p:pic>
        <p:nvPicPr>
          <p:cNvPr id="20488" name="Picture 8" descr="Geüploade afbeelding">
            <a:extLst>
              <a:ext uri="{FF2B5EF4-FFF2-40B4-BE49-F238E27FC236}">
                <a16:creationId xmlns:a16="http://schemas.microsoft.com/office/drawing/2014/main" id="{5C4632B3-29D2-8214-574D-F4B434E2F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809" y="2121591"/>
            <a:ext cx="2777435" cy="277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Geüploade afbeelding">
            <a:extLst>
              <a:ext uri="{FF2B5EF4-FFF2-40B4-BE49-F238E27FC236}">
                <a16:creationId xmlns:a16="http://schemas.microsoft.com/office/drawing/2014/main" id="{1853A313-AB77-ACB1-8C2B-7B3884AC3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078" y="2024302"/>
            <a:ext cx="3001617" cy="280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61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4F3CA-FB71-3D15-0461-088F1FBB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F53EB-C625-FA5C-86A0-22EF244E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7" y="2711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nl-NL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782391-18B0-4E2F-C90C-1064B6C48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37" y="2405459"/>
            <a:ext cx="105156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Prevalentie		0.3%</a:t>
            </a:r>
          </a:p>
          <a:p>
            <a:r>
              <a:rPr lang="nl-NL" dirty="0"/>
              <a:t>Met name mannen 68%</a:t>
            </a:r>
          </a:p>
          <a:p>
            <a:r>
              <a:rPr lang="nl-NL" dirty="0"/>
              <a:t>type 2 DM 		73%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D7866C72-0037-F8E1-01EB-4E67BB520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1" y="1118853"/>
            <a:ext cx="9582149" cy="2801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84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56F92-728E-1F80-9DF6-1A271EB06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562786-8107-A28F-2BD9-4F966635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37" y="2711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nl-NL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EA492B-EFAD-7B90-8297-F1858D6D0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37" y="2405459"/>
            <a:ext cx="10515600" cy="4351338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Prevalentie 		0.3%</a:t>
            </a:r>
          </a:p>
          <a:p>
            <a:r>
              <a:rPr lang="nl-NL" dirty="0"/>
              <a:t>Met name mannen 68%</a:t>
            </a:r>
          </a:p>
          <a:p>
            <a:r>
              <a:rPr lang="nl-NL" dirty="0"/>
              <a:t>type 2 DM 		73% </a:t>
            </a: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970DBEB2-DADD-C920-0297-9A78228DB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161" y="1118853"/>
            <a:ext cx="9582149" cy="2801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8135EBF-4FE6-D901-D95C-ABC18E378314}"/>
              </a:ext>
            </a:extLst>
          </p:cNvPr>
          <p:cNvSpPr txBox="1"/>
          <p:nvPr/>
        </p:nvSpPr>
        <p:spPr>
          <a:xfrm>
            <a:off x="6091235" y="4384268"/>
            <a:ext cx="57044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2"/>
                </a:solidFill>
              </a:rPr>
              <a:t>Ulcus		38%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tx2"/>
                </a:solidFill>
              </a:rPr>
              <a:t>Amputatie 	20% 	</a:t>
            </a:r>
          </a:p>
        </p:txBody>
      </p:sp>
    </p:spTree>
    <p:extLst>
      <p:ext uri="{BB962C8B-B14F-4D97-AF65-F5344CB8AC3E}">
        <p14:creationId xmlns:p14="http://schemas.microsoft.com/office/powerpoint/2010/main" val="3993907340"/>
      </p:ext>
    </p:extLst>
  </p:cSld>
  <p:clrMapOvr>
    <a:masterClrMapping/>
  </p:clrMapOvr>
</p:sld>
</file>

<file path=ppt/theme/theme1.xml><?xml version="1.0" encoding="utf-8"?>
<a:theme xmlns:a="http://schemas.openxmlformats.org/drawingml/2006/main" name="Alrijne thema">
  <a:themeElements>
    <a:clrScheme name="Alrijne corporate">
      <a:dk1>
        <a:srgbClr val="000000"/>
      </a:dk1>
      <a:lt1>
        <a:srgbClr val="FFFFFF"/>
      </a:lt1>
      <a:dk2>
        <a:srgbClr val="731473"/>
      </a:dk2>
      <a:lt2>
        <a:srgbClr val="FFFFFF"/>
      </a:lt2>
      <a:accent1>
        <a:srgbClr val="E3051B"/>
      </a:accent1>
      <a:accent2>
        <a:srgbClr val="EF7900"/>
      </a:accent2>
      <a:accent3>
        <a:srgbClr val="008034"/>
      </a:accent3>
      <a:accent4>
        <a:srgbClr val="00A7E7"/>
      </a:accent4>
      <a:accent5>
        <a:srgbClr val="FAB600"/>
      </a:accent5>
      <a:accent6>
        <a:srgbClr val="7DB928"/>
      </a:accent6>
      <a:hlink>
        <a:srgbClr val="0067B2"/>
      </a:hlink>
      <a:folHlink>
        <a:srgbClr val="00B3BA"/>
      </a:folHlink>
    </a:clrScheme>
    <a:fontScheme name="Custo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lrijne_PPT_Corporate_Presentatie_016" id="{ED49F01D-545F-8347-BD72-595CC0127A3A}" vid="{8C11F1CB-8144-F043-BC57-0DB021A9654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9394E502054387331F7CCE4E2334" ma:contentTypeVersion="19" ma:contentTypeDescription="Een nieuw document maken." ma:contentTypeScope="" ma:versionID="e868ff276989edc76fcd8a86e9e613db">
  <xsd:schema xmlns:xsd="http://www.w3.org/2001/XMLSchema" xmlns:xs="http://www.w3.org/2001/XMLSchema" xmlns:p="http://schemas.microsoft.com/office/2006/metadata/properties" xmlns:ns2="8530db66-369d-4f16-926d-20da9fb7f32a" xmlns:ns3="c6a15f65-be5c-4e4b-99cf-f6007101d4b4" targetNamespace="http://schemas.microsoft.com/office/2006/metadata/properties" ma:root="true" ma:fieldsID="1bba7ad5198a4cafb995cdfdbcdae187" ns2:_="" ns3:_="">
    <xsd:import namespace="8530db66-369d-4f16-926d-20da9fb7f32a"/>
    <xsd:import namespace="c6a15f65-be5c-4e4b-99cf-f6007101d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0db66-369d-4f16-926d-20da9fb7f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256f63b-0b9d-4f64-9e1f-1f189ce60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f65-be5c-4e4b-99cf-f6007101d4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4f0b-e0ae-4693-9a6c-9886ba62d15e}" ma:internalName="TaxCatchAll" ma:showField="CatchAllData" ma:web="c6a15f65-be5c-4e4b-99cf-f6007101d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0db66-369d-4f16-926d-20da9fb7f32a">
      <Terms xmlns="http://schemas.microsoft.com/office/infopath/2007/PartnerControls"/>
    </lcf76f155ced4ddcb4097134ff3c332f>
    <TaxCatchAll xmlns="c6a15f65-be5c-4e4b-99cf-f6007101d4b4" xsi:nil="true"/>
  </documentManagement>
</p:properties>
</file>

<file path=customXml/itemProps1.xml><?xml version="1.0" encoding="utf-8"?>
<ds:datastoreItem xmlns:ds="http://schemas.openxmlformats.org/officeDocument/2006/customXml" ds:itemID="{86F6117C-74A3-48AD-8A69-B080E6CED9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30db66-369d-4f16-926d-20da9fb7f32a"/>
    <ds:schemaRef ds:uri="c6a15f65-be5c-4e4b-99cf-f6007101d4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0CBF92-3B4E-4737-9E7C-A816601969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C8801D-F47C-4025-A588-E295BE599149}">
  <ds:schemaRefs>
    <ds:schemaRef ds:uri="http://schemas.microsoft.com/office/2006/metadata/properties"/>
    <ds:schemaRef ds:uri="http://schemas.microsoft.com/office/infopath/2007/PartnerControls"/>
    <ds:schemaRef ds:uri="8530db66-369d-4f16-926d-20da9fb7f32a"/>
    <ds:schemaRef ds:uri="c6a15f65-be5c-4e4b-99cf-f6007101d4b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 powerpoint sjablonen</Template>
  <TotalTime>95512</TotalTime>
  <Words>2193</Words>
  <Application>Microsoft Office PowerPoint</Application>
  <PresentationFormat>Breedbeeld</PresentationFormat>
  <Paragraphs>408</Paragraphs>
  <Slides>78</Slides>
  <Notes>45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78</vt:i4>
      </vt:variant>
    </vt:vector>
  </HeadingPairs>
  <TitlesOfParts>
    <vt:vector size="90" baseType="lpstr">
      <vt:lpstr>Aptos</vt:lpstr>
      <vt:lpstr>Arial</vt:lpstr>
      <vt:lpstr>Avenir Next Condensed Demi Bold</vt:lpstr>
      <vt:lpstr>Bahnschrift</vt:lpstr>
      <vt:lpstr>BlinkMacSystemFont</vt:lpstr>
      <vt:lpstr>Georgia</vt:lpstr>
      <vt:lpstr>Google Sans</vt:lpstr>
      <vt:lpstr>Helvetica</vt:lpstr>
      <vt:lpstr>Lato</vt:lpstr>
      <vt:lpstr>system-ui</vt:lpstr>
      <vt:lpstr>Verdana</vt:lpstr>
      <vt:lpstr>Alrijne thema</vt:lpstr>
      <vt:lpstr>De Charcot Voet </vt:lpstr>
      <vt:lpstr>Disclosures</vt:lpstr>
      <vt:lpstr>Charcot Neuro-Osteoarthropathie</vt:lpstr>
      <vt:lpstr>Diabetic Charcot neuroarthropathy</vt:lpstr>
      <vt:lpstr>PowerPoint-presentatie</vt:lpstr>
      <vt:lpstr>Incidentie</vt:lpstr>
      <vt:lpstr>Incidentie</vt:lpstr>
      <vt:lpstr>PowerPoint-presentatie</vt:lpstr>
      <vt:lpstr>PowerPoint-presentatie</vt:lpstr>
      <vt:lpstr>PowerPoint-presentatie</vt:lpstr>
      <vt:lpstr>Hoe dan?</vt:lpstr>
      <vt:lpstr>PowerPoint-presentatie</vt:lpstr>
      <vt:lpstr>PowerPoint-presentatie</vt:lpstr>
      <vt:lpstr>Fase 0</vt:lpstr>
      <vt:lpstr>Fase 1 &amp; 2</vt:lpstr>
      <vt:lpstr>Fase 3</vt:lpstr>
      <vt:lpstr>Amputatie risico fase 0</vt:lpstr>
      <vt:lpstr>Amputatie risico</vt:lpstr>
      <vt:lpstr>Risico op amputatie:   It’s not about the charcot. It’s the deformity that counts.</vt:lpstr>
      <vt:lpstr>Stairway to amputation</vt:lpstr>
      <vt:lpstr>Mortaliteit na amputaties bij DM</vt:lpstr>
      <vt:lpstr>Voorkomen van collaps = behandeling starten in stadium 0 </vt:lpstr>
      <vt:lpstr>PowerPoint-presentatie</vt:lpstr>
      <vt:lpstr>Gips (Total Contact Cast)</vt:lpstr>
      <vt:lpstr>PowerPoint-presentatie</vt:lpstr>
      <vt:lpstr>Herkennen van Charcot</vt:lpstr>
      <vt:lpstr>Elke warme gezwollen voet  bij diabetes en neuropathie  is een Charcot  (tot tegendeel is bewezen)</vt:lpstr>
      <vt:lpstr>Hoe ontstaat de charcot voet?</vt:lpstr>
      <vt:lpstr>Ontstaanswijze van Charcot</vt:lpstr>
      <vt:lpstr>Ontstaanswijze van Charcot</vt:lpstr>
      <vt:lpstr>Ontstaanswijze van Charcot</vt:lpstr>
      <vt:lpstr>Trauma?</vt:lpstr>
      <vt:lpstr>(micro)trauma bij DM</vt:lpstr>
      <vt:lpstr>Glycosylation of the Achilles tendon </vt:lpstr>
      <vt:lpstr>PowerPoint-presentatie</vt:lpstr>
      <vt:lpstr>PowerPoint-presentatie</vt:lpstr>
      <vt:lpstr>Repetitief trauma</vt:lpstr>
      <vt:lpstr>PRE        POST</vt:lpstr>
      <vt:lpstr>PowerPoint-presentatie</vt:lpstr>
      <vt:lpstr>Ontstaanswijze van Charcot</vt:lpstr>
      <vt:lpstr>RANKL</vt:lpstr>
      <vt:lpstr>PowerPoint-presentatie</vt:lpstr>
      <vt:lpstr>Voorkomen van collaps  behandeling starten in stadium 0</vt:lpstr>
      <vt:lpstr>Doel behandeling</vt:lpstr>
      <vt:lpstr>Orthopedische schoen</vt:lpstr>
      <vt:lpstr>Resultaten na conservatieve behandeling</vt:lpstr>
      <vt:lpstr>PowerPoint-presentatie</vt:lpstr>
      <vt:lpstr>PowerPoint-presentatie</vt:lpstr>
      <vt:lpstr>PowerPoint-presentatie</vt:lpstr>
      <vt:lpstr>Doel behandeling</vt:lpstr>
      <vt:lpstr>PowerPoint-presentatie</vt:lpstr>
      <vt:lpstr>Waarom wel chirurgie</vt:lpstr>
      <vt:lpstr>Lichaamsbeweging en neuropathie</vt:lpstr>
      <vt:lpstr>Incidentie depressie 50%</vt:lpstr>
      <vt:lpstr>United States</vt:lpstr>
      <vt:lpstr>Zuid-Korea</vt:lpstr>
      <vt:lpstr>Nederland</vt:lpstr>
      <vt:lpstr>PowerPoint-presentatie</vt:lpstr>
      <vt:lpstr>Waarom wel chirurgie</vt:lpstr>
      <vt:lpstr>Chirurgische opties</vt:lpstr>
      <vt:lpstr>Patient 70 jaar</vt:lpstr>
      <vt:lpstr>PowerPoint-presentatie</vt:lpstr>
      <vt:lpstr>PowerPoint-presentatie</vt:lpstr>
      <vt:lpstr> </vt:lpstr>
      <vt:lpstr>Exostectomy + gastroc slide</vt:lpstr>
      <vt:lpstr>Patient 68 jaar</vt:lpstr>
      <vt:lpstr>PowerPoint-presentatie</vt:lpstr>
      <vt:lpstr>PowerPoint-presentatie</vt:lpstr>
      <vt:lpstr>PowerPoint-presentatie</vt:lpstr>
      <vt:lpstr>PowerPoint-presentatie</vt:lpstr>
      <vt:lpstr>Patient 60 jaar. </vt:lpstr>
      <vt:lpstr>Talectomie, T(T)C artrodese, AP verlenging</vt:lpstr>
      <vt:lpstr>PowerPoint-presentatie</vt:lpstr>
      <vt:lpstr>Charcot reconstructie</vt:lpstr>
      <vt:lpstr>Multidisciplinaire behandeling</vt:lpstr>
      <vt:lpstr>Multidisciplinair Diabetisch Voeten Team</vt:lpstr>
      <vt:lpstr>  Take home   </vt:lpstr>
      <vt:lpstr>PowerPoint-presentatie</vt:lpstr>
    </vt:vector>
  </TitlesOfParts>
  <Company>Alrijne Zorggroep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dfddf</dc:title>
  <dc:creator>Laar, W. van</dc:creator>
  <cp:lastModifiedBy>Nathalie Ekelmans</cp:lastModifiedBy>
  <cp:revision>173</cp:revision>
  <cp:lastPrinted>2024-02-07T12:48:14Z</cp:lastPrinted>
  <dcterms:created xsi:type="dcterms:W3CDTF">2025-04-15T05:51:11Z</dcterms:created>
  <dcterms:modified xsi:type="dcterms:W3CDTF">2026-04-15T09:51:22Z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0x010100AFA69394E502054387331F7CCE4E2334</vt:lpwstr>
  </property>
</Properties>
</file>