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72" r:id="rId5"/>
    <p:sldId id="294" r:id="rId6"/>
    <p:sldId id="295" r:id="rId7"/>
    <p:sldId id="274" r:id="rId8"/>
    <p:sldId id="409" r:id="rId9"/>
    <p:sldId id="305" r:id="rId10"/>
    <p:sldId id="477" r:id="rId11"/>
    <p:sldId id="363" r:id="rId12"/>
    <p:sldId id="390" r:id="rId13"/>
    <p:sldId id="296" r:id="rId14"/>
    <p:sldId id="467" r:id="rId15"/>
    <p:sldId id="461" r:id="rId16"/>
    <p:sldId id="454" r:id="rId17"/>
    <p:sldId id="466" r:id="rId18"/>
    <p:sldId id="455" r:id="rId19"/>
    <p:sldId id="473" r:id="rId20"/>
    <p:sldId id="468" r:id="rId21"/>
    <p:sldId id="391" r:id="rId22"/>
    <p:sldId id="487" r:id="rId23"/>
    <p:sldId id="457" r:id="rId24"/>
    <p:sldId id="478" r:id="rId25"/>
    <p:sldId id="453" r:id="rId26"/>
    <p:sldId id="458" r:id="rId27"/>
    <p:sldId id="474" r:id="rId28"/>
    <p:sldId id="462" r:id="rId29"/>
    <p:sldId id="488" r:id="rId30"/>
    <p:sldId id="392" r:id="rId31"/>
    <p:sldId id="482" r:id="rId32"/>
    <p:sldId id="460" r:id="rId33"/>
    <p:sldId id="451" r:id="rId34"/>
    <p:sldId id="484" r:id="rId35"/>
    <p:sldId id="450" r:id="rId36"/>
    <p:sldId id="270" r:id="rId37"/>
    <p:sldId id="364" r:id="rId38"/>
    <p:sldId id="393" r:id="rId39"/>
    <p:sldId id="485" r:id="rId40"/>
    <p:sldId id="273" r:id="rId41"/>
    <p:sldId id="388" r:id="rId42"/>
    <p:sldId id="486" r:id="rId43"/>
    <p:sldId id="278" r:id="rId44"/>
    <p:sldId id="470" r:id="rId45"/>
    <p:sldId id="394" r:id="rId46"/>
    <p:sldId id="469" r:id="rId47"/>
  </p:sldIdLst>
  <p:sldSz cx="12192000" cy="6858000"/>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650"/>
    <a:srgbClr val="003741"/>
    <a:srgbClr val="009CB4"/>
    <a:srgbClr val="F07814"/>
    <a:srgbClr val="E89E00"/>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EDFDE-65F0-4D07-9D15-FE80996B34F9}" v="474" dt="2026-04-07T14:22:25.061"/>
    <p1510:client id="{ED4CB628-2ECC-96E4-F1C5-F19C1776763B}" v="283" dt="2026-04-07T16:19:20.8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03" autoAdjust="0"/>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B4459EA-9E68-4B15-ADD3-336A8DAC671A}" type="datetimeFigureOut">
              <a:rPr lang="nl-NL" smtClean="0"/>
              <a:t>08-04-2026</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Toelichting</a:t>
            </a:r>
            <a:r>
              <a:rPr lang="nl-NL" baseline="0" noProof="0" dirty="0"/>
              <a:t> (bron </a:t>
            </a:r>
            <a:r>
              <a:rPr lang="nl-NL" baseline="0" noProof="0" dirty="0" err="1"/>
              <a:t>www.cgr.nl</a:t>
            </a:r>
            <a:r>
              <a:rPr lang="nl-NL" baseline="0" noProof="0" dirty="0"/>
              <a:t>)</a:t>
            </a:r>
          </a:p>
          <a:p>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Op grond van de regels inzake geneesmiddelenreclame (Geneesmiddelenwet: Beleidsregels gunstbetoon en de CGR Gedragscode) dient iedere spreker tijdens een nascholingsbijeenkomst, transparant te zijn over zijn/haar belangen met de industrie. De Inspectie voor de Gezondheidszorg (IGZ) heeft in haar onderzoek naar het nalevingsniveau van de reclameregels bij nascholing van medisch specialisten (november 2012) geconstateerd dat sprekers de verplichting om banden met de industrie voorafgaand aan de presentatie openbaar te maken, onvoldoende naleven. De IGZ heeft aangekondigd actief te zullen toezien op de bekendmaking van banden tussen sprekers en farmaceutische bedrijven. </a:t>
            </a:r>
          </a:p>
          <a:p>
            <a:r>
              <a:rPr lang="nl-NL" sz="1200" b="0" i="0" u="none" strike="noStrike" kern="1200" baseline="0" noProof="0" dirty="0">
                <a:solidFill>
                  <a:schemeClr val="tx1"/>
                </a:solidFill>
              </a:rPr>
              <a:t>Om sprekers tijdens een nascholing te helpen bij de naleving van de verplichting om banden transparant te maken, hebben de KNMG en de CGR dit format voor een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ontwikkeld en afgestemd met de IGZ. </a:t>
            </a:r>
          </a:p>
          <a:p>
            <a:r>
              <a:rPr lang="nl-NL" sz="1200" b="0" i="0" u="none" strike="noStrike" kern="1200" baseline="0" noProof="0" dirty="0">
                <a:solidFill>
                  <a:schemeClr val="tx1"/>
                </a:solidFill>
              </a:rPr>
              <a:t>Sprekers worden geacht een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volgens dit format (desgewenst in eigen opmaak) te tonen voordat zij aan de inhoudelijke presentatie beginnen. Het publiek dient in staat te zijn van de inhoud van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kennis te nemen. De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zal ook deel moeten uitmaken van </a:t>
            </a:r>
            <a:r>
              <a:rPr lang="nl-NL" sz="1200" b="0" i="0" u="none" strike="noStrike" kern="1200" baseline="0" noProof="0" dirty="0" err="1">
                <a:solidFill>
                  <a:schemeClr val="tx1"/>
                </a:solidFill>
              </a:rPr>
              <a:t>handouts</a:t>
            </a:r>
            <a:r>
              <a:rPr lang="nl-NL" sz="1200" b="0" i="0" u="none" strike="noStrike" kern="1200" baseline="0" noProof="0" dirty="0">
                <a:solidFill>
                  <a:schemeClr val="tx1"/>
                </a:solidFill>
              </a:rPr>
              <a:t> van de presentatie. De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wordt ook gebruikt bij de beoordeling van nascholing in het kader van accreditatie. </a:t>
            </a:r>
          </a:p>
          <a:p>
            <a:r>
              <a:rPr lang="nl-NL" sz="1200" b="0" i="0" u="none" strike="noStrike" kern="1200" baseline="0" noProof="0" dirty="0">
                <a:solidFill>
                  <a:schemeClr val="tx1"/>
                </a:solidFill>
              </a:rPr>
              <a:t>Hieronder volgt een toelichting op de verschillende velden van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a:t>
            </a:r>
          </a:p>
          <a:p>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Toelichting op de sheet: </a:t>
            </a:r>
          </a:p>
          <a:p>
            <a:r>
              <a:rPr lang="nl-NL" sz="1200" b="1" i="0" u="none" strike="noStrike" kern="1200" baseline="0" noProof="0" dirty="0">
                <a:solidFill>
                  <a:schemeClr val="tx1"/>
                </a:solidFill>
              </a:rPr>
              <a:t>Wat zijn voor de bijeenkomst mogelijk relevante relaties? </a:t>
            </a:r>
            <a:r>
              <a:rPr lang="nl-NL" sz="1200" b="0" i="0" u="none" strike="noStrike" kern="1200" baseline="0" noProof="0" dirty="0">
                <a:solidFill>
                  <a:schemeClr val="tx1"/>
                </a:solidFill>
              </a:rPr>
              <a:t>Het gaat om relaties met bedrijven uit de farmaceutische industrie, de biotechnologische industrie, de medische hulpmiddelen industrie en de medische voedingsmiddelen industrie. Dit zijn de relaties die eveneens relevant worden geacht voor registratie in het Nederlands Trial Register. Bijdragen van overheden en non-profit organisaties (fondsen) vallen hier niet onder. </a:t>
            </a:r>
          </a:p>
          <a:p>
            <a:r>
              <a:rPr lang="nl-NL" sz="1200" b="1" i="0" u="none" strike="noStrike" kern="1200" baseline="0" noProof="0" dirty="0">
                <a:solidFill>
                  <a:schemeClr val="tx1"/>
                </a:solidFill>
              </a:rPr>
              <a:t>2. Sponsoring of onderzoeksgeld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Indien de spreker betrokken is geweest (of nog is) bij een onderzoek of project dat is (mede)gefinancierd door een of meer bedrijven (zie hierboven onder punt 1), dan wordt hij/zij geacht dit te melden in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Het gaat om bijdragen van meer dan € 500 (per bedrijf, cumulatief per jaar) die in de afgelopen 4 jaar zijn gedaan. Het betreffen veelal gegevens die openbaar worden gemaakt via het Nederlandse Trial Register of het Transparantieregister Zorg. </a:t>
            </a:r>
          </a:p>
          <a:p>
            <a:r>
              <a:rPr lang="nl-NL" sz="1200" b="1" i="0" u="none" strike="noStrike" kern="1200" baseline="0" noProof="0" dirty="0">
                <a:solidFill>
                  <a:schemeClr val="tx1"/>
                </a:solidFill>
              </a:rPr>
              <a:t>3. Honorarium of andere (financiële) vergoeding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Indien de spreker (op basis van bijvoorbeeld een opdrachtovereenkomst of in loondienst) diensten (heeft) verricht ten behoeve van een of meer bedrijven (zie hierboven punt 1), dient hij/zij dat te melden wanneer het honorarium een waarde vertegenwoordigt van meer dan € 500 (per bedrijf, cumulatief per jaar) en dit binnen een tijdvak van 4 jaar voorafgaand aan de datum van de presentatie heeft plaatsgevonden. Het kan hierbij bijvoorbeeld gaan om consultancy diensten (zoals in een adviesraad van het bedrijf), het in opdracht schrijven van een artikel of het houden van een presentatie. Het is niet bepalend dat de spreker zelf begunstigde is van het honorarium. De relatie dient ook te worden vermeld als het honorarium niet rechtstreeks aan de spreker is voldaan, maar is toegekend aan een andere rechtspersoon (bijvoorbeeld aan een werkvennootschap van de spreker, een (</a:t>
            </a:r>
            <a:r>
              <a:rPr lang="nl-NL" sz="1200" b="0" i="0" u="none" strike="noStrike" kern="1200" baseline="0" noProof="0" dirty="0" err="1">
                <a:solidFill>
                  <a:schemeClr val="tx1"/>
                </a:solidFill>
              </a:rPr>
              <a:t>onderzoeks</a:t>
            </a:r>
            <a:r>
              <a:rPr lang="nl-NL" sz="1200" b="0" i="0" u="none" strike="noStrike" kern="1200" baseline="0" noProof="0" dirty="0">
                <a:solidFill>
                  <a:schemeClr val="tx1"/>
                </a:solidFill>
              </a:rPr>
              <a:t>)stichting, een zorginstelling/ziekenhuis of een organisatie- of sprekersbureau). De betrokken gegevens zullen over het algemeen zijn opgenomen in het Transparantieregister Zorg. </a:t>
            </a:r>
          </a:p>
          <a:p>
            <a:r>
              <a:rPr lang="nl-NL" sz="1200" b="1" i="0" u="none" strike="noStrike" kern="1200" baseline="0" noProof="0" dirty="0">
                <a:solidFill>
                  <a:schemeClr val="tx1"/>
                </a:solidFill>
              </a:rPr>
              <a:t>4. Aandeelhouder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Ook het bezit van aandelen of opties bij een bedrijf kan wijzen op een persoonlijk financieel belang dat een oorzaak kan vormen voor belangenverstrengeling. Daarover dient openheid te worden gegeven. </a:t>
            </a:r>
          </a:p>
          <a:p>
            <a:r>
              <a:rPr lang="nl-NL" sz="1200" b="0" i="0" u="none" strike="noStrike" kern="1200" baseline="0" noProof="0" dirty="0">
                <a:solidFill>
                  <a:schemeClr val="tx1"/>
                </a:solidFill>
              </a:rPr>
              <a:t>Het dient hierbij wel te gaan om een aanmerkelijk belang in een bedrijf. Daarvan is sprake indien de spreker 5% of meer van de aandelen in het bedrijf heeft (waarbij de aandelen van zijn/haar partner meetellen). Hiervan is ook sprake indien de spreker dit belang heeft via een andere rechtspersoon. Hierbij wordt aangesloten bij de definitie uit belastingrecht. </a:t>
            </a:r>
          </a:p>
          <a:p>
            <a:r>
              <a:rPr lang="nl-NL" sz="1200" b="1" i="0" u="none" strike="noStrike" kern="1200" baseline="0" noProof="0" dirty="0">
                <a:solidFill>
                  <a:schemeClr val="tx1"/>
                </a:solidFill>
              </a:rPr>
              <a:t>5. Andere relatie, namelijk …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Er kunnen ook andere relaties bestaan die mogelijk kunnen leiden tot een vorm van belangenverstrengeling, zoals persoonlijke relaties met personen uit directe omgeving (bijvoorbeeld de partner en/of kinderen) die bij een bedrijf werken die baat kan hebben bij een bepaalde voorstelling van zaken van hetgeen de spreker zal presenteren. De spreker wordt geacht dit in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aan te geven. </a:t>
            </a:r>
          </a:p>
          <a:p>
            <a:endParaRPr lang="nl-NL" noProof="0" dirty="0"/>
          </a:p>
          <a:p>
            <a:endParaRPr lang="nl-NL" dirty="0"/>
          </a:p>
        </p:txBody>
      </p:sp>
      <p:sp>
        <p:nvSpPr>
          <p:cNvPr id="4" name="Tijdelijke aanduiding voor dianummer 3"/>
          <p:cNvSpPr>
            <a:spLocks noGrp="1"/>
          </p:cNvSpPr>
          <p:nvPr>
            <p:ph type="sldNum" sz="quarter" idx="5"/>
          </p:nvPr>
        </p:nvSpPr>
        <p:spPr/>
        <p:txBody>
          <a:bodyPr/>
          <a:lstStyle/>
          <a:p>
            <a:fld id="{21FB62BE-C089-DC4C-BFC9-B32E76BC8E08}" type="slidenum">
              <a:rPr lang="nl-NL" smtClean="0"/>
              <a:t>2</a:t>
            </a:fld>
            <a:endParaRPr lang="nl-NL"/>
          </a:p>
        </p:txBody>
      </p:sp>
    </p:spTree>
    <p:extLst>
      <p:ext uri="{BB962C8B-B14F-4D97-AF65-F5344CB8AC3E}">
        <p14:creationId xmlns:p14="http://schemas.microsoft.com/office/powerpoint/2010/main" val="424905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de verschillende systemen doorlopen aan welke knoppen gedraaid kunnen worden om de regulatie te optimaliseren</a:t>
            </a:r>
          </a:p>
          <a:p>
            <a:r>
              <a:rPr lang="nl-NL" dirty="0"/>
              <a:t>Algemeen: vrouwen hebben sneller de neiging in te grijpen, dat kan bij systeem soms lastig zijn. Reageert soms te traag.</a:t>
            </a:r>
          </a:p>
          <a:p>
            <a:r>
              <a:rPr lang="nl-NL" dirty="0"/>
              <a:t>Bij MDI moet je veel bijstellen, soms lastig met langwerkende insuline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105667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en </a:t>
            </a:r>
            <a:r>
              <a:rPr lang="nl-NL" dirty="0" err="1"/>
              <a:t>streefw</a:t>
            </a:r>
            <a:r>
              <a:rPr lang="nl-NL" dirty="0"/>
              <a:t> niet aanpasbaar</a:t>
            </a:r>
          </a:p>
          <a:p>
            <a:r>
              <a:rPr lang="nl-NL" dirty="0" err="1"/>
              <a:t>Autobasaal</a:t>
            </a:r>
            <a:r>
              <a:rPr lang="nl-NL" dirty="0"/>
              <a:t> verhoogt basaal met 40%, indien je ziet dat dit op zelfde tijden optreedt, kun je daar standaard de basaal verhogen (max tot 3 EH per uur)</a:t>
            </a:r>
          </a:p>
          <a:p>
            <a:r>
              <a:rPr lang="nl-NL" dirty="0"/>
              <a:t>Autocorrecties worden 1x per uur (tot 60% van de basaal) gegeven</a:t>
            </a:r>
          </a:p>
          <a:p>
            <a:r>
              <a:rPr lang="nl-NL" dirty="0"/>
              <a:t>Slaapmodus als vrouwen lastig vinden om systeem te vertrouwen en zelf ingrijpen </a:t>
            </a:r>
          </a:p>
          <a:p>
            <a:endParaRPr lang="nl-NL" dirty="0"/>
          </a:p>
          <a:p>
            <a:r>
              <a:rPr lang="nl-NL" dirty="0"/>
              <a:t>Superbolus techniek kan alleen nog maar in Amerika, mogelijk duurt nog 1,5 jaar in NL </a:t>
            </a:r>
          </a:p>
          <a:p>
            <a:r>
              <a:rPr lang="nl-NL" dirty="0"/>
              <a:t>Studie laat goed resultaten zien, maar officieel is het nog niet geregistreerd in zwangerschap.</a:t>
            </a:r>
          </a:p>
          <a:p>
            <a:r>
              <a:rPr lang="nl-NL" dirty="0"/>
              <a:t>Richelle koos voor dit systeem </a:t>
            </a:r>
            <a:r>
              <a:rPr lang="nl-NL" dirty="0" err="1"/>
              <a:t>ivm</a:t>
            </a:r>
            <a:r>
              <a:rPr lang="nl-NL" dirty="0"/>
              <a:t> de aanpasbaarheid van de basaal</a:t>
            </a:r>
          </a:p>
          <a:p>
            <a:r>
              <a:rPr lang="nl-NL" dirty="0"/>
              <a:t>QI voorspelt bg waarde en past insuline 30 min tevoren aan</a:t>
            </a:r>
          </a:p>
          <a:p>
            <a:r>
              <a:rPr lang="nl-NL" dirty="0"/>
              <a:t>Stop voor laag als glucose binnen 15 min daalt onder de 3,9</a:t>
            </a:r>
          </a:p>
          <a:p>
            <a:r>
              <a:rPr lang="nl-NL" dirty="0"/>
              <a:t>Snelle bolus toedienen in EH</a:t>
            </a:r>
          </a:p>
          <a:p>
            <a:r>
              <a:rPr lang="nl-NL" dirty="0"/>
              <a:t>IOB is zowel basaal als laatste bolus </a:t>
            </a:r>
          </a:p>
          <a:p>
            <a:pPr lvl="1"/>
            <a:r>
              <a:rPr lang="nl-NL" sz="1200" kern="1200" dirty="0">
                <a:solidFill>
                  <a:schemeClr val="tx1"/>
                </a:solidFill>
                <a:effectLst/>
                <a:latin typeface="+mn-lt"/>
                <a:ea typeface="+mn-ea"/>
                <a:cs typeface="+mn-cs"/>
              </a:rPr>
              <a:t>Eerst een grotere bolus te geven voor de maaltijd (via het bolusmenu).</a:t>
            </a:r>
          </a:p>
          <a:p>
            <a:pPr lvl="1"/>
            <a:r>
              <a:rPr lang="nl-NL" sz="1200" kern="1200" dirty="0">
                <a:solidFill>
                  <a:schemeClr val="tx1"/>
                </a:solidFill>
                <a:effectLst/>
                <a:latin typeface="+mn-lt"/>
                <a:ea typeface="+mn-ea"/>
                <a:cs typeface="+mn-cs"/>
              </a:rPr>
              <a:t>Daarna direct de basale snelheid tijdelijk te verlagen via het “</a:t>
            </a:r>
            <a:r>
              <a:rPr lang="nl-NL" sz="1200" kern="1200" dirty="0" err="1">
                <a:solidFill>
                  <a:schemeClr val="tx1"/>
                </a:solidFill>
                <a:effectLst/>
                <a:latin typeface="+mn-lt"/>
                <a:ea typeface="+mn-ea"/>
                <a:cs typeface="+mn-cs"/>
              </a:rPr>
              <a:t>basal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schedule</a:t>
            </a:r>
            <a:r>
              <a:rPr lang="nl-NL" sz="1200" kern="1200" dirty="0">
                <a:solidFill>
                  <a:schemeClr val="tx1"/>
                </a:solidFill>
                <a:effectLst/>
                <a:latin typeface="+mn-lt"/>
                <a:ea typeface="+mn-ea"/>
                <a:cs typeface="+mn-cs"/>
              </a:rPr>
              <a:t>” menu, waarbij je het basale tempo verlaagt voor bijvoorbeeld 2-3 uur.</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420428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 24 weken</a:t>
            </a:r>
          </a:p>
          <a:p>
            <a:r>
              <a:rPr lang="nl-NL" dirty="0"/>
              <a:t>1. Nacht te hoog, autocorrecties, extra basaal </a:t>
            </a:r>
            <a:r>
              <a:rPr lang="nl-NL" dirty="0">
                <a:sym typeface="Wingdings" panose="05000000000000000000" pitchFamily="2" charset="2"/>
              </a:rPr>
              <a:t> advies basaal in nacht verhogen</a:t>
            </a:r>
            <a:endParaRPr lang="nl-NL" dirty="0"/>
          </a:p>
          <a:p>
            <a:r>
              <a:rPr lang="nl-NL" dirty="0"/>
              <a:t>2. 11-12 uur: Geen bolus bij lunch: max </a:t>
            </a:r>
            <a:r>
              <a:rPr lang="nl-NL" dirty="0" err="1"/>
              <a:t>autobasaal</a:t>
            </a:r>
            <a:r>
              <a:rPr lang="nl-NL" dirty="0"/>
              <a:t> + autocorrecties + late correctie </a:t>
            </a:r>
            <a:r>
              <a:rPr lang="nl-NL" dirty="0">
                <a:sym typeface="Wingdings" panose="05000000000000000000" pitchFamily="2" charset="2"/>
              </a:rPr>
              <a:t> hypo. Geen KH ingevoerd</a:t>
            </a:r>
          </a:p>
          <a:p>
            <a:r>
              <a:rPr lang="nl-NL" dirty="0">
                <a:sym typeface="Wingdings" panose="05000000000000000000" pitchFamily="2" charset="2"/>
              </a:rPr>
              <a:t>    Probleem is dat vrouwen graag controle willen houden/ er bovenop zitten en het systeem het ook zo goed mogelijk wil doen. Dit werkt soms niet goed samen</a:t>
            </a:r>
          </a:p>
          <a:p>
            <a:endParaRPr lang="nl-NL" dirty="0">
              <a:sym typeface="Wingdings" panose="05000000000000000000" pitchFamily="2" charset="2"/>
            </a:endParaRPr>
          </a:p>
          <a:p>
            <a:r>
              <a:rPr lang="nl-NL" dirty="0">
                <a:sym typeface="Wingdings" panose="05000000000000000000" pitchFamily="2" charset="2"/>
              </a:rPr>
              <a:t>Na weken is de basaal nog </a:t>
            </a:r>
            <a:r>
              <a:rPr lang="nl-NL" dirty="0" err="1">
                <a:sym typeface="Wingdings" panose="05000000000000000000" pitchFamily="2" charset="2"/>
              </a:rPr>
              <a:t>nie</a:t>
            </a:r>
            <a:r>
              <a:rPr lang="nl-NL" dirty="0">
                <a:sym typeface="Wingdings" panose="05000000000000000000" pitchFamily="2" charset="2"/>
              </a:rPr>
              <a:t> </a:t>
            </a:r>
            <a:r>
              <a:rPr lang="nl-NL" dirty="0" err="1">
                <a:sym typeface="Wingdings" panose="05000000000000000000" pitchFamily="2" charset="2"/>
              </a:rPr>
              <a:t>toptimaal</a:t>
            </a:r>
            <a:r>
              <a:rPr lang="nl-NL" dirty="0">
                <a:sym typeface="Wingdings" panose="05000000000000000000" pitchFamily="2" charset="2"/>
              </a:rPr>
              <a:t>, deze verhoogd en om autocorrecties te voorkomen, slaagstand aangezet.</a:t>
            </a:r>
          </a:p>
          <a:p>
            <a:endParaRPr lang="nl-NL" dirty="0">
              <a:sym typeface="Wingdings" panose="05000000000000000000" pitchFamily="2" charset="2"/>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23457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Richelle 28 weken</a:t>
            </a:r>
          </a:p>
          <a:p>
            <a:pPr marL="228600" indent="-228600">
              <a:buAutoNum type="arabicPeriod"/>
            </a:pPr>
            <a:r>
              <a:rPr lang="nl-NL" dirty="0"/>
              <a:t>Timing bolus van belang, voorkomt hypo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Als je meer zelf in de hand wil hebben, kun je slaapmodus aanzetten </a:t>
            </a:r>
            <a:r>
              <a:rPr lang="nl-NL" dirty="0">
                <a:sym typeface="Wingdings" panose="05000000000000000000" pitchFamily="2" charset="2"/>
              </a:rPr>
              <a:t> geen autocorrecties</a:t>
            </a:r>
            <a:endParaRPr lang="nl-NL" dirty="0"/>
          </a:p>
          <a:p>
            <a:r>
              <a:rPr lang="nl-NL" dirty="0"/>
              <a:t>      slaapmodus, geen autocorrecties (meer grip)</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355187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73359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D0A7A-D48E-8342-12B1-D9B7AC1754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D83CDAE-DA9E-CD9E-DE6C-5769C253D8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2563E9-E383-1B8A-9A6B-ED0FB37F68EA}"/>
              </a:ext>
            </a:extLst>
          </p:cNvPr>
          <p:cNvSpPr>
            <a:spLocks noGrp="1"/>
          </p:cNvSpPr>
          <p:nvPr>
            <p:ph type="body" idx="1"/>
          </p:nvPr>
        </p:nvSpPr>
        <p:spPr/>
        <p:txBody>
          <a:bodyPr/>
          <a:lstStyle/>
          <a:p>
            <a:r>
              <a:rPr lang="nl-NL" dirty="0"/>
              <a:t>R. </a:t>
            </a:r>
            <a:r>
              <a:rPr lang="nl-NL" dirty="0" err="1"/>
              <a:t>Akk</a:t>
            </a:r>
            <a:r>
              <a:rPr lang="nl-NL" dirty="0"/>
              <a:t> 31 jaar,  11 weken zwanger (26-11-2024)</a:t>
            </a:r>
          </a:p>
          <a:p>
            <a:r>
              <a:rPr lang="nl-NL" dirty="0"/>
              <a:t>IKH ratio 1 op 4 </a:t>
            </a:r>
            <a:r>
              <a:rPr lang="nl-NL" dirty="0">
                <a:sym typeface="Wingdings" panose="05000000000000000000" pitchFamily="2" charset="2"/>
              </a:rPr>
              <a:t> milder gemaakt naar 6</a:t>
            </a:r>
            <a:endParaRPr lang="nl-NL" dirty="0"/>
          </a:p>
          <a:p>
            <a:r>
              <a:rPr lang="nl-NL" dirty="0"/>
              <a:t>Streefwaarde 5,5 , autocorrecties aan</a:t>
            </a:r>
          </a:p>
        </p:txBody>
      </p:sp>
      <p:sp>
        <p:nvSpPr>
          <p:cNvPr id="4" name="Tijdelijke aanduiding voor dianummer 3">
            <a:extLst>
              <a:ext uri="{FF2B5EF4-FFF2-40B4-BE49-F238E27FC236}">
                <a16:creationId xmlns:a16="http://schemas.microsoft.com/office/drawing/2014/main" id="{5A98A1C7-BC68-30CF-A5C9-9C546357575F}"/>
              </a:ext>
            </a:extLst>
          </p:cNvPr>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1824666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Goedgekeurd voor gebruik in zwangerschap</a:t>
            </a:r>
          </a:p>
          <a:p>
            <a:r>
              <a:rPr lang="nl-NL" dirty="0"/>
              <a:t>Laagst mogelijke </a:t>
            </a:r>
            <a:r>
              <a:rPr lang="nl-NL" dirty="0" err="1"/>
              <a:t>sreefwaarde</a:t>
            </a:r>
            <a:r>
              <a:rPr lang="nl-NL" dirty="0"/>
              <a:t> 4,4 </a:t>
            </a:r>
            <a:r>
              <a:rPr lang="nl-NL" dirty="0" err="1"/>
              <a:t>mmol</a:t>
            </a:r>
            <a:r>
              <a:rPr lang="nl-NL" dirty="0"/>
              <a:t>/l</a:t>
            </a:r>
          </a:p>
          <a:p>
            <a:r>
              <a:rPr lang="nl-NL" dirty="0"/>
              <a:t>Streefwaarde per uur instelbaar</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833582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14934-A336-6DEB-C27B-16DC58195ED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002AF50-9324-5E27-88CF-58C1A3CB90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15ED55-61DD-1C76-46D5-626B63B8BC8C}"/>
              </a:ext>
            </a:extLst>
          </p:cNvPr>
          <p:cNvSpPr>
            <a:spLocks noGrp="1"/>
          </p:cNvSpPr>
          <p:nvPr>
            <p:ph type="body" idx="1"/>
          </p:nvPr>
        </p:nvSpPr>
        <p:spPr/>
        <p:txBody>
          <a:bodyPr/>
          <a:lstStyle/>
          <a:p>
            <a:r>
              <a:rPr lang="nl-NL" dirty="0"/>
              <a:t>Upload Mo. 34 jaar  AD 26 weken </a:t>
            </a:r>
            <a:r>
              <a:rPr lang="nl-NL" dirty="0">
                <a:sym typeface="Wingdings" panose="05000000000000000000" pitchFamily="2" charset="2"/>
              </a:rPr>
              <a:t></a:t>
            </a:r>
            <a:r>
              <a:rPr lang="nl-NL" dirty="0"/>
              <a:t>  ervaart </a:t>
            </a:r>
            <a:r>
              <a:rPr lang="nl-NL" dirty="0" err="1"/>
              <a:t>hypo’s</a:t>
            </a:r>
            <a:r>
              <a:rPr lang="nl-NL" dirty="0"/>
              <a:t> na maaltijd</a:t>
            </a:r>
          </a:p>
          <a:p>
            <a:r>
              <a:rPr lang="nl-NL" dirty="0"/>
              <a:t>Timing en duur van de boost is van belang!! </a:t>
            </a:r>
          </a:p>
          <a:p>
            <a:r>
              <a:rPr lang="nl-NL" dirty="0"/>
              <a:t>Maximale basaal, 2x bolussen en dan ook </a:t>
            </a:r>
            <a:r>
              <a:rPr lang="nl-NL" dirty="0" err="1"/>
              <a:t>boostfunctie</a:t>
            </a:r>
            <a:r>
              <a:rPr lang="nl-NL" dirty="0"/>
              <a:t> aan</a:t>
            </a:r>
          </a:p>
          <a:p>
            <a:endParaRPr lang="nl-NL" dirty="0"/>
          </a:p>
          <a:p>
            <a:r>
              <a:rPr lang="nl-NL" dirty="0"/>
              <a:t>Advies:</a:t>
            </a:r>
          </a:p>
          <a:p>
            <a:r>
              <a:rPr lang="nl-NL" dirty="0"/>
              <a:t>Eerder bolus toedienen (30 min voor) en IKH ratio aanscherpen en alles in 1x bolussen</a:t>
            </a:r>
          </a:p>
          <a:p>
            <a:r>
              <a:rPr lang="nl-NL" dirty="0"/>
              <a:t>Boost korte</a:t>
            </a:r>
          </a:p>
        </p:txBody>
      </p:sp>
      <p:sp>
        <p:nvSpPr>
          <p:cNvPr id="4" name="Tijdelijke aanduiding voor dianummer 3">
            <a:extLst>
              <a:ext uri="{FF2B5EF4-FFF2-40B4-BE49-F238E27FC236}">
                <a16:creationId xmlns:a16="http://schemas.microsoft.com/office/drawing/2014/main" id="{D9C9105D-C8BE-9123-A716-1CCC23C5A419}"/>
              </a:ext>
            </a:extLst>
          </p:cNvPr>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01663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Sarah</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10164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Voorkeur om dit systeem niet te kiezen bij vrouwen met zwangerschapswens</a:t>
            </a:r>
          </a:p>
          <a:p>
            <a:r>
              <a:rPr lang="nl-NL" dirty="0"/>
              <a:t>Geen data bekend</a:t>
            </a:r>
          </a:p>
          <a:p>
            <a:r>
              <a:rPr lang="nl-NL" dirty="0"/>
              <a:t>Officieel nog niet goedgekeurd in zwangerschap</a:t>
            </a:r>
          </a:p>
          <a:p>
            <a:r>
              <a:rPr lang="nl-NL" dirty="0"/>
              <a:t>Alternatief is langwerkende insuline naast de pomp</a:t>
            </a:r>
          </a:p>
          <a:p>
            <a:r>
              <a:rPr lang="nl-NL" dirty="0"/>
              <a:t>Niet met pen </a:t>
            </a:r>
            <a:r>
              <a:rPr lang="nl-NL" dirty="0" err="1"/>
              <a:t>kw</a:t>
            </a:r>
            <a:r>
              <a:rPr lang="nl-NL" dirty="0"/>
              <a:t> insuline, verstoort algoritme</a:t>
            </a:r>
          </a:p>
          <a:p>
            <a:endParaRPr lang="nl-NL" dirty="0"/>
          </a:p>
          <a:p>
            <a:r>
              <a:rPr lang="nl-NL" dirty="0"/>
              <a:t>Min berekening voor bolus, kun je deze </a:t>
            </a:r>
            <a:r>
              <a:rPr lang="nl-NL" dirty="0" err="1"/>
              <a:t>ipv</a:t>
            </a:r>
            <a:r>
              <a:rPr lang="nl-NL" dirty="0"/>
              <a:t> 3,9 op 3,6 zetten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228185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8DC99-4D0B-C716-F937-A64741BEA7D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98408D-14B4-4D70-AF71-191315A92F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A89EA8-D197-51D7-518D-0E855DECB8DE}"/>
              </a:ext>
            </a:extLst>
          </p:cNvPr>
          <p:cNvSpPr>
            <a:spLocks noGrp="1"/>
          </p:cNvSpPr>
          <p:nvPr>
            <p:ph type="body" idx="1"/>
          </p:nvPr>
        </p:nvSpPr>
        <p:spPr/>
        <p:txBody>
          <a:bodyPr/>
          <a:lstStyle/>
          <a:p>
            <a:r>
              <a:rPr lang="nl-NL" noProof="0" dirty="0"/>
              <a:t>Toelichting</a:t>
            </a:r>
            <a:r>
              <a:rPr lang="nl-NL" baseline="0" noProof="0" dirty="0"/>
              <a:t> (bron </a:t>
            </a:r>
            <a:r>
              <a:rPr lang="nl-NL" baseline="0" noProof="0" dirty="0" err="1"/>
              <a:t>www.cgr.nl</a:t>
            </a:r>
            <a:r>
              <a:rPr lang="nl-NL" baseline="0" noProof="0" dirty="0"/>
              <a:t>)</a:t>
            </a:r>
          </a:p>
          <a:p>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Op grond van de regels inzake geneesmiddelenreclame (Geneesmiddelenwet: Beleidsregels gunstbetoon en de CGR Gedragscode) dient iedere spreker tijdens een nascholingsbijeenkomst, transparant te zijn over zijn/haar belangen met de industrie. De Inspectie voor de Gezondheidszorg (IGZ) heeft in haar onderzoek naar het nalevingsniveau van de reclameregels bij nascholing van medisch specialisten (november 2012) geconstateerd dat sprekers de verplichting om banden met de industrie voorafgaand aan de presentatie openbaar te maken, onvoldoende naleven. De IGZ heeft aangekondigd actief te zullen toezien op de bekendmaking van banden tussen sprekers en farmaceutische bedrijven. </a:t>
            </a:r>
          </a:p>
          <a:p>
            <a:r>
              <a:rPr lang="nl-NL" sz="1200" b="0" i="0" u="none" strike="noStrike" kern="1200" baseline="0" noProof="0" dirty="0">
                <a:solidFill>
                  <a:schemeClr val="tx1"/>
                </a:solidFill>
              </a:rPr>
              <a:t>Om sprekers tijdens een nascholing te helpen bij de naleving van de verplichting om banden transparant te maken, hebben de KNMG en de CGR dit format voor een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ontwikkeld en afgestemd met de IGZ. </a:t>
            </a:r>
          </a:p>
          <a:p>
            <a:r>
              <a:rPr lang="nl-NL" sz="1200" b="0" i="0" u="none" strike="noStrike" kern="1200" baseline="0" noProof="0" dirty="0">
                <a:solidFill>
                  <a:schemeClr val="tx1"/>
                </a:solidFill>
              </a:rPr>
              <a:t>Sprekers worden geacht een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volgens dit format (desgewenst in eigen opmaak) te tonen voordat zij aan de inhoudelijke presentatie beginnen. Het publiek dient in staat te zijn van de inhoud van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kennis te nemen. De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zal ook deel moeten uitmaken van </a:t>
            </a:r>
            <a:r>
              <a:rPr lang="nl-NL" sz="1200" b="0" i="0" u="none" strike="noStrike" kern="1200" baseline="0" noProof="0" dirty="0" err="1">
                <a:solidFill>
                  <a:schemeClr val="tx1"/>
                </a:solidFill>
              </a:rPr>
              <a:t>handouts</a:t>
            </a:r>
            <a:r>
              <a:rPr lang="nl-NL" sz="1200" b="0" i="0" u="none" strike="noStrike" kern="1200" baseline="0" noProof="0" dirty="0">
                <a:solidFill>
                  <a:schemeClr val="tx1"/>
                </a:solidFill>
              </a:rPr>
              <a:t> van de presentatie. De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wordt ook gebruikt bij de beoordeling van nascholing in het kader van accreditatie. </a:t>
            </a:r>
          </a:p>
          <a:p>
            <a:r>
              <a:rPr lang="nl-NL" sz="1200" b="0" i="0" u="none" strike="noStrike" kern="1200" baseline="0" noProof="0" dirty="0">
                <a:solidFill>
                  <a:schemeClr val="tx1"/>
                </a:solidFill>
              </a:rPr>
              <a:t>Hieronder volgt een toelichting op de verschillende velden van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a:t>
            </a:r>
          </a:p>
          <a:p>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Toelichting op de sheet: </a:t>
            </a:r>
          </a:p>
          <a:p>
            <a:r>
              <a:rPr lang="nl-NL" sz="1200" b="1" i="0" u="none" strike="noStrike" kern="1200" baseline="0" noProof="0" dirty="0">
                <a:solidFill>
                  <a:schemeClr val="tx1"/>
                </a:solidFill>
              </a:rPr>
              <a:t>Wat zijn voor de bijeenkomst mogelijk relevante relaties? </a:t>
            </a:r>
            <a:r>
              <a:rPr lang="nl-NL" sz="1200" b="0" i="0" u="none" strike="noStrike" kern="1200" baseline="0" noProof="0" dirty="0">
                <a:solidFill>
                  <a:schemeClr val="tx1"/>
                </a:solidFill>
              </a:rPr>
              <a:t>Het gaat om relaties met bedrijven uit de farmaceutische industrie, de biotechnologische industrie, de medische hulpmiddelen industrie en de medische voedingsmiddelen industrie. Dit zijn de relaties die eveneens relevant worden geacht voor registratie in het Nederlands Trial Register. Bijdragen van overheden en non-profit organisaties (fondsen) vallen hier niet onder. </a:t>
            </a:r>
          </a:p>
          <a:p>
            <a:r>
              <a:rPr lang="nl-NL" sz="1200" b="1" i="0" u="none" strike="noStrike" kern="1200" baseline="0" noProof="0" dirty="0">
                <a:solidFill>
                  <a:schemeClr val="tx1"/>
                </a:solidFill>
              </a:rPr>
              <a:t>2. Sponsoring of onderzoeksgeld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Indien de spreker betrokken is geweest (of nog is) bij een onderzoek of project dat is (mede)gefinancierd door een of meer bedrijven (zie hierboven onder punt 1), dan wordt hij/zij geacht dit te melden in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Het gaat om bijdragen van meer dan € 500 (per bedrijf, cumulatief per jaar) die in de afgelopen 4 jaar zijn gedaan. Het betreffen veelal gegevens die openbaar worden gemaakt via het Nederlandse Trial Register of het Transparantieregister Zorg. </a:t>
            </a:r>
          </a:p>
          <a:p>
            <a:r>
              <a:rPr lang="nl-NL" sz="1200" b="1" i="0" u="none" strike="noStrike" kern="1200" baseline="0" noProof="0" dirty="0">
                <a:solidFill>
                  <a:schemeClr val="tx1"/>
                </a:solidFill>
              </a:rPr>
              <a:t>3. Honorarium of andere (financiële) vergoeding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Indien de spreker (op basis van bijvoorbeeld een opdrachtovereenkomst of in loondienst) diensten (heeft) verricht ten behoeve van een of meer bedrijven (zie hierboven punt 1), dient hij/zij dat te melden wanneer het honorarium een waarde vertegenwoordigt van meer dan € 500 (per bedrijf, cumulatief per jaar) en dit binnen een tijdvak van 4 jaar voorafgaand aan de datum van de presentatie heeft plaatsgevonden. Het kan hierbij bijvoorbeeld gaan om consultancy diensten (zoals in een adviesraad van het bedrijf), het in opdracht schrijven van een artikel of het houden van een presentatie. Het is niet bepalend dat de spreker zelf begunstigde is van het honorarium. De relatie dient ook te worden vermeld als het honorarium niet rechtstreeks aan de spreker is voldaan, maar is toegekend aan een andere rechtspersoon (bijvoorbeeld aan een werkvennootschap van de spreker, een (</a:t>
            </a:r>
            <a:r>
              <a:rPr lang="nl-NL" sz="1200" b="0" i="0" u="none" strike="noStrike" kern="1200" baseline="0" noProof="0" dirty="0" err="1">
                <a:solidFill>
                  <a:schemeClr val="tx1"/>
                </a:solidFill>
              </a:rPr>
              <a:t>onderzoeks</a:t>
            </a:r>
            <a:r>
              <a:rPr lang="nl-NL" sz="1200" b="0" i="0" u="none" strike="noStrike" kern="1200" baseline="0" noProof="0" dirty="0">
                <a:solidFill>
                  <a:schemeClr val="tx1"/>
                </a:solidFill>
              </a:rPr>
              <a:t>)stichting, een zorginstelling/ziekenhuis of een organisatie- of sprekersbureau). De betrokken gegevens zullen over het algemeen zijn opgenomen in het Transparantieregister Zorg. </a:t>
            </a:r>
          </a:p>
          <a:p>
            <a:r>
              <a:rPr lang="nl-NL" sz="1200" b="1" i="0" u="none" strike="noStrike" kern="1200" baseline="0" noProof="0" dirty="0">
                <a:solidFill>
                  <a:schemeClr val="tx1"/>
                </a:solidFill>
              </a:rPr>
              <a:t>4. Aandeelhouder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Ook het bezit van aandelen of opties bij een bedrijf kan wijzen op een persoonlijk financieel belang dat een oorzaak kan vormen voor belangenverstrengeling. Daarover dient openheid te worden gegeven. </a:t>
            </a:r>
          </a:p>
          <a:p>
            <a:r>
              <a:rPr lang="nl-NL" sz="1200" b="0" i="0" u="none" strike="noStrike" kern="1200" baseline="0" noProof="0" dirty="0">
                <a:solidFill>
                  <a:schemeClr val="tx1"/>
                </a:solidFill>
              </a:rPr>
              <a:t>Het dient hierbij wel te gaan om een aanmerkelijk belang in een bedrijf. Daarvan is sprake indien de spreker 5% of meer van de aandelen in het bedrijf heeft (waarbij de aandelen van zijn/haar partner meetellen). Hiervan is ook sprake indien de spreker dit belang heeft via een andere rechtspersoon. Hierbij wordt aangesloten bij de definitie uit belastingrecht. </a:t>
            </a:r>
          </a:p>
          <a:p>
            <a:r>
              <a:rPr lang="nl-NL" sz="1200" b="1" i="0" u="none" strike="noStrike" kern="1200" baseline="0" noProof="0" dirty="0">
                <a:solidFill>
                  <a:schemeClr val="tx1"/>
                </a:solidFill>
              </a:rPr>
              <a:t>5. Andere relatie, namelijk … </a:t>
            </a:r>
            <a:endParaRPr lang="nl-NL" sz="1200" b="0" i="0" u="none" strike="noStrike" kern="1200" baseline="0" noProof="0" dirty="0">
              <a:solidFill>
                <a:schemeClr val="tx1"/>
              </a:solidFill>
            </a:endParaRPr>
          </a:p>
          <a:p>
            <a:r>
              <a:rPr lang="nl-NL" sz="1200" b="0" i="0" u="none" strike="noStrike" kern="1200" baseline="0" noProof="0" dirty="0">
                <a:solidFill>
                  <a:schemeClr val="tx1"/>
                </a:solidFill>
              </a:rPr>
              <a:t>Er kunnen ook andere relaties bestaan die mogelijk kunnen leiden tot een vorm van belangenverstrengeling, zoals persoonlijke relaties met personen uit directe omgeving (bijvoorbeeld de partner en/of kinderen) die bij een bedrijf werken die baat kan hebben bij een bepaalde voorstelling van zaken van hetgeen de spreker zal presenteren. De spreker wordt geacht dit in het </a:t>
            </a:r>
            <a:r>
              <a:rPr lang="nl-NL" sz="1200" b="0" i="0" u="none" strike="noStrike" kern="1200" baseline="0" noProof="0" dirty="0" err="1">
                <a:solidFill>
                  <a:schemeClr val="tx1"/>
                </a:solidFill>
              </a:rPr>
              <a:t>disclosure</a:t>
            </a:r>
            <a:r>
              <a:rPr lang="nl-NL" sz="1200" b="0" i="0" u="none" strike="noStrike" kern="1200" baseline="0" noProof="0" dirty="0">
                <a:solidFill>
                  <a:schemeClr val="tx1"/>
                </a:solidFill>
              </a:rPr>
              <a:t> sheet aan te geven. </a:t>
            </a:r>
          </a:p>
          <a:p>
            <a:endParaRPr lang="nl-NL" noProof="0" dirty="0"/>
          </a:p>
          <a:p>
            <a:endParaRPr lang="nl-NL" dirty="0"/>
          </a:p>
        </p:txBody>
      </p:sp>
      <p:sp>
        <p:nvSpPr>
          <p:cNvPr id="4" name="Tijdelijke aanduiding voor dianummer 3">
            <a:extLst>
              <a:ext uri="{FF2B5EF4-FFF2-40B4-BE49-F238E27FC236}">
                <a16:creationId xmlns:a16="http://schemas.microsoft.com/office/drawing/2014/main" id="{F60AF4B9-ECC9-02A6-E117-E3F0920452D7}"/>
              </a:ext>
            </a:extLst>
          </p:cNvPr>
          <p:cNvSpPr>
            <a:spLocks noGrp="1"/>
          </p:cNvSpPr>
          <p:nvPr>
            <p:ph type="sldNum" sz="quarter" idx="5"/>
          </p:nvPr>
        </p:nvSpPr>
        <p:spPr/>
        <p:txBody>
          <a:bodyPr/>
          <a:lstStyle/>
          <a:p>
            <a:fld id="{21FB62BE-C089-DC4C-BFC9-B32E76BC8E08}" type="slidenum">
              <a:rPr lang="nl-NL" smtClean="0"/>
              <a:t>3</a:t>
            </a:fld>
            <a:endParaRPr lang="nl-NL"/>
          </a:p>
        </p:txBody>
      </p:sp>
    </p:spTree>
    <p:extLst>
      <p:ext uri="{BB962C8B-B14F-4D97-AF65-F5344CB8AC3E}">
        <p14:creationId xmlns:p14="http://schemas.microsoft.com/office/powerpoint/2010/main" val="324582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Pat HB 33 jaar  (</a:t>
            </a:r>
            <a:r>
              <a:rPr lang="nl-NL" dirty="0" err="1"/>
              <a:t>Dexcom</a:t>
            </a:r>
            <a:r>
              <a:rPr lang="nl-NL" dirty="0"/>
              <a:t> G6) - AD 30 weken</a:t>
            </a:r>
          </a:p>
          <a:p>
            <a:r>
              <a:rPr lang="nl-NL" dirty="0"/>
              <a:t>Had genoeg voorraad </a:t>
            </a:r>
            <a:r>
              <a:rPr lang="nl-NL" dirty="0" err="1"/>
              <a:t>PODs</a:t>
            </a:r>
            <a:r>
              <a:rPr lang="nl-NL" dirty="0"/>
              <a:t>, indien tekort: langwerkende insuline naast POD </a:t>
            </a:r>
          </a:p>
          <a:p>
            <a:r>
              <a:rPr lang="nl-NL" dirty="0"/>
              <a:t>Overdag automodus uit, meer grip op basaal- meer controle</a:t>
            </a:r>
          </a:p>
          <a:p>
            <a:r>
              <a:rPr lang="nl-NL" dirty="0"/>
              <a:t>Advies: </a:t>
            </a:r>
            <a:r>
              <a:rPr lang="nl-NL" dirty="0" err="1"/>
              <a:t>basaalstand</a:t>
            </a:r>
            <a:r>
              <a:rPr lang="nl-NL" dirty="0"/>
              <a:t> aanpassen als nodig in manuele modus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24</a:t>
            </a:fld>
            <a:endParaRPr lang="nl-NL"/>
          </a:p>
        </p:txBody>
      </p:sp>
    </p:spTree>
    <p:extLst>
      <p:ext uri="{BB962C8B-B14F-4D97-AF65-F5344CB8AC3E}">
        <p14:creationId xmlns:p14="http://schemas.microsoft.com/office/powerpoint/2010/main" val="370062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Geen data bekend</a:t>
            </a:r>
          </a:p>
          <a:p>
            <a:r>
              <a:rPr lang="nl-NL" dirty="0"/>
              <a:t>Officieel nog niet goedgekeurd in zwangerschap</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25</a:t>
            </a:fld>
            <a:endParaRPr lang="nl-NL"/>
          </a:p>
        </p:txBody>
      </p:sp>
    </p:spTree>
    <p:extLst>
      <p:ext uri="{BB962C8B-B14F-4D97-AF65-F5344CB8AC3E}">
        <p14:creationId xmlns:p14="http://schemas.microsoft.com/office/powerpoint/2010/main" val="311858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81005-CB52-8EEA-8733-2C3BFDC911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DC90F3-4650-DFE7-D781-F54FFC5D04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EAE1793-A063-F56F-EC22-DA99C2454470}"/>
              </a:ext>
            </a:extLst>
          </p:cNvPr>
          <p:cNvSpPr>
            <a:spLocks noGrp="1"/>
          </p:cNvSpPr>
          <p:nvPr>
            <p:ph type="body" idx="1"/>
          </p:nvPr>
        </p:nvSpPr>
        <p:spPr/>
        <p:txBody>
          <a:bodyPr/>
          <a:lstStyle/>
          <a:p>
            <a:r>
              <a:rPr lang="nl-NL" dirty="0"/>
              <a:t>Geen data bekend</a:t>
            </a:r>
          </a:p>
          <a:p>
            <a:r>
              <a:rPr lang="nl-NL" dirty="0"/>
              <a:t>Officieel nog niet goedgekeurd in zwangerschap</a:t>
            </a:r>
          </a:p>
          <a:p>
            <a:r>
              <a:rPr lang="nl-NL" dirty="0"/>
              <a:t>I.W 29 jaar, eerste zwangerschap</a:t>
            </a:r>
          </a:p>
          <a:p>
            <a:r>
              <a:rPr lang="nl-NL" dirty="0" err="1"/>
              <a:t>Automdus</a:t>
            </a:r>
            <a:r>
              <a:rPr lang="nl-NL" dirty="0"/>
              <a:t> tot 23 weken, toen lukte het niet meer</a:t>
            </a:r>
          </a:p>
          <a:p>
            <a:r>
              <a:rPr lang="nl-NL" dirty="0"/>
              <a:t>Manuele bolus, meer grip, meer zelf kunnen corrigeren</a:t>
            </a:r>
          </a:p>
          <a:p>
            <a:endParaRPr lang="nl-NL" dirty="0"/>
          </a:p>
        </p:txBody>
      </p:sp>
      <p:sp>
        <p:nvSpPr>
          <p:cNvPr id="4" name="Tijdelijke aanduiding voor dianummer 3">
            <a:extLst>
              <a:ext uri="{FF2B5EF4-FFF2-40B4-BE49-F238E27FC236}">
                <a16:creationId xmlns:a16="http://schemas.microsoft.com/office/drawing/2014/main" id="{2B09D34F-9307-89D4-0A9A-227090FA42C7}"/>
              </a:ext>
            </a:extLst>
          </p:cNvPr>
          <p:cNvSpPr>
            <a:spLocks noGrp="1"/>
          </p:cNvSpPr>
          <p:nvPr>
            <p:ph type="sldNum" sz="quarter" idx="5"/>
          </p:nvPr>
        </p:nvSpPr>
        <p:spPr/>
        <p:txBody>
          <a:bodyPr/>
          <a:lstStyle/>
          <a:p>
            <a:fld id="{BE8A1BD9-1485-432A-A1B9-E1F7C6F58217}" type="slidenum">
              <a:rPr lang="nl-NL" smtClean="0"/>
              <a:t>26</a:t>
            </a:fld>
            <a:endParaRPr lang="nl-NL"/>
          </a:p>
        </p:txBody>
      </p:sp>
    </p:spTree>
    <p:extLst>
      <p:ext uri="{BB962C8B-B14F-4D97-AF65-F5344CB8AC3E}">
        <p14:creationId xmlns:p14="http://schemas.microsoft.com/office/powerpoint/2010/main" val="2594074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Geen data bekend</a:t>
            </a:r>
          </a:p>
          <a:p>
            <a:r>
              <a:rPr lang="nl-NL" dirty="0"/>
              <a:t>Officieel nog niet goedgekeurd in zwangerschap</a:t>
            </a:r>
          </a:p>
          <a:p>
            <a:r>
              <a:rPr lang="nl-NL" dirty="0"/>
              <a:t>Geen upload beschikbaar</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27</a:t>
            </a:fld>
            <a:endParaRPr lang="nl-NL"/>
          </a:p>
        </p:txBody>
      </p:sp>
    </p:spTree>
    <p:extLst>
      <p:ext uri="{BB962C8B-B14F-4D97-AF65-F5344CB8AC3E}">
        <p14:creationId xmlns:p14="http://schemas.microsoft.com/office/powerpoint/2010/main" val="65573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Uitstapje Miranda (Danielle) ter illustratie:</a:t>
            </a:r>
          </a:p>
          <a:p>
            <a:r>
              <a:rPr lang="nl-NL" dirty="0"/>
              <a:t>Voor zwangerschap goed gereguleerd</a:t>
            </a:r>
          </a:p>
          <a:p>
            <a:r>
              <a:rPr lang="nl-NL" dirty="0"/>
              <a:t>Je blijft zoeken naar mogelijkheden om de regulatie te verbeteren, helemaal in zwangerschap.</a:t>
            </a:r>
          </a:p>
          <a:p>
            <a:r>
              <a:rPr lang="nl-NL" dirty="0"/>
              <a:t>Blijven ophogen?</a:t>
            </a:r>
          </a:p>
          <a:p>
            <a:r>
              <a:rPr lang="nl-NL" dirty="0"/>
              <a:t>IV insuline opname AMC?</a:t>
            </a:r>
          </a:p>
          <a:p>
            <a:pPr>
              <a:buNone/>
            </a:pPr>
            <a:r>
              <a:rPr lang="nl-NL" sz="1200" i="1" dirty="0">
                <a:latin typeface="Trebuchet MS" panose="020B0603020202020204" pitchFamily="34" charset="0"/>
                <a:ea typeface="Aptos" panose="020B0004020202020204" pitchFamily="34" charset="0"/>
                <a:cs typeface="Aptos" panose="020B0004020202020204" pitchFamily="34" charset="0"/>
              </a:rPr>
              <a:t>Checks: voeding evaluatie, leverfuncties,</a:t>
            </a:r>
          </a:p>
          <a:p>
            <a:pPr>
              <a:buNone/>
            </a:pPr>
            <a:r>
              <a:rPr lang="nl-NL" sz="1200" i="1" dirty="0">
                <a:latin typeface="Trebuchet MS" panose="020B0603020202020204" pitchFamily="34" charset="0"/>
                <a:ea typeface="Aptos" panose="020B0004020202020204" pitchFamily="34" charset="0"/>
                <a:cs typeface="Aptos" panose="020B0004020202020204" pitchFamily="34" charset="0"/>
              </a:rPr>
              <a:t>            cortisol </a:t>
            </a:r>
            <a:r>
              <a:rPr lang="nl-NL" sz="1200" dirty="0">
                <a:latin typeface="Trebuchet MS" panose="020B0603020202020204" pitchFamily="34" charset="0"/>
                <a:ea typeface="Aptos" panose="020B0004020202020204" pitchFamily="34" charset="0"/>
                <a:cs typeface="Aptos" panose="020B0004020202020204" pitchFamily="34" charset="0"/>
              </a:rPr>
              <a:t>(</a:t>
            </a:r>
            <a:r>
              <a:rPr lang="nl-NL" sz="1200" dirty="0" err="1">
                <a:latin typeface="Trebuchet MS" panose="020B0603020202020204" pitchFamily="34" charset="0"/>
                <a:ea typeface="Aptos" panose="020B0004020202020204" pitchFamily="34" charset="0"/>
                <a:cs typeface="Aptos" panose="020B0004020202020204" pitchFamily="34" charset="0"/>
              </a:rPr>
              <a:t>Cushing</a:t>
            </a:r>
            <a:r>
              <a:rPr lang="nl-NL" sz="1200" dirty="0">
                <a:latin typeface="Trebuchet MS" panose="020B0603020202020204" pitchFamily="34" charset="0"/>
                <a:ea typeface="Aptos" panose="020B0004020202020204" pitchFamily="34" charset="0"/>
                <a:cs typeface="Aptos" panose="020B0004020202020204" pitchFamily="34" charset="0"/>
              </a:rPr>
              <a:t>)</a:t>
            </a:r>
            <a:endParaRPr lang="nl-NL" dirty="0"/>
          </a:p>
          <a:p>
            <a:pPr marL="171450" indent="-171450">
              <a:buFontTx/>
              <a:buChar char="-"/>
            </a:pPr>
            <a:r>
              <a:rPr lang="nl-NL" dirty="0"/>
              <a:t>Intensieve zorg en zoeken naar oplossingen</a:t>
            </a:r>
          </a:p>
          <a:p>
            <a:pPr marL="171450" indent="-171450">
              <a:buFontTx/>
              <a:buChar char="-"/>
            </a:pPr>
            <a:r>
              <a:rPr lang="nl-NL" dirty="0"/>
              <a:t>Wat  techniek kan doen</a:t>
            </a:r>
          </a:p>
          <a:p>
            <a:r>
              <a:rPr lang="nl-NL" dirty="0"/>
              <a:t>Ook bij diabetes type 2</a:t>
            </a:r>
          </a:p>
          <a:p>
            <a:r>
              <a:rPr lang="nl-NL" dirty="0" err="1"/>
              <a:t>Tresiba</a:t>
            </a:r>
            <a:r>
              <a:rPr lang="nl-NL" dirty="0"/>
              <a:t> erbij gebruikt (150 EH), streefwaarde naar 6 </a:t>
            </a:r>
            <a:r>
              <a:rPr lang="nl-NL" dirty="0" err="1"/>
              <a:t>mmol</a:t>
            </a:r>
            <a:r>
              <a:rPr lang="nl-NL" dirty="0"/>
              <a:t>/l</a:t>
            </a:r>
          </a:p>
          <a:p>
            <a:r>
              <a:rPr lang="nl-NL" dirty="0"/>
              <a:t>Uiteindelijk meerdere keren per dag infusiesetjes vervangen</a:t>
            </a:r>
          </a:p>
          <a:p>
            <a:endParaRPr lang="nl-NL" dirty="0"/>
          </a:p>
          <a:p>
            <a:pPr>
              <a:buNone/>
            </a:pPr>
            <a:r>
              <a:rPr lang="nl-NL" sz="1200" b="1" dirty="0">
                <a:latin typeface="Trebuchet MS" panose="020B0603020202020204" pitchFamily="34" charset="0"/>
                <a:ea typeface="Aptos" panose="020B0004020202020204" pitchFamily="34" charset="0"/>
                <a:cs typeface="Aptos" panose="020B0004020202020204" pitchFamily="34" charset="0"/>
              </a:rPr>
              <a:t>Week 29  gestart </a:t>
            </a:r>
            <a:r>
              <a:rPr lang="nl-NL" sz="1200" b="1" dirty="0" err="1">
                <a:latin typeface="Trebuchet MS" panose="020B0603020202020204" pitchFamily="34" charset="0"/>
                <a:ea typeface="Aptos" panose="020B0004020202020204" pitchFamily="34" charset="0"/>
                <a:cs typeface="Aptos" panose="020B0004020202020204" pitchFamily="34" charset="0"/>
              </a:rPr>
              <a:t>Ypsopump</a:t>
            </a:r>
            <a:r>
              <a:rPr lang="nl-NL" sz="1200" b="1" dirty="0">
                <a:latin typeface="Trebuchet MS" panose="020B0603020202020204" pitchFamily="34" charset="0"/>
                <a:ea typeface="Aptos" panose="020B0004020202020204" pitchFamily="34" charset="0"/>
                <a:cs typeface="Aptos" panose="020B0004020202020204" pitchFamily="34" charset="0"/>
              </a:rPr>
              <a:t> AID</a:t>
            </a:r>
            <a:endParaRPr lang="nl-NL" sz="1600" b="1" dirty="0">
              <a:latin typeface="Aptos" panose="020B0004020202020204" pitchFamily="34" charset="0"/>
              <a:ea typeface="Aptos" panose="020B0004020202020204" pitchFamily="34" charset="0"/>
              <a:cs typeface="Aptos" panose="020B0004020202020204" pitchFamily="34" charset="0"/>
            </a:endParaRPr>
          </a:p>
          <a:p>
            <a:pPr>
              <a:buNone/>
            </a:pPr>
            <a:r>
              <a:rPr lang="nl-NL" sz="1200" dirty="0"/>
              <a:t>Basaal 3 EH/uur + 2x 60 EH bolus per maaltijd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28</a:t>
            </a:fld>
            <a:endParaRPr lang="nl-NL"/>
          </a:p>
        </p:txBody>
      </p:sp>
    </p:spTree>
    <p:extLst>
      <p:ext uri="{BB962C8B-B14F-4D97-AF65-F5344CB8AC3E}">
        <p14:creationId xmlns:p14="http://schemas.microsoft.com/office/powerpoint/2010/main" val="3172009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HbA1c gedaald van 54 naar 48 </a:t>
            </a:r>
            <a:r>
              <a:rPr lang="nl-NL" dirty="0" err="1"/>
              <a:t>mmol</a:t>
            </a:r>
            <a:r>
              <a:rPr lang="nl-NL" dirty="0"/>
              <a:t>/mol</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30</a:t>
            </a:fld>
            <a:endParaRPr lang="nl-NL"/>
          </a:p>
        </p:txBody>
      </p:sp>
    </p:spTree>
    <p:extLst>
      <p:ext uri="{BB962C8B-B14F-4D97-AF65-F5344CB8AC3E}">
        <p14:creationId xmlns:p14="http://schemas.microsoft.com/office/powerpoint/2010/main" val="48289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van beleidsnotitie voor verloskunde/ gynaecologie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35</a:t>
            </a:fld>
            <a:endParaRPr lang="nl-NL"/>
          </a:p>
        </p:txBody>
      </p:sp>
    </p:spTree>
    <p:extLst>
      <p:ext uri="{BB962C8B-B14F-4D97-AF65-F5344CB8AC3E}">
        <p14:creationId xmlns:p14="http://schemas.microsoft.com/office/powerpoint/2010/main" val="1756922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Vaak lastig voor vrouwen om de strenge regulatie los te laten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36</a:t>
            </a:fld>
            <a:endParaRPr lang="nl-NL"/>
          </a:p>
        </p:txBody>
      </p:sp>
    </p:spTree>
    <p:extLst>
      <p:ext uri="{BB962C8B-B14F-4D97-AF65-F5344CB8AC3E}">
        <p14:creationId xmlns:p14="http://schemas.microsoft.com/office/powerpoint/2010/main" val="2383890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Cam APS </a:t>
            </a:r>
            <a:r>
              <a:rPr lang="nl-NL" dirty="0" err="1"/>
              <a:t>syteem</a:t>
            </a:r>
            <a:r>
              <a:rPr lang="nl-NL" dirty="0"/>
              <a:t> werkt na zwangerschap net zo goed als niet zwanger zijn.</a:t>
            </a:r>
          </a:p>
          <a:p>
            <a:r>
              <a:rPr lang="nl-NL" dirty="0"/>
              <a:t>Voornaamste is dat het </a:t>
            </a:r>
            <a:r>
              <a:rPr lang="nl-NL" dirty="0" err="1"/>
              <a:t>hypo’s</a:t>
            </a:r>
            <a:r>
              <a:rPr lang="nl-NL" dirty="0"/>
              <a:t> voorkomt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38</a:t>
            </a:fld>
            <a:endParaRPr lang="nl-NL"/>
          </a:p>
        </p:txBody>
      </p:sp>
    </p:spTree>
    <p:extLst>
      <p:ext uri="{BB962C8B-B14F-4D97-AF65-F5344CB8AC3E}">
        <p14:creationId xmlns:p14="http://schemas.microsoft.com/office/powerpoint/2010/main" val="515051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853D516-245C-3B4C-B32E-28EE92D311AE}" type="slidenum">
              <a:rPr lang="en-NL" smtClean="0"/>
              <a:t>40</a:t>
            </a:fld>
            <a:endParaRPr lang="en-NL"/>
          </a:p>
        </p:txBody>
      </p:sp>
    </p:spTree>
    <p:extLst>
      <p:ext uri="{BB962C8B-B14F-4D97-AF65-F5344CB8AC3E}">
        <p14:creationId xmlns:p14="http://schemas.microsoft.com/office/powerpoint/2010/main" val="368643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Of HCL systemen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28930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Opzet onderzoek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80806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Uitkomsten</a:t>
            </a:r>
          </a:p>
          <a:p>
            <a:r>
              <a:rPr lang="nl-NL" dirty="0" err="1"/>
              <a:t>AiDAPT</a:t>
            </a:r>
            <a:r>
              <a:rPr lang="nl-NL" dirty="0"/>
              <a:t> = </a:t>
            </a:r>
            <a:r>
              <a:rPr lang="nl-NL" dirty="0" err="1"/>
              <a:t>CamAPS</a:t>
            </a:r>
            <a:r>
              <a:rPr lang="nl-NL" dirty="0"/>
              <a:t> </a:t>
            </a:r>
          </a:p>
          <a:p>
            <a:r>
              <a:rPr lang="nl-NL" dirty="0"/>
              <a:t>CRISTAL= Medtronic 780G</a:t>
            </a:r>
          </a:p>
          <a:p>
            <a:r>
              <a:rPr lang="nl-NL" dirty="0"/>
              <a:t>LGA (Large </a:t>
            </a:r>
            <a:r>
              <a:rPr lang="nl-NL" dirty="0" err="1"/>
              <a:t>for</a:t>
            </a:r>
            <a:r>
              <a:rPr lang="nl-NL" dirty="0"/>
              <a:t> </a:t>
            </a:r>
            <a:r>
              <a:rPr lang="nl-NL" dirty="0" err="1"/>
              <a:t>Gestational</a:t>
            </a:r>
            <a:r>
              <a:rPr lang="nl-NL" dirty="0"/>
              <a:t> Age) = grote baby’s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9091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Uitkomsten Circuit trial- Tandem</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4388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Sarah vraagt Misja</a:t>
            </a:r>
          </a:p>
          <a:p>
            <a:pPr>
              <a:buFont typeface="Wingdings" panose="05000000000000000000" pitchFamily="2" charset="2"/>
              <a:buChar char="à"/>
            </a:pP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420460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Intensief traject en begeleiding</a:t>
            </a:r>
          </a:p>
          <a:p>
            <a:pPr marL="0" indent="0">
              <a:buNone/>
            </a:pPr>
            <a:endParaRPr lang="nl-NL" sz="1200" dirty="0"/>
          </a:p>
          <a:p>
            <a:pPr marL="0" indent="0">
              <a:buNone/>
            </a:pPr>
            <a:r>
              <a:rPr lang="nl-NL" sz="1200" dirty="0"/>
              <a:t>Er is consensus over instellingen per systeem</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222383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diabetes kunnen glucosewaarden erg variëren (42 factoren) die glucose kunnen beïnvloeden.</a:t>
            </a:r>
          </a:p>
          <a:p>
            <a:r>
              <a:rPr lang="nl-NL" dirty="0"/>
              <a:t>Als je zwanger bent kun je daar nog meer last van krijgen.</a:t>
            </a:r>
          </a:p>
          <a:p>
            <a:r>
              <a:rPr lang="nl-NL" dirty="0"/>
              <a:t>Zo neemt de insulineresistentie en de insuline behoefte toe tot soms 2x zoveel</a:t>
            </a:r>
          </a:p>
          <a:p>
            <a:r>
              <a:rPr lang="nl-NL" dirty="0"/>
              <a:t>Omdat er veel verandert, is het continue bijsturen.</a:t>
            </a:r>
          </a:p>
          <a:p>
            <a:r>
              <a:rPr lang="nl-NL" dirty="0"/>
              <a:t>Uit onderzoek blijkt dat AID systemen een deel kunnen overnemen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3277534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83393"/>
            <a:ext cx="12192000" cy="2757303"/>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0"/>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653C2C54-59B7-F017-9DDA-9A62CC4462D7}"/>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5" name="Tijdelijke aanduiding voor voettekst 5">
            <a:extLst>
              <a:ext uri="{FF2B5EF4-FFF2-40B4-BE49-F238E27FC236}">
                <a16:creationId xmlns:a16="http://schemas.microsoft.com/office/drawing/2014/main" id="{EC4AE59C-5C94-FACF-7212-C7801803FF0A}"/>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0F42A92E-170F-EB2B-45A5-E60E83A134FE}"/>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73768"/>
            <a:ext cx="12192000" cy="275523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2F41D9B8-5B9E-EBE4-1AEB-E96DEE62B79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0"/>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1A6835CF-EC53-C0EB-FCE8-03BC568D21A3}"/>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73100"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6477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657224"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73768"/>
            <a:ext cx="12192000" cy="275523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F134BFC1-85BB-8BAB-B2A3-5277B0BCCC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0"/>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8F674546-9125-9685-3CAD-E4BE5D0FDEC4}"/>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73100"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5" name="Tijdelijke aanduiding voor voettekst 5">
            <a:extLst>
              <a:ext uri="{FF2B5EF4-FFF2-40B4-BE49-F238E27FC236}">
                <a16:creationId xmlns:a16="http://schemas.microsoft.com/office/drawing/2014/main" id="{E5E5AEC5-A164-3946-2AAA-4941BB30F80D}"/>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B4DF973-3C4B-C7AA-17A7-BA9DB5BD669F}"/>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64142"/>
            <a:ext cx="12192000" cy="6193857"/>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3" name="Graphic 2">
            <a:extLst>
              <a:ext uri="{FF2B5EF4-FFF2-40B4-BE49-F238E27FC236}">
                <a16:creationId xmlns:a16="http://schemas.microsoft.com/office/drawing/2014/main" id="{D147C0F1-8C9E-36DA-06D1-8E562D010A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0"/>
            <a:ext cx="3597412" cy="1158676"/>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AFF6-D87C-CF40-A521-A9501F7059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19F26A-7DE1-DB41-83E9-82D93EF64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93138B-2B19-A448-8158-F1EA926643A7}"/>
              </a:ext>
            </a:extLst>
          </p:cNvPr>
          <p:cNvSpPr>
            <a:spLocks noGrp="1"/>
          </p:cNvSpPr>
          <p:nvPr>
            <p:ph type="dt" sz="half" idx="10"/>
          </p:nvPr>
        </p:nvSpPr>
        <p:spPr/>
        <p:txBody>
          <a:bodyPr/>
          <a:lstStyle/>
          <a:p>
            <a:fld id="{72BC8BD8-5F81-F348-ADF5-8B6A2738762F}" type="datetimeFigureOut">
              <a:rPr lang="en-US" smtClean="0"/>
              <a:t>4/8/26</a:t>
            </a:fld>
            <a:endParaRPr lang="en-US"/>
          </a:p>
        </p:txBody>
      </p:sp>
      <p:sp>
        <p:nvSpPr>
          <p:cNvPr id="5" name="Footer Placeholder 4">
            <a:extLst>
              <a:ext uri="{FF2B5EF4-FFF2-40B4-BE49-F238E27FC236}">
                <a16:creationId xmlns:a16="http://schemas.microsoft.com/office/drawing/2014/main" id="{2A200114-D827-254D-91DA-D6FA6030B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69DCE-2040-0C42-82F1-BEF25C6BA9C7}"/>
              </a:ext>
            </a:extLst>
          </p:cNvPr>
          <p:cNvSpPr>
            <a:spLocks noGrp="1"/>
          </p:cNvSpPr>
          <p:nvPr>
            <p:ph type="sldNum" sz="quarter" idx="12"/>
          </p:nvPr>
        </p:nvSpPr>
        <p:spPr/>
        <p:txBody>
          <a:bodyPr/>
          <a:lstStyle/>
          <a:p>
            <a:fld id="{EF605897-92DB-894F-9255-1EA436DABBC0}" type="slidenum">
              <a:rPr lang="en-US" smtClean="0"/>
              <a:t>‹nr.›</a:t>
            </a:fld>
            <a:endParaRPr lang="en-US"/>
          </a:p>
        </p:txBody>
      </p:sp>
    </p:spTree>
    <p:extLst>
      <p:ext uri="{BB962C8B-B14F-4D97-AF65-F5344CB8AC3E}">
        <p14:creationId xmlns:p14="http://schemas.microsoft.com/office/powerpoint/2010/main" val="2650829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08.04.26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5959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E6FB7F48-DFDB-7193-4A7F-C650999E30A2}"/>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A7B168F-5A4D-23B4-8E7C-610FFABF6AE8}"/>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5" name="Tijdelijke aanduiding voor voettekst 5">
            <a:extLst>
              <a:ext uri="{FF2B5EF4-FFF2-40B4-BE49-F238E27FC236}">
                <a16:creationId xmlns:a16="http://schemas.microsoft.com/office/drawing/2014/main" id="{381A0737-0664-CE08-4C4E-5FCC22675DDC}"/>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82858D32-33D1-F107-6A30-43B0C675EDB2}"/>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73768"/>
            <a:ext cx="12192000" cy="275523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DA98DFFD-362A-F0B5-C7E3-1F737F4884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0"/>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73100"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673100" y="6381750"/>
            <a:ext cx="4114800" cy="365125"/>
          </a:xfrm>
          <a:prstGeom prst="rect">
            <a:avLst/>
          </a:prstGeom>
        </p:spPr>
        <p:txBody>
          <a:bodyPr/>
          <a:lstStyle/>
          <a:p>
            <a:r>
              <a:rPr lang="nl-NL" dirty="0"/>
              <a:t>Voorbeeld voettekst | </a:t>
            </a:r>
            <a:fld id="{9C150A2E-50C5-B044-AC69-E50F3A48D57A}" type="datetime1">
              <a:rPr lang="nl-NL" smtClean="0"/>
              <a:pPr/>
              <a:t>08-04-2026</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888317" y="448661"/>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6731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08-04-2026</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 id="214748368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54.jpe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40.xml.rels><?xml version="1.0" encoding="UTF-8" standalone="yes"?>
<Relationships xmlns="http://schemas.openxmlformats.org/package/2006/relationships"><Relationship Id="rId3" Type="http://schemas.openxmlformats.org/officeDocument/2006/relationships/hyperlink" Target="mailto:j.bijl@amsterdamumc.nl"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70.png"/><Relationship Id="rId4" Type="http://schemas.openxmlformats.org/officeDocument/2006/relationships/hyperlink" Target="mailto:m.sprengers@amsterdamumc.n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8582" y="1022780"/>
            <a:ext cx="11061935" cy="1152751"/>
          </a:xfrm>
        </p:spPr>
        <p:txBody>
          <a:bodyPr>
            <a:normAutofit/>
          </a:bodyPr>
          <a:lstStyle/>
          <a:p>
            <a:pPr algn="ctr"/>
            <a:r>
              <a:rPr lang="nl-NL" sz="4000" dirty="0"/>
              <a:t> “</a:t>
            </a:r>
            <a:r>
              <a:rPr lang="nl-NL" sz="4400" dirty="0"/>
              <a:t>Close </a:t>
            </a:r>
            <a:r>
              <a:rPr lang="nl-NL" sz="4400" dirty="0" err="1"/>
              <a:t>the</a:t>
            </a:r>
            <a:r>
              <a:rPr lang="nl-NL" sz="4400" dirty="0"/>
              <a:t> loop”</a:t>
            </a:r>
          </a:p>
        </p:txBody>
      </p:sp>
      <p:pic>
        <p:nvPicPr>
          <p:cNvPr id="7" name="Afbeelding 6">
            <a:extLst>
              <a:ext uri="{FF2B5EF4-FFF2-40B4-BE49-F238E27FC236}">
                <a16:creationId xmlns:a16="http://schemas.microsoft.com/office/drawing/2014/main" id="{78D2E4A2-4CB0-7472-9FE9-7F65687DF165}"/>
              </a:ext>
            </a:extLst>
          </p:cNvPr>
          <p:cNvPicPr>
            <a:picLocks noChangeAspect="1"/>
          </p:cNvPicPr>
          <p:nvPr/>
        </p:nvPicPr>
        <p:blipFill>
          <a:blip r:embed="rId2"/>
          <a:stretch>
            <a:fillRect/>
          </a:stretch>
        </p:blipFill>
        <p:spPr>
          <a:xfrm>
            <a:off x="8352147" y="165910"/>
            <a:ext cx="2515631" cy="1187377"/>
          </a:xfrm>
          <a:prstGeom prst="rect">
            <a:avLst/>
          </a:prstGeom>
        </p:spPr>
      </p:pic>
      <p:sp>
        <p:nvSpPr>
          <p:cNvPr id="4" name="Tijdelijke aanduiding voor voettekst 3">
            <a:extLst>
              <a:ext uri="{FF2B5EF4-FFF2-40B4-BE49-F238E27FC236}">
                <a16:creationId xmlns:a16="http://schemas.microsoft.com/office/drawing/2014/main" id="{3E7743A2-2999-3A5E-CF2B-AB31A808BF9E}"/>
              </a:ext>
            </a:extLst>
          </p:cNvPr>
          <p:cNvSpPr txBox="1">
            <a:spLocks/>
          </p:cNvSpPr>
          <p:nvPr/>
        </p:nvSpPr>
        <p:spPr>
          <a:xfrm>
            <a:off x="256039" y="6396347"/>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dirty="0"/>
              <a:t>VV&amp;VN Diabeteszorgcongres| 9 april 2026</a:t>
            </a:r>
          </a:p>
        </p:txBody>
      </p:sp>
      <p:sp>
        <p:nvSpPr>
          <p:cNvPr id="6" name="Tekstvak 5">
            <a:extLst>
              <a:ext uri="{FF2B5EF4-FFF2-40B4-BE49-F238E27FC236}">
                <a16:creationId xmlns:a16="http://schemas.microsoft.com/office/drawing/2014/main" id="{68D54CB0-AF72-8160-EAC7-500AF4D636F0}"/>
              </a:ext>
            </a:extLst>
          </p:cNvPr>
          <p:cNvSpPr txBox="1"/>
          <p:nvPr/>
        </p:nvSpPr>
        <p:spPr>
          <a:xfrm>
            <a:off x="7211505" y="6117997"/>
            <a:ext cx="4917788" cy="707886"/>
          </a:xfrm>
          <a:prstGeom prst="rect">
            <a:avLst/>
          </a:prstGeom>
          <a:noFill/>
        </p:spPr>
        <p:txBody>
          <a:bodyPr wrap="square">
            <a:spAutoFit/>
          </a:bodyPr>
          <a:lstStyle/>
          <a:p>
            <a:r>
              <a:rPr lang="nl-NL" sz="1400" dirty="0"/>
              <a:t>Sarah Siegelaar,  internist-endocrinoloog</a:t>
            </a:r>
          </a:p>
          <a:p>
            <a:r>
              <a:rPr lang="nl-NL" sz="1400" dirty="0"/>
              <a:t>Misja Sprengers, verpleegkundig specialist diabetes</a:t>
            </a:r>
          </a:p>
          <a:p>
            <a:endParaRPr lang="nl-NL" sz="1200" dirty="0"/>
          </a:p>
        </p:txBody>
      </p:sp>
      <p:pic>
        <p:nvPicPr>
          <p:cNvPr id="1027" name="Picture 3">
            <a:extLst>
              <a:ext uri="{FF2B5EF4-FFF2-40B4-BE49-F238E27FC236}">
                <a16:creationId xmlns:a16="http://schemas.microsoft.com/office/drawing/2014/main" id="{F9988332-A199-CB5C-A97C-63BD9A6F060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8724" y="2967514"/>
            <a:ext cx="4743423" cy="315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E350524-648D-AE15-DF03-710B371948EB}"/>
              </a:ext>
            </a:extLst>
          </p:cNvPr>
          <p:cNvSpPr txBox="1"/>
          <p:nvPr/>
        </p:nvSpPr>
        <p:spPr>
          <a:xfrm>
            <a:off x="2521412" y="2251388"/>
            <a:ext cx="8095109" cy="584775"/>
          </a:xfrm>
          <a:prstGeom prst="rect">
            <a:avLst/>
          </a:prstGeom>
          <a:noFill/>
        </p:spPr>
        <p:txBody>
          <a:bodyPr wrap="square" rtlCol="0">
            <a:spAutoFit/>
          </a:bodyPr>
          <a:lstStyle/>
          <a:p>
            <a:r>
              <a:rPr lang="nl-NL" sz="3200"/>
              <a:t>Diabetestechnologie in zwangerschap</a:t>
            </a:r>
            <a:endParaRPr lang="nl-NL" sz="3200" i="1" dirty="0"/>
          </a:p>
        </p:txBody>
      </p:sp>
    </p:spTree>
    <p:extLst>
      <p:ext uri="{BB962C8B-B14F-4D97-AF65-F5344CB8AC3E}">
        <p14:creationId xmlns:p14="http://schemas.microsoft.com/office/powerpoint/2010/main" val="14460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F2507611-40BD-3D85-0536-097B0C024EEE}"/>
              </a:ext>
            </a:extLst>
          </p:cNvPr>
          <p:cNvPicPr>
            <a:picLocks noGrp="1" noChangeAspect="1"/>
          </p:cNvPicPr>
          <p:nvPr>
            <p:ph sz="half" idx="2"/>
          </p:nvPr>
        </p:nvPicPr>
        <p:blipFill>
          <a:blip r:embed="rId3"/>
          <a:stretch>
            <a:fillRect/>
          </a:stretch>
        </p:blipFill>
        <p:spPr>
          <a:xfrm>
            <a:off x="402522" y="1639322"/>
            <a:ext cx="9952857" cy="3428206"/>
          </a:xfrm>
          <a:prstGeom prst="rect">
            <a:avLst/>
          </a:prstGeom>
        </p:spPr>
      </p:pic>
      <p:pic>
        <p:nvPicPr>
          <p:cNvPr id="5" name="Afbeelding 4">
            <a:extLst>
              <a:ext uri="{FF2B5EF4-FFF2-40B4-BE49-F238E27FC236}">
                <a16:creationId xmlns:a16="http://schemas.microsoft.com/office/drawing/2014/main" id="{ED257576-DDFE-E14A-2E7C-13CD13600EEB}"/>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
        <p:nvSpPr>
          <p:cNvPr id="7" name="TextBox 5">
            <a:extLst>
              <a:ext uri="{FF2B5EF4-FFF2-40B4-BE49-F238E27FC236}">
                <a16:creationId xmlns:a16="http://schemas.microsoft.com/office/drawing/2014/main" id="{DE131680-53F9-F11A-1510-21EFDF380380}"/>
              </a:ext>
            </a:extLst>
          </p:cNvPr>
          <p:cNvSpPr txBox="1"/>
          <p:nvPr/>
        </p:nvSpPr>
        <p:spPr>
          <a:xfrm>
            <a:off x="8752102" y="6396789"/>
            <a:ext cx="33287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Donovan, Feig; JAMA 2025</a:t>
            </a:r>
            <a:endParaRPr lang="en-US" dirty="0"/>
          </a:p>
        </p:txBody>
      </p:sp>
      <p:sp>
        <p:nvSpPr>
          <p:cNvPr id="4" name="Tekstvak 3">
            <a:extLst>
              <a:ext uri="{FF2B5EF4-FFF2-40B4-BE49-F238E27FC236}">
                <a16:creationId xmlns:a16="http://schemas.microsoft.com/office/drawing/2014/main" id="{34589769-1CE9-2F51-C643-4C5765E19053}"/>
              </a:ext>
            </a:extLst>
          </p:cNvPr>
          <p:cNvSpPr txBox="1"/>
          <p:nvPr/>
        </p:nvSpPr>
        <p:spPr>
          <a:xfrm>
            <a:off x="894451" y="5560932"/>
            <a:ext cx="4305643" cy="523220"/>
          </a:xfrm>
          <a:prstGeom prst="rect">
            <a:avLst/>
          </a:prstGeom>
          <a:noFill/>
        </p:spPr>
        <p:txBody>
          <a:bodyPr wrap="square">
            <a:spAutoFit/>
          </a:bodyPr>
          <a:lstStyle/>
          <a:p>
            <a:pPr marL="285750" indent="-285750">
              <a:buFont typeface="Wingdings" panose="05000000000000000000" pitchFamily="2" charset="2"/>
              <a:buChar char="à"/>
            </a:pPr>
            <a:r>
              <a:rPr lang="nl-NL" sz="1400" dirty="0"/>
              <a:t>Hogere </a:t>
            </a:r>
            <a:r>
              <a:rPr lang="nl-NL" sz="1400" dirty="0" err="1"/>
              <a:t>TIRp</a:t>
            </a:r>
            <a:r>
              <a:rPr lang="nl-NL" sz="1400" dirty="0"/>
              <a:t> bij AID systemen </a:t>
            </a:r>
            <a:r>
              <a:rPr lang="nl-NL" sz="1400" dirty="0" err="1"/>
              <a:t>tov</a:t>
            </a:r>
            <a:r>
              <a:rPr lang="nl-NL" sz="1400" dirty="0"/>
              <a:t> controlegroep bij oplopen zwangerschapsduur (vooral begin)</a:t>
            </a:r>
          </a:p>
        </p:txBody>
      </p:sp>
      <p:sp>
        <p:nvSpPr>
          <p:cNvPr id="8" name="Tekstvak 7">
            <a:extLst>
              <a:ext uri="{FF2B5EF4-FFF2-40B4-BE49-F238E27FC236}">
                <a16:creationId xmlns:a16="http://schemas.microsoft.com/office/drawing/2014/main" id="{D53B89EE-E0D6-16FE-A514-A179559D0F00}"/>
              </a:ext>
            </a:extLst>
          </p:cNvPr>
          <p:cNvSpPr txBox="1"/>
          <p:nvPr/>
        </p:nvSpPr>
        <p:spPr>
          <a:xfrm>
            <a:off x="6219188" y="5560932"/>
            <a:ext cx="4392956" cy="738664"/>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à"/>
            </a:pPr>
            <a:r>
              <a:rPr lang="nl-NL" sz="1400" dirty="0"/>
              <a:t>Hogere </a:t>
            </a:r>
            <a:r>
              <a:rPr lang="nl-NL" sz="1400" err="1"/>
              <a:t>TIRp</a:t>
            </a:r>
            <a:r>
              <a:rPr lang="nl-NL" sz="1400" dirty="0"/>
              <a:t> bij AID systeem </a:t>
            </a:r>
            <a:r>
              <a:rPr lang="nl-NL" sz="1400" err="1"/>
              <a:t>tov</a:t>
            </a:r>
            <a:r>
              <a:rPr lang="nl-NL" sz="1400" dirty="0"/>
              <a:t> controlegroep </a:t>
            </a:r>
            <a:r>
              <a:rPr lang="nl-NL" sz="1400"/>
              <a:t>gedurende de dag (vooral nacht)</a:t>
            </a:r>
            <a:endParaRPr lang="en-US"/>
          </a:p>
          <a:p>
            <a:r>
              <a:rPr lang="nl-NL" sz="1400" dirty="0"/>
              <a:t>     </a:t>
            </a:r>
          </a:p>
        </p:txBody>
      </p:sp>
      <p:sp>
        <p:nvSpPr>
          <p:cNvPr id="3" name="Tekstvak 3">
            <a:extLst>
              <a:ext uri="{FF2B5EF4-FFF2-40B4-BE49-F238E27FC236}">
                <a16:creationId xmlns:a16="http://schemas.microsoft.com/office/drawing/2014/main" id="{7251D5FC-06DD-05FC-88BD-5888C0554EFB}"/>
              </a:ext>
            </a:extLst>
          </p:cNvPr>
          <p:cNvSpPr txBox="1"/>
          <p:nvPr/>
        </p:nvSpPr>
        <p:spPr>
          <a:xfrm>
            <a:off x="575035" y="912803"/>
            <a:ext cx="6872140" cy="584775"/>
          </a:xfrm>
          <a:prstGeom prst="rect">
            <a:avLst/>
          </a:prstGeom>
          <a:noFill/>
        </p:spPr>
        <p:txBody>
          <a:bodyPr wrap="square" lIns="91440" tIns="45720" rIns="91440" bIns="45720" rtlCol="0" anchor="t">
            <a:spAutoFit/>
          </a:bodyPr>
          <a:lstStyle/>
          <a:p>
            <a:r>
              <a:rPr lang="nl-NL" sz="3200" b="1">
                <a:solidFill>
                  <a:srgbClr val="6AB650"/>
                </a:solidFill>
              </a:rPr>
              <a:t>CIRCUIT</a:t>
            </a:r>
            <a:endParaRPr lang="en-US"/>
          </a:p>
        </p:txBody>
      </p:sp>
    </p:spTree>
    <p:extLst>
      <p:ext uri="{BB962C8B-B14F-4D97-AF65-F5344CB8AC3E}">
        <p14:creationId xmlns:p14="http://schemas.microsoft.com/office/powerpoint/2010/main" val="412247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F1DD-2B19-1E47-C59F-D732BE71DF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917CBA-E26B-0652-0FA8-E04056CA58F1}"/>
              </a:ext>
            </a:extLst>
          </p:cNvPr>
          <p:cNvSpPr>
            <a:spLocks noGrp="1"/>
          </p:cNvSpPr>
          <p:nvPr>
            <p:ph type="title"/>
          </p:nvPr>
        </p:nvSpPr>
        <p:spPr>
          <a:xfrm>
            <a:off x="1207816" y="657301"/>
            <a:ext cx="10766044" cy="1325563"/>
          </a:xfrm>
        </p:spPr>
        <p:txBody>
          <a:bodyPr/>
          <a:lstStyle/>
          <a:p>
            <a:r>
              <a:rPr lang="nl-NL" sz="3200" dirty="0"/>
              <a:t>Casus Richelle</a:t>
            </a:r>
          </a:p>
        </p:txBody>
      </p:sp>
      <p:sp>
        <p:nvSpPr>
          <p:cNvPr id="3" name="Tijdelijke aanduiding voor inhoud 2">
            <a:extLst>
              <a:ext uri="{FF2B5EF4-FFF2-40B4-BE49-F238E27FC236}">
                <a16:creationId xmlns:a16="http://schemas.microsoft.com/office/drawing/2014/main" id="{FFB5B497-2637-B9CD-87C7-9AA3B3139183}"/>
              </a:ext>
            </a:extLst>
          </p:cNvPr>
          <p:cNvSpPr>
            <a:spLocks noGrp="1"/>
          </p:cNvSpPr>
          <p:nvPr>
            <p:ph sz="half" idx="2"/>
          </p:nvPr>
        </p:nvSpPr>
        <p:spPr>
          <a:xfrm>
            <a:off x="1229660" y="1553346"/>
            <a:ext cx="10744200" cy="3751308"/>
          </a:xfrm>
        </p:spPr>
        <p:txBody>
          <a:bodyPr/>
          <a:lstStyle/>
          <a:p>
            <a:pPr marL="0" indent="0">
              <a:buNone/>
            </a:pPr>
            <a:endParaRPr lang="nl-NL" sz="1800" dirty="0">
              <a:sym typeface="Wingdings" panose="05000000000000000000" pitchFamily="2" charset="2"/>
            </a:endParaRPr>
          </a:p>
          <a:p>
            <a:pPr marL="0" indent="0">
              <a:buNone/>
            </a:pPr>
            <a:r>
              <a:rPr lang="nl-NL" sz="1800" dirty="0">
                <a:sym typeface="Wingdings" panose="05000000000000000000" pitchFamily="2" charset="2"/>
              </a:rPr>
              <a:t>Hoe kunnen we Richelle helpen haar regulatie nog scherper te krijgen?</a:t>
            </a:r>
          </a:p>
          <a:p>
            <a:pPr marL="0" indent="0">
              <a:buNone/>
            </a:pPr>
            <a:r>
              <a:rPr lang="nl-NL" sz="1800" dirty="0"/>
              <a:t>Als je kiest voor AID, maakt het uit welk systeem je kiest?</a:t>
            </a:r>
          </a:p>
          <a:p>
            <a:pPr marL="0" indent="0">
              <a:buNone/>
            </a:pPr>
            <a:endParaRPr lang="nl-NL" sz="1800" dirty="0"/>
          </a:p>
          <a:p>
            <a:pPr>
              <a:buFont typeface="Wingdings" panose="05000000000000000000" pitchFamily="2" charset="2"/>
              <a:buChar char="à"/>
            </a:pPr>
            <a:endParaRPr lang="nl-NL" dirty="0"/>
          </a:p>
          <a:p>
            <a:pPr>
              <a:buFont typeface="Wingdings" panose="05000000000000000000" pitchFamily="2" charset="2"/>
              <a:buChar char="à"/>
            </a:pPr>
            <a:endParaRPr lang="nl-NL" dirty="0"/>
          </a:p>
        </p:txBody>
      </p:sp>
      <p:pic>
        <p:nvPicPr>
          <p:cNvPr id="5" name="Afbeelding 4">
            <a:extLst>
              <a:ext uri="{FF2B5EF4-FFF2-40B4-BE49-F238E27FC236}">
                <a16:creationId xmlns:a16="http://schemas.microsoft.com/office/drawing/2014/main" id="{224319E8-93F6-E065-404B-A26D6F16C526}"/>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6" name="Afbeelding 5">
            <a:extLst>
              <a:ext uri="{FF2B5EF4-FFF2-40B4-BE49-F238E27FC236}">
                <a16:creationId xmlns:a16="http://schemas.microsoft.com/office/drawing/2014/main" id="{D0DB5A42-467D-A567-4616-9A4545C2D2F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77651" y="2945256"/>
            <a:ext cx="5566349" cy="3710899"/>
          </a:xfrm>
          <a:prstGeom prst="rect">
            <a:avLst/>
          </a:prstGeom>
        </p:spPr>
      </p:pic>
      <p:sp>
        <p:nvSpPr>
          <p:cNvPr id="4" name="Tekstvak 3">
            <a:extLst>
              <a:ext uri="{FF2B5EF4-FFF2-40B4-BE49-F238E27FC236}">
                <a16:creationId xmlns:a16="http://schemas.microsoft.com/office/drawing/2014/main" id="{6E73A5F4-9096-E726-E4C4-C469007E83A4}"/>
              </a:ext>
            </a:extLst>
          </p:cNvPr>
          <p:cNvSpPr txBox="1"/>
          <p:nvPr/>
        </p:nvSpPr>
        <p:spPr>
          <a:xfrm>
            <a:off x="8550111" y="6581001"/>
            <a:ext cx="828804" cy="276999"/>
          </a:xfrm>
          <a:prstGeom prst="rect">
            <a:avLst/>
          </a:prstGeom>
          <a:noFill/>
        </p:spPr>
        <p:txBody>
          <a:bodyPr wrap="square" rtlCol="0">
            <a:spAutoFit/>
          </a:bodyPr>
          <a:lstStyle/>
          <a:p>
            <a:r>
              <a:rPr lang="nl-NL" sz="1200" dirty="0"/>
              <a:t>Bron AI</a:t>
            </a:r>
          </a:p>
        </p:txBody>
      </p:sp>
    </p:spTree>
    <p:extLst>
      <p:ext uri="{BB962C8B-B14F-4D97-AF65-F5344CB8AC3E}">
        <p14:creationId xmlns:p14="http://schemas.microsoft.com/office/powerpoint/2010/main" val="189472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D9E84-CA15-F42A-48F9-A18E0C42842E}"/>
              </a:ext>
            </a:extLst>
          </p:cNvPr>
          <p:cNvSpPr>
            <a:spLocks noGrp="1"/>
          </p:cNvSpPr>
          <p:nvPr>
            <p:ph type="title"/>
          </p:nvPr>
        </p:nvSpPr>
        <p:spPr>
          <a:xfrm>
            <a:off x="838026" y="866564"/>
            <a:ext cx="10766044" cy="1325563"/>
          </a:xfrm>
        </p:spPr>
        <p:txBody>
          <a:bodyPr/>
          <a:lstStyle/>
          <a:p>
            <a:r>
              <a:rPr lang="nl-NL" sz="2800" dirty="0"/>
              <a:t>Voors en tegens</a:t>
            </a:r>
            <a:r>
              <a:rPr lang="nl-NL" dirty="0"/>
              <a:t>	</a:t>
            </a:r>
            <a:r>
              <a:rPr lang="nl-NL" sz="3200" dirty="0"/>
              <a:t>AID systeem</a:t>
            </a:r>
          </a:p>
        </p:txBody>
      </p:sp>
      <p:sp>
        <p:nvSpPr>
          <p:cNvPr id="3" name="Tijdelijke aanduiding voor inhoud 2">
            <a:extLst>
              <a:ext uri="{FF2B5EF4-FFF2-40B4-BE49-F238E27FC236}">
                <a16:creationId xmlns:a16="http://schemas.microsoft.com/office/drawing/2014/main" id="{1E76136F-D46A-FE4C-07F4-4068FEC3A7FE}"/>
              </a:ext>
            </a:extLst>
          </p:cNvPr>
          <p:cNvSpPr>
            <a:spLocks noGrp="1"/>
          </p:cNvSpPr>
          <p:nvPr>
            <p:ph sz="half" idx="2"/>
          </p:nvPr>
        </p:nvSpPr>
        <p:spPr>
          <a:xfrm>
            <a:off x="723900" y="2476930"/>
            <a:ext cx="10744200" cy="3751308"/>
          </a:xfrm>
        </p:spPr>
        <p:txBody>
          <a:bodyPr/>
          <a:lstStyle/>
          <a:p>
            <a:r>
              <a:rPr lang="nl-NL" sz="1800" dirty="0"/>
              <a:t>Zorgvuldige afweging!</a:t>
            </a:r>
          </a:p>
          <a:p>
            <a:r>
              <a:rPr lang="nl-NL" sz="1800" dirty="0"/>
              <a:t>Altijd in samenspraak met patiënt </a:t>
            </a:r>
          </a:p>
          <a:p>
            <a:r>
              <a:rPr lang="nl-NL" sz="1800" dirty="0"/>
              <a:t>Als je over wil op AID systeem, dan kan het ook tijdens </a:t>
            </a:r>
          </a:p>
          <a:p>
            <a:pPr marL="0" indent="0">
              <a:buNone/>
            </a:pPr>
            <a:r>
              <a:rPr lang="nl-NL" sz="1800" dirty="0"/>
              <a:t>   de zwangerschap</a:t>
            </a:r>
          </a:p>
          <a:p>
            <a:r>
              <a:rPr lang="nl-NL" sz="1800" dirty="0"/>
              <a:t>Als het goed gaat met MDI dan is het misschien ook goed</a:t>
            </a:r>
          </a:p>
          <a:p>
            <a:pPr marL="0" indent="0">
              <a:buNone/>
            </a:pPr>
            <a:endParaRPr lang="nl-NL" sz="1800" dirty="0"/>
          </a:p>
        </p:txBody>
      </p:sp>
      <p:pic>
        <p:nvPicPr>
          <p:cNvPr id="5" name="Afbeelding 4">
            <a:extLst>
              <a:ext uri="{FF2B5EF4-FFF2-40B4-BE49-F238E27FC236}">
                <a16:creationId xmlns:a16="http://schemas.microsoft.com/office/drawing/2014/main" id="{4E40A85E-B97E-7ED2-6BA6-DA4643905C10}"/>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7" name="Afbeelding 6">
            <a:extLst>
              <a:ext uri="{FF2B5EF4-FFF2-40B4-BE49-F238E27FC236}">
                <a16:creationId xmlns:a16="http://schemas.microsoft.com/office/drawing/2014/main" id="{23CC6378-B507-5647-3D19-1A3B63B52F83}"/>
              </a:ext>
            </a:extLst>
          </p:cNvPr>
          <p:cNvPicPr>
            <a:picLocks noChangeAspect="1"/>
          </p:cNvPicPr>
          <p:nvPr/>
        </p:nvPicPr>
        <p:blipFill>
          <a:blip r:embed="rId4"/>
          <a:stretch>
            <a:fillRect/>
          </a:stretch>
        </p:blipFill>
        <p:spPr>
          <a:xfrm>
            <a:off x="7892352" y="1529345"/>
            <a:ext cx="3928549" cy="3599456"/>
          </a:xfrm>
          <a:prstGeom prst="rect">
            <a:avLst/>
          </a:prstGeom>
        </p:spPr>
      </p:pic>
    </p:spTree>
    <p:extLst>
      <p:ext uri="{BB962C8B-B14F-4D97-AF65-F5344CB8AC3E}">
        <p14:creationId xmlns:p14="http://schemas.microsoft.com/office/powerpoint/2010/main" val="227337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F0EE2-6EA1-4C91-26C2-29356E6D7483}"/>
              </a:ext>
            </a:extLst>
          </p:cNvPr>
          <p:cNvSpPr>
            <a:spLocks noGrp="1"/>
          </p:cNvSpPr>
          <p:nvPr>
            <p:ph type="title"/>
          </p:nvPr>
        </p:nvSpPr>
        <p:spPr>
          <a:xfrm>
            <a:off x="802839" y="965198"/>
            <a:ext cx="10766044" cy="1325563"/>
          </a:xfrm>
        </p:spPr>
        <p:txBody>
          <a:bodyPr/>
          <a:lstStyle/>
          <a:p>
            <a:r>
              <a:rPr lang="nl-NL" sz="3200" dirty="0"/>
              <a:t>Wat verandert in zwangerschap?</a:t>
            </a:r>
          </a:p>
        </p:txBody>
      </p:sp>
      <p:sp>
        <p:nvSpPr>
          <p:cNvPr id="3" name="Tijdelijke aanduiding voor inhoud 2">
            <a:extLst>
              <a:ext uri="{FF2B5EF4-FFF2-40B4-BE49-F238E27FC236}">
                <a16:creationId xmlns:a16="http://schemas.microsoft.com/office/drawing/2014/main" id="{DACDB50A-232F-10B3-75C2-A9B064A89A04}"/>
              </a:ext>
            </a:extLst>
          </p:cNvPr>
          <p:cNvSpPr>
            <a:spLocks noGrp="1"/>
          </p:cNvSpPr>
          <p:nvPr>
            <p:ph sz="half" idx="1"/>
          </p:nvPr>
        </p:nvSpPr>
        <p:spPr>
          <a:xfrm>
            <a:off x="138839" y="2426996"/>
            <a:ext cx="5346700" cy="3751308"/>
          </a:xfrm>
        </p:spPr>
        <p:txBody>
          <a:bodyPr/>
          <a:lstStyle/>
          <a:p>
            <a:endParaRPr lang="nl-NL" sz="1800" dirty="0"/>
          </a:p>
          <a:p>
            <a:pPr marL="800100" lvl="1" indent="-342900">
              <a:buFont typeface="Arial" panose="020B0604020202020204" pitchFamily="34" charset="0"/>
              <a:buChar char="•"/>
            </a:pPr>
            <a:r>
              <a:rPr lang="nl-NL" sz="1800" dirty="0"/>
              <a:t>Lichaamsgewicht</a:t>
            </a:r>
          </a:p>
          <a:p>
            <a:pPr marL="800100" lvl="1" indent="-342900">
              <a:buFont typeface="Arial" panose="020B0604020202020204" pitchFamily="34" charset="0"/>
              <a:buChar char="•"/>
            </a:pPr>
            <a:r>
              <a:rPr lang="nl-NL" sz="1800" dirty="0"/>
              <a:t>Insulinegevoeligheid </a:t>
            </a:r>
          </a:p>
          <a:p>
            <a:pPr lvl="1"/>
            <a:r>
              <a:rPr lang="nl-NL" sz="1800" dirty="0"/>
              <a:t>     (dosering en tijdstip injectie)</a:t>
            </a:r>
          </a:p>
          <a:p>
            <a:pPr marL="800100" lvl="1" indent="-342900">
              <a:buFont typeface="Arial" panose="020B0604020202020204" pitchFamily="34" charset="0"/>
              <a:buChar char="•"/>
            </a:pPr>
            <a:r>
              <a:rPr lang="nl-NL" sz="1800" dirty="0"/>
              <a:t>Insuline totale dagdosis</a:t>
            </a:r>
          </a:p>
          <a:p>
            <a:pPr marL="800100" lvl="1" indent="-342900">
              <a:buFont typeface="Arial" panose="020B0604020202020204" pitchFamily="34" charset="0"/>
              <a:buChar char="•"/>
            </a:pPr>
            <a:endParaRPr lang="nl-NL" sz="1800" dirty="0"/>
          </a:p>
          <a:p>
            <a:pPr lvl="1"/>
            <a:endParaRPr lang="nl-NL" dirty="0"/>
          </a:p>
        </p:txBody>
      </p:sp>
      <p:pic>
        <p:nvPicPr>
          <p:cNvPr id="5" name="Picture 5">
            <a:extLst>
              <a:ext uri="{FF2B5EF4-FFF2-40B4-BE49-F238E27FC236}">
                <a16:creationId xmlns:a16="http://schemas.microsoft.com/office/drawing/2014/main" id="{999D32B4-46B7-DCF2-7030-C34A2A99B6E6}"/>
              </a:ext>
            </a:extLst>
          </p:cNvPr>
          <p:cNvPicPr>
            <a:picLocks noChangeAspect="1"/>
          </p:cNvPicPr>
          <p:nvPr/>
        </p:nvPicPr>
        <p:blipFill>
          <a:blip r:embed="rId3">
            <a:alphaModFix/>
          </a:blip>
          <a:srcRect t="15675" b="10417"/>
          <a:stretch/>
        </p:blipFill>
        <p:spPr>
          <a:xfrm>
            <a:off x="4444443" y="2263929"/>
            <a:ext cx="7691910" cy="3197777"/>
          </a:xfrm>
          <a:prstGeom prst="rect">
            <a:avLst/>
          </a:prstGeom>
        </p:spPr>
      </p:pic>
      <p:sp>
        <p:nvSpPr>
          <p:cNvPr id="7" name="TextBox 3">
            <a:extLst>
              <a:ext uri="{FF2B5EF4-FFF2-40B4-BE49-F238E27FC236}">
                <a16:creationId xmlns:a16="http://schemas.microsoft.com/office/drawing/2014/main" id="{69CB4C44-6825-8E65-21E0-57955E0AB99F}"/>
              </a:ext>
            </a:extLst>
          </p:cNvPr>
          <p:cNvSpPr txBox="1"/>
          <p:nvPr/>
        </p:nvSpPr>
        <p:spPr>
          <a:xfrm>
            <a:off x="6320231" y="6178304"/>
            <a:ext cx="5649366" cy="307777"/>
          </a:xfrm>
          <a:prstGeom prst="rect">
            <a:avLst/>
          </a:prstGeom>
          <a:noFill/>
        </p:spPr>
        <p:txBody>
          <a:bodyPr wrap="square" rtlCol="0">
            <a:spAutoFit/>
          </a:bodyPr>
          <a:lstStyle/>
          <a:p>
            <a:pPr algn="ctr"/>
            <a:r>
              <a:rPr lang="nl-BE" sz="1400" dirty="0" err="1"/>
              <a:t>Figure</a:t>
            </a:r>
            <a:r>
              <a:rPr lang="nl-BE" sz="1400" dirty="0"/>
              <a:t> a</a:t>
            </a:r>
            <a:r>
              <a:rPr lang="it-IT" sz="1400" dirty="0"/>
              <a:t>dapted from </a:t>
            </a:r>
            <a:r>
              <a:rPr lang="it-IT" sz="1400" baseline="30000" dirty="0"/>
              <a:t>1</a:t>
            </a:r>
            <a:r>
              <a:rPr lang="it-IT" sz="1400" dirty="0"/>
              <a:t>García-Patterson, Diabetologia. 2010</a:t>
            </a:r>
            <a:endParaRPr lang="en-US" sz="1400" dirty="0"/>
          </a:p>
        </p:txBody>
      </p:sp>
      <p:pic>
        <p:nvPicPr>
          <p:cNvPr id="8" name="Afbeelding 7">
            <a:extLst>
              <a:ext uri="{FF2B5EF4-FFF2-40B4-BE49-F238E27FC236}">
                <a16:creationId xmlns:a16="http://schemas.microsoft.com/office/drawing/2014/main" id="{D2F1F32C-4ACE-3693-E72B-BE6B1C2FC9B2}"/>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30211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D78B-CD58-1C7C-DC62-55073E4B62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290CD6-1F3C-EDA8-1034-0FD553DCE823}"/>
              </a:ext>
            </a:extLst>
          </p:cNvPr>
          <p:cNvSpPr>
            <a:spLocks noGrp="1"/>
          </p:cNvSpPr>
          <p:nvPr>
            <p:ph type="title"/>
          </p:nvPr>
        </p:nvSpPr>
        <p:spPr>
          <a:xfrm>
            <a:off x="544913" y="843523"/>
            <a:ext cx="10766044" cy="1325563"/>
          </a:xfrm>
        </p:spPr>
        <p:txBody>
          <a:bodyPr/>
          <a:lstStyle/>
          <a:p>
            <a:r>
              <a:rPr lang="nl-NL" sz="3200" dirty="0"/>
              <a:t>Algemene adviezen tijdens zwangerschap</a:t>
            </a:r>
          </a:p>
        </p:txBody>
      </p:sp>
      <p:pic>
        <p:nvPicPr>
          <p:cNvPr id="5" name="Afbeelding 4">
            <a:extLst>
              <a:ext uri="{FF2B5EF4-FFF2-40B4-BE49-F238E27FC236}">
                <a16:creationId xmlns:a16="http://schemas.microsoft.com/office/drawing/2014/main" id="{A26E0DDC-E230-8456-3C1C-48F78EEE1416}"/>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
        <p:nvSpPr>
          <p:cNvPr id="3" name="Tekstvak 2">
            <a:extLst>
              <a:ext uri="{FF2B5EF4-FFF2-40B4-BE49-F238E27FC236}">
                <a16:creationId xmlns:a16="http://schemas.microsoft.com/office/drawing/2014/main" id="{AD0BAC0C-7F06-2535-19A9-2F7DD3D05FF5}"/>
              </a:ext>
            </a:extLst>
          </p:cNvPr>
          <p:cNvSpPr txBox="1"/>
          <p:nvPr/>
        </p:nvSpPr>
        <p:spPr>
          <a:xfrm>
            <a:off x="897219" y="2278748"/>
            <a:ext cx="7998953" cy="452431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nl-NL" dirty="0"/>
              <a:t>Meer op je handen zitten…</a:t>
            </a:r>
          </a:p>
          <a:p>
            <a:r>
              <a:rPr lang="nl-NL" dirty="0"/>
              <a:t>    systeem zijn werk laten doen</a:t>
            </a:r>
          </a:p>
          <a:p>
            <a:endParaRPr lang="nl-NL" dirty="0"/>
          </a:p>
          <a:p>
            <a:pPr marL="285750" indent="-285750">
              <a:buFont typeface="Wingdings" panose="05000000000000000000" pitchFamily="2" charset="2"/>
              <a:buChar char="Ø"/>
            </a:pPr>
            <a:r>
              <a:rPr lang="nl-NL" dirty="0"/>
              <a:t>Timing bolus: </a:t>
            </a:r>
          </a:p>
          <a:p>
            <a:r>
              <a:rPr lang="nl-NL" dirty="0"/>
              <a:t>    1</a:t>
            </a:r>
            <a:r>
              <a:rPr lang="nl-NL" baseline="30000" dirty="0"/>
              <a:t>e</a:t>
            </a:r>
            <a:r>
              <a:rPr lang="nl-NL" dirty="0"/>
              <a:t> trimester: 15-20 minuten </a:t>
            </a:r>
            <a:r>
              <a:rPr lang="nl-NL" b="1" dirty="0"/>
              <a:t>vóór</a:t>
            </a:r>
            <a:r>
              <a:rPr lang="nl-NL" dirty="0"/>
              <a:t> de maaltijd</a:t>
            </a:r>
          </a:p>
          <a:p>
            <a:r>
              <a:rPr lang="nl-NL" dirty="0"/>
              <a:t>    2</a:t>
            </a:r>
            <a:r>
              <a:rPr lang="nl-NL" baseline="30000" dirty="0"/>
              <a:t>e</a:t>
            </a:r>
            <a:r>
              <a:rPr lang="nl-NL" dirty="0"/>
              <a:t> trimester: 30 minuten </a:t>
            </a:r>
            <a:r>
              <a:rPr lang="nl-NL" b="1" dirty="0"/>
              <a:t>vóór</a:t>
            </a:r>
            <a:r>
              <a:rPr lang="nl-NL" dirty="0"/>
              <a:t> de maaltijd </a:t>
            </a:r>
          </a:p>
          <a:p>
            <a:r>
              <a:rPr lang="nl-NL" dirty="0"/>
              <a:t>    3</a:t>
            </a:r>
            <a:r>
              <a:rPr lang="nl-NL" baseline="30000" dirty="0"/>
              <a:t>e</a:t>
            </a:r>
            <a:r>
              <a:rPr lang="nl-NL" dirty="0"/>
              <a:t> trimester: 30-45 minuten </a:t>
            </a:r>
            <a:r>
              <a:rPr lang="nl-NL" b="1" dirty="0"/>
              <a:t>vóór</a:t>
            </a:r>
            <a:r>
              <a:rPr lang="nl-NL" dirty="0"/>
              <a:t> de maaltijd</a:t>
            </a:r>
          </a:p>
          <a:p>
            <a:endParaRPr lang="nl-NL" dirty="0"/>
          </a:p>
          <a:p>
            <a:pPr marL="285750" indent="-285750">
              <a:buFont typeface="Wingdings" panose="05000000000000000000" pitchFamily="2" charset="2"/>
              <a:buChar char="Ø"/>
            </a:pPr>
            <a:r>
              <a:rPr lang="nl-NL" dirty="0"/>
              <a:t>Elk systeem kan IKH ratio’s aanpassen (behalve </a:t>
            </a:r>
            <a:r>
              <a:rPr lang="nl-NL" err="1"/>
              <a:t>Diabeloop</a:t>
            </a:r>
            <a:r>
              <a:rPr lang="nl-NL" dirty="0"/>
              <a:t>)</a:t>
            </a:r>
          </a:p>
          <a:p>
            <a:endParaRPr lang="nl-NL" dirty="0"/>
          </a:p>
          <a:p>
            <a:pPr marL="285750" indent="-285750">
              <a:buFont typeface="Wingdings" panose="05000000000000000000" pitchFamily="2" charset="2"/>
              <a:buChar char="Ø"/>
            </a:pPr>
            <a:r>
              <a:rPr lang="nl-NL"/>
              <a:t>Zodra automodus stopt, let goed op </a:t>
            </a:r>
            <a:r>
              <a:rPr lang="nl-NL" err="1"/>
              <a:t>basaalstanden</a:t>
            </a:r>
            <a:r>
              <a:rPr lang="nl-NL" dirty="0"/>
              <a:t>!</a:t>
            </a:r>
          </a:p>
          <a:p>
            <a:pPr marL="285750" indent="-285750">
              <a:buFont typeface="Wingdings" panose="05000000000000000000" pitchFamily="2" charset="2"/>
              <a:buChar char="Ø"/>
            </a:pPr>
            <a:endParaRPr lang="nl-NL" dirty="0">
              <a:solidFill>
                <a:srgbClr val="000000"/>
              </a:solidFill>
            </a:endParaRPr>
          </a:p>
          <a:p>
            <a:pPr marL="285750" indent="-285750">
              <a:buFont typeface="Wingdings" panose="05000000000000000000" pitchFamily="2" charset="2"/>
              <a:buChar char="Ø"/>
            </a:pPr>
            <a:r>
              <a:rPr lang="nl-NL">
                <a:solidFill>
                  <a:srgbClr val="000000"/>
                </a:solidFill>
              </a:rPr>
              <a:t>Elk systeem heeft verschillende mogelijkheden wat je kunt aanpassen in automatische modus</a:t>
            </a:r>
            <a:endParaRPr lang="nl-NL" dirty="0">
              <a:solidFill>
                <a:srgbClr val="000000"/>
              </a:solidFill>
            </a:endParaRPr>
          </a:p>
          <a:p>
            <a:endParaRPr lang="nl-NL" dirty="0">
              <a:solidFill>
                <a:srgbClr val="FF0000"/>
              </a:solidFill>
            </a:endParaRPr>
          </a:p>
          <a:p>
            <a:pPr marL="285750" indent="-285750">
              <a:buFontTx/>
              <a:buChar char="-"/>
            </a:pPr>
            <a:endParaRPr lang="nl-NL" dirty="0"/>
          </a:p>
        </p:txBody>
      </p:sp>
      <p:pic>
        <p:nvPicPr>
          <p:cNvPr id="10" name="Afbeelding 9">
            <a:extLst>
              <a:ext uri="{FF2B5EF4-FFF2-40B4-BE49-F238E27FC236}">
                <a16:creationId xmlns:a16="http://schemas.microsoft.com/office/drawing/2014/main" id="{3F688FF0-D200-FB1C-D15F-4B498D8F0850}"/>
              </a:ext>
            </a:extLst>
          </p:cNvPr>
          <p:cNvPicPr>
            <a:picLocks noChangeAspect="1"/>
          </p:cNvPicPr>
          <p:nvPr/>
        </p:nvPicPr>
        <p:blipFill>
          <a:blip r:embed="rId4"/>
          <a:stretch>
            <a:fillRect/>
          </a:stretch>
        </p:blipFill>
        <p:spPr>
          <a:xfrm>
            <a:off x="8731385" y="1764039"/>
            <a:ext cx="2915702" cy="3188274"/>
          </a:xfrm>
          <a:prstGeom prst="rect">
            <a:avLst/>
          </a:prstGeom>
        </p:spPr>
      </p:pic>
    </p:spTree>
    <p:extLst>
      <p:ext uri="{BB962C8B-B14F-4D97-AF65-F5344CB8AC3E}">
        <p14:creationId xmlns:p14="http://schemas.microsoft.com/office/powerpoint/2010/main" val="266167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CF406-2F1E-1DB9-A4F8-4A56E6C20728}"/>
              </a:ext>
            </a:extLst>
          </p:cNvPr>
          <p:cNvSpPr>
            <a:spLocks noGrp="1"/>
          </p:cNvSpPr>
          <p:nvPr>
            <p:ph type="title"/>
          </p:nvPr>
        </p:nvSpPr>
        <p:spPr>
          <a:xfrm>
            <a:off x="651256" y="609906"/>
            <a:ext cx="10766044" cy="1325563"/>
          </a:xfrm>
        </p:spPr>
        <p:txBody>
          <a:bodyPr/>
          <a:lstStyle/>
          <a:p>
            <a:r>
              <a:rPr lang="nl-NL" sz="2800" dirty="0"/>
              <a:t>Richelle koos voor Tandem </a:t>
            </a:r>
            <a:r>
              <a:rPr lang="nl-NL" sz="2400" dirty="0"/>
              <a:t>(control-IQ)</a:t>
            </a:r>
            <a:endParaRPr lang="nl-NL" sz="2400" b="0" dirty="0">
              <a:solidFill>
                <a:schemeClr val="tx1"/>
              </a:solidFill>
            </a:endParaRPr>
          </a:p>
        </p:txBody>
      </p:sp>
      <p:pic>
        <p:nvPicPr>
          <p:cNvPr id="6" name="Afbeelding 5">
            <a:extLst>
              <a:ext uri="{FF2B5EF4-FFF2-40B4-BE49-F238E27FC236}">
                <a16:creationId xmlns:a16="http://schemas.microsoft.com/office/drawing/2014/main" id="{812669A6-2E0D-DAA6-9418-B37526E24AA3}"/>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
        <p:nvSpPr>
          <p:cNvPr id="7" name="Tijdelijke aanduiding voor inhoud 6">
            <a:extLst>
              <a:ext uri="{FF2B5EF4-FFF2-40B4-BE49-F238E27FC236}">
                <a16:creationId xmlns:a16="http://schemas.microsoft.com/office/drawing/2014/main" id="{F8553570-0750-CFA3-FD13-F0EA50E43949}"/>
              </a:ext>
            </a:extLst>
          </p:cNvPr>
          <p:cNvSpPr>
            <a:spLocks noGrp="1"/>
          </p:cNvSpPr>
          <p:nvPr>
            <p:ph sz="half" idx="2"/>
          </p:nvPr>
        </p:nvSpPr>
        <p:spPr>
          <a:xfrm>
            <a:off x="796544" y="1760736"/>
            <a:ext cx="10744200" cy="3751308"/>
          </a:xfrm>
        </p:spPr>
        <p:txBody>
          <a:bodyPr/>
          <a:lstStyle/>
          <a:p>
            <a:pPr marL="0" indent="0">
              <a:buNone/>
            </a:pPr>
            <a:r>
              <a:rPr lang="nl-NL" sz="1800" b="1" dirty="0"/>
              <a:t>Tijdens zwangerschap</a:t>
            </a:r>
          </a:p>
          <a:p>
            <a:pPr marL="0" indent="0">
              <a:buNone/>
            </a:pPr>
            <a:r>
              <a:rPr lang="nl-NL" sz="1800" dirty="0"/>
              <a:t>- Streefwaarde 6,1 </a:t>
            </a:r>
            <a:r>
              <a:rPr lang="nl-NL" sz="1800" dirty="0" err="1"/>
              <a:t>mmol</a:t>
            </a:r>
            <a:r>
              <a:rPr lang="nl-NL" sz="1800" dirty="0"/>
              <a:t>/l en actieve insulinetijd 5 uur (niet aanpasbaar)</a:t>
            </a:r>
          </a:p>
          <a:p>
            <a:pPr marL="0" indent="0">
              <a:buNone/>
            </a:pPr>
            <a:r>
              <a:rPr lang="nl-NL" sz="1800" dirty="0"/>
              <a:t>- Basaal aanpasbaar (algoritme kijkt ‘vooruit’, niet terug)</a:t>
            </a:r>
          </a:p>
          <a:p>
            <a:pPr marL="0" indent="0">
              <a:buNone/>
            </a:pPr>
            <a:r>
              <a:rPr lang="nl-NL" sz="1800" dirty="0"/>
              <a:t>- Correctiefactor aanpasbaar</a:t>
            </a:r>
          </a:p>
          <a:p>
            <a:pPr marL="0" indent="0">
              <a:buNone/>
            </a:pPr>
            <a:r>
              <a:rPr lang="nl-NL" sz="1800" dirty="0"/>
              <a:t>- Gebruik ‘slaap’ modus overdag en nacht (geen autocorrecties (normaal 1x per uur)</a:t>
            </a:r>
          </a:p>
          <a:p>
            <a:pPr marL="0" indent="0">
              <a:buNone/>
            </a:pPr>
            <a:r>
              <a:rPr lang="nl-NL" sz="1800" dirty="0"/>
              <a:t>- Meer </a:t>
            </a:r>
            <a:r>
              <a:rPr lang="nl-NL" sz="1800" dirty="0" err="1"/>
              <a:t>kh</a:t>
            </a:r>
            <a:r>
              <a:rPr lang="nl-NL" sz="1800" dirty="0"/>
              <a:t> invoeren dan je eet (bij scherpe IKH ratio) </a:t>
            </a:r>
            <a:r>
              <a:rPr lang="nl-NL" sz="1800" dirty="0">
                <a:sym typeface="Wingdings" panose="05000000000000000000" pitchFamily="2" charset="2"/>
              </a:rPr>
              <a:t></a:t>
            </a:r>
            <a:r>
              <a:rPr lang="nl-NL" sz="1800" dirty="0"/>
              <a:t> grotere maaltijdbolus </a:t>
            </a:r>
          </a:p>
          <a:p>
            <a:pPr marL="0" indent="0">
              <a:buNone/>
            </a:pPr>
            <a:endParaRPr lang="nl-NL" sz="1800" b="1" dirty="0"/>
          </a:p>
          <a:p>
            <a:pPr marL="0" indent="0">
              <a:buNone/>
            </a:pPr>
            <a:r>
              <a:rPr lang="nl-NL" sz="1800" b="1" dirty="0"/>
              <a:t>(alleen Amerika)</a:t>
            </a:r>
          </a:p>
          <a:p>
            <a:pPr marL="0" indent="0">
              <a:buNone/>
            </a:pPr>
            <a:r>
              <a:rPr lang="nl-NL" sz="1800" dirty="0"/>
              <a:t>Superbolus-techniek </a:t>
            </a:r>
            <a:r>
              <a:rPr lang="nl-NL" sz="1800" dirty="0">
                <a:sym typeface="Wingdings" panose="05000000000000000000" pitchFamily="2" charset="2"/>
              </a:rPr>
              <a:t> C</a:t>
            </a:r>
            <a:r>
              <a:rPr lang="nl-NL" sz="1800" dirty="0"/>
              <a:t>ontrol IQ </a:t>
            </a:r>
            <a:r>
              <a:rPr lang="nl-NL" sz="1800" b="1" dirty="0"/>
              <a:t>plus</a:t>
            </a:r>
          </a:p>
          <a:p>
            <a:pPr marL="0" indent="0">
              <a:buNone/>
            </a:pPr>
            <a:r>
              <a:rPr lang="nl-NL" sz="1800" dirty="0"/>
              <a:t>grotere bolus (20-30%) in controle IQ verlaag je tijdelijk basale snelheid (voor 2-3 uur)</a:t>
            </a:r>
          </a:p>
          <a:p>
            <a:pPr marL="0" indent="0">
              <a:buNone/>
            </a:pPr>
            <a:r>
              <a:rPr lang="nl-NL" sz="1800" dirty="0"/>
              <a:t>voorkomt </a:t>
            </a:r>
            <a:r>
              <a:rPr lang="nl-NL" sz="1800" dirty="0" err="1"/>
              <a:t>hypo’s</a:t>
            </a:r>
            <a:r>
              <a:rPr lang="nl-NL" sz="1800" dirty="0"/>
              <a:t> na de maaltijd</a:t>
            </a:r>
          </a:p>
        </p:txBody>
      </p:sp>
      <p:sp>
        <p:nvSpPr>
          <p:cNvPr id="4" name="TextBox 5">
            <a:extLst>
              <a:ext uri="{FF2B5EF4-FFF2-40B4-BE49-F238E27FC236}">
                <a16:creationId xmlns:a16="http://schemas.microsoft.com/office/drawing/2014/main" id="{0B492402-8823-F6A0-C406-803CDEED879D}"/>
              </a:ext>
            </a:extLst>
          </p:cNvPr>
          <p:cNvSpPr txBox="1"/>
          <p:nvPr/>
        </p:nvSpPr>
        <p:spPr>
          <a:xfrm>
            <a:off x="8375029" y="6126862"/>
            <a:ext cx="33287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Donovan, Feig; JAMA 2025</a:t>
            </a:r>
            <a:endParaRPr lang="en-US" dirty="0"/>
          </a:p>
        </p:txBody>
      </p:sp>
    </p:spTree>
    <p:extLst>
      <p:ext uri="{BB962C8B-B14F-4D97-AF65-F5344CB8AC3E}">
        <p14:creationId xmlns:p14="http://schemas.microsoft.com/office/powerpoint/2010/main" val="140314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A9AA8-EC58-1DC6-65F8-B08BF25213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0CEA71-70F9-6580-BC1F-38B52E9E2CD8}"/>
              </a:ext>
            </a:extLst>
          </p:cNvPr>
          <p:cNvSpPr>
            <a:spLocks noGrp="1"/>
          </p:cNvSpPr>
          <p:nvPr>
            <p:ph type="title"/>
          </p:nvPr>
        </p:nvSpPr>
        <p:spPr>
          <a:xfrm>
            <a:off x="397816" y="396109"/>
            <a:ext cx="10766044" cy="1325563"/>
          </a:xfrm>
        </p:spPr>
        <p:txBody>
          <a:bodyPr/>
          <a:lstStyle/>
          <a:p>
            <a:r>
              <a:rPr lang="nl-NL" sz="2800" dirty="0"/>
              <a:t>Casus Richelle Tandem control IQ</a:t>
            </a:r>
          </a:p>
        </p:txBody>
      </p:sp>
      <p:pic>
        <p:nvPicPr>
          <p:cNvPr id="5" name="Afbeelding 4">
            <a:extLst>
              <a:ext uri="{FF2B5EF4-FFF2-40B4-BE49-F238E27FC236}">
                <a16:creationId xmlns:a16="http://schemas.microsoft.com/office/drawing/2014/main" id="{0DBF77FB-14F0-B65C-E6ED-C0E18A84A454}"/>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3074" name="Picture 2">
            <a:extLst>
              <a:ext uri="{FF2B5EF4-FFF2-40B4-BE49-F238E27FC236}">
                <a16:creationId xmlns:a16="http://schemas.microsoft.com/office/drawing/2014/main" id="{E45EC6A4-F1D0-5D19-8E83-EA17ED14E641}"/>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61" t="11723" r="1"/>
          <a:stretch>
            <a:fillRect/>
          </a:stretch>
        </p:blipFill>
        <p:spPr bwMode="auto">
          <a:xfrm>
            <a:off x="1754956" y="1282559"/>
            <a:ext cx="8682087" cy="524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634CE9C4-4127-3632-D67A-3A740C4B7C1C}"/>
              </a:ext>
            </a:extLst>
          </p:cNvPr>
          <p:cNvSpPr/>
          <p:nvPr/>
        </p:nvSpPr>
        <p:spPr>
          <a:xfrm>
            <a:off x="3211118" y="3140690"/>
            <a:ext cx="1785088" cy="3321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C31EF023-EDB7-3AF1-5662-494D0B10CBE1}"/>
              </a:ext>
            </a:extLst>
          </p:cNvPr>
          <p:cNvSpPr/>
          <p:nvPr/>
        </p:nvSpPr>
        <p:spPr>
          <a:xfrm>
            <a:off x="6241078" y="2809189"/>
            <a:ext cx="1649158" cy="3597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058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DAFCB-1D5B-4F76-B19B-DDC221A237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E76B7A-61B5-C182-A22E-275B36EB6398}"/>
              </a:ext>
            </a:extLst>
          </p:cNvPr>
          <p:cNvSpPr>
            <a:spLocks noGrp="1"/>
          </p:cNvSpPr>
          <p:nvPr>
            <p:ph type="title"/>
          </p:nvPr>
        </p:nvSpPr>
        <p:spPr>
          <a:xfrm>
            <a:off x="516514" y="513912"/>
            <a:ext cx="10766044" cy="1325563"/>
          </a:xfrm>
        </p:spPr>
        <p:txBody>
          <a:bodyPr/>
          <a:lstStyle/>
          <a:p>
            <a:r>
              <a:rPr lang="nl-NL" sz="2800" dirty="0"/>
              <a:t>Casus Richelle Tandem control IQ</a:t>
            </a:r>
          </a:p>
        </p:txBody>
      </p:sp>
      <p:pic>
        <p:nvPicPr>
          <p:cNvPr id="5" name="Afbeelding 4">
            <a:extLst>
              <a:ext uri="{FF2B5EF4-FFF2-40B4-BE49-F238E27FC236}">
                <a16:creationId xmlns:a16="http://schemas.microsoft.com/office/drawing/2014/main" id="{33A8AE42-A455-AC0C-D8AA-1942AE635B13}"/>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1026" name="Picture 2">
            <a:extLst>
              <a:ext uri="{FF2B5EF4-FFF2-40B4-BE49-F238E27FC236}">
                <a16:creationId xmlns:a16="http://schemas.microsoft.com/office/drawing/2014/main" id="{EAE6FF90-2D07-17A7-6FDA-E56E8284D70D}"/>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404" t="17711"/>
          <a:stretch>
            <a:fillRect/>
          </a:stretch>
        </p:blipFill>
        <p:spPr bwMode="auto">
          <a:xfrm>
            <a:off x="1044732" y="1534371"/>
            <a:ext cx="8836288" cy="495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a:extLst>
              <a:ext uri="{FF2B5EF4-FFF2-40B4-BE49-F238E27FC236}">
                <a16:creationId xmlns:a16="http://schemas.microsoft.com/office/drawing/2014/main" id="{518CA959-CAE5-EF5D-685F-D6292CF54CF2}"/>
              </a:ext>
            </a:extLst>
          </p:cNvPr>
          <p:cNvSpPr/>
          <p:nvPr/>
        </p:nvSpPr>
        <p:spPr>
          <a:xfrm rot="16200000">
            <a:off x="7126662" y="2356252"/>
            <a:ext cx="955551" cy="26559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links 6">
            <a:extLst>
              <a:ext uri="{FF2B5EF4-FFF2-40B4-BE49-F238E27FC236}">
                <a16:creationId xmlns:a16="http://schemas.microsoft.com/office/drawing/2014/main" id="{1805B17B-03F6-69FE-27F1-8F7EA6B782AB}"/>
              </a:ext>
            </a:extLst>
          </p:cNvPr>
          <p:cNvSpPr/>
          <p:nvPr/>
        </p:nvSpPr>
        <p:spPr>
          <a:xfrm>
            <a:off x="9814440" y="6120262"/>
            <a:ext cx="1284051" cy="326167"/>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highlight>
                <a:srgbClr val="FF0000"/>
              </a:highlight>
            </a:endParaRPr>
          </a:p>
        </p:txBody>
      </p:sp>
    </p:spTree>
    <p:extLst>
      <p:ext uri="{BB962C8B-B14F-4D97-AF65-F5344CB8AC3E}">
        <p14:creationId xmlns:p14="http://schemas.microsoft.com/office/powerpoint/2010/main" val="5912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CC98C-7162-A390-FC7D-A82017FE82D1}"/>
              </a:ext>
            </a:extLst>
          </p:cNvPr>
          <p:cNvSpPr>
            <a:spLocks noGrp="1"/>
          </p:cNvSpPr>
          <p:nvPr>
            <p:ph type="title"/>
          </p:nvPr>
        </p:nvSpPr>
        <p:spPr>
          <a:xfrm>
            <a:off x="712978" y="361729"/>
            <a:ext cx="10766044" cy="1325563"/>
          </a:xfrm>
        </p:spPr>
        <p:txBody>
          <a:bodyPr/>
          <a:lstStyle/>
          <a:p>
            <a:r>
              <a:rPr lang="nl-NL" sz="2800" dirty="0"/>
              <a:t>Medtronic 780G</a:t>
            </a:r>
          </a:p>
        </p:txBody>
      </p:sp>
      <p:pic>
        <p:nvPicPr>
          <p:cNvPr id="3" name="Afbeelding 2">
            <a:extLst>
              <a:ext uri="{FF2B5EF4-FFF2-40B4-BE49-F238E27FC236}">
                <a16:creationId xmlns:a16="http://schemas.microsoft.com/office/drawing/2014/main" id="{E4AFEAAB-B0A0-3825-D0A0-F760A1DD2D54}"/>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
        <p:nvSpPr>
          <p:cNvPr id="6" name="Tijdelijke aanduiding voor inhoud 5">
            <a:extLst>
              <a:ext uri="{FF2B5EF4-FFF2-40B4-BE49-F238E27FC236}">
                <a16:creationId xmlns:a16="http://schemas.microsoft.com/office/drawing/2014/main" id="{E73EE82C-F24E-6659-30EF-E30EC420B47B}"/>
              </a:ext>
            </a:extLst>
          </p:cNvPr>
          <p:cNvSpPr>
            <a:spLocks noGrp="1"/>
          </p:cNvSpPr>
          <p:nvPr>
            <p:ph sz="half" idx="2"/>
          </p:nvPr>
        </p:nvSpPr>
        <p:spPr>
          <a:xfrm>
            <a:off x="598692" y="1776734"/>
            <a:ext cx="10744200" cy="4274248"/>
          </a:xfrm>
        </p:spPr>
        <p:txBody>
          <a:bodyPr/>
          <a:lstStyle/>
          <a:p>
            <a:pPr marL="0" indent="0">
              <a:buNone/>
            </a:pPr>
            <a:r>
              <a:rPr lang="nl-NL" sz="1800" b="1" dirty="0"/>
              <a:t>Tijdens zwangerschap:</a:t>
            </a:r>
            <a:endParaRPr lang="nl-NL" b="1" dirty="0"/>
          </a:p>
          <a:p>
            <a:pPr>
              <a:buFontTx/>
              <a:buChar char="-"/>
            </a:pPr>
            <a:r>
              <a:rPr lang="nl-NL" sz="1800" dirty="0"/>
              <a:t>Streefwaarde: 5,5 </a:t>
            </a:r>
            <a:r>
              <a:rPr lang="nl-NL" sz="1800" dirty="0" err="1"/>
              <a:t>mmol</a:t>
            </a:r>
            <a:r>
              <a:rPr lang="nl-NL" sz="1800" dirty="0"/>
              <a:t>/l </a:t>
            </a:r>
          </a:p>
          <a:p>
            <a:pPr>
              <a:buFontTx/>
              <a:buChar char="-"/>
            </a:pPr>
            <a:r>
              <a:rPr lang="nl-NL" sz="1800" dirty="0"/>
              <a:t>Actieve insulinetijd op 2 uur</a:t>
            </a:r>
          </a:p>
          <a:p>
            <a:pPr>
              <a:buFontTx/>
              <a:buChar char="-"/>
            </a:pPr>
            <a:r>
              <a:rPr lang="nl-NL" sz="1800" dirty="0"/>
              <a:t>IKH- ratio aanpassen</a:t>
            </a:r>
          </a:p>
          <a:p>
            <a:pPr marL="0" indent="0">
              <a:buNone/>
            </a:pPr>
            <a:r>
              <a:rPr lang="nl-NL" sz="1800" dirty="0"/>
              <a:t>    </a:t>
            </a:r>
            <a:r>
              <a:rPr lang="nl-NL" sz="1800" i="1" dirty="0"/>
              <a:t>Cave:  veilige maaltijdbolus      </a:t>
            </a:r>
            <a:r>
              <a:rPr lang="nl-NL" sz="1800" dirty="0"/>
              <a:t>(als de bolus te groot wordt </a:t>
            </a:r>
            <a:r>
              <a:rPr lang="nl-NL" sz="1800" dirty="0" err="1"/>
              <a:t>tov</a:t>
            </a:r>
            <a:r>
              <a:rPr lang="nl-NL" sz="1800" dirty="0"/>
              <a:t> van </a:t>
            </a:r>
            <a:r>
              <a:rPr lang="nl-NL" sz="1800" dirty="0" err="1"/>
              <a:t>dagtotaal</a:t>
            </a:r>
            <a:r>
              <a:rPr lang="nl-NL" sz="1800" dirty="0"/>
              <a:t>) </a:t>
            </a:r>
          </a:p>
          <a:p>
            <a:pPr marL="0" indent="0">
              <a:buNone/>
            </a:pPr>
            <a:r>
              <a:rPr lang="nl-NL" sz="1800" dirty="0">
                <a:sym typeface="Wingdings" panose="05000000000000000000" pitchFamily="2" charset="2"/>
              </a:rPr>
              <a:t> advies niet gegeten KH invoeren (+ 20-30%) voor grotere bolus, niet IKH ratio teveel aanscherpen</a:t>
            </a:r>
          </a:p>
          <a:p>
            <a:pPr marL="0" indent="0">
              <a:buNone/>
            </a:pPr>
            <a:r>
              <a:rPr lang="nl-NL" sz="1800" dirty="0">
                <a:sym typeface="Wingdings" panose="05000000000000000000" pitchFamily="2" charset="2"/>
              </a:rPr>
              <a:t>-  Behoudt stop voor laag in manuele modus</a:t>
            </a:r>
          </a:p>
          <a:p>
            <a:pPr marL="0" indent="0">
              <a:buNone/>
            </a:pPr>
            <a:endParaRPr lang="nl-NL" sz="1800" dirty="0">
              <a:sym typeface="Wingdings" panose="05000000000000000000" pitchFamily="2" charset="2"/>
            </a:endParaRPr>
          </a:p>
          <a:p>
            <a:pPr>
              <a:buFontTx/>
              <a:buChar char="-"/>
            </a:pPr>
            <a:r>
              <a:rPr lang="nl-NL" sz="1800" dirty="0">
                <a:sym typeface="Wingdings" panose="05000000000000000000" pitchFamily="2" charset="2"/>
              </a:rPr>
              <a:t>Bolusstapgrootte aanpassen van 0,1 naar 0,025 EH (systeem kan agressiever autocorrecties geven)</a:t>
            </a:r>
          </a:p>
          <a:p>
            <a:pPr>
              <a:buFontTx/>
              <a:buChar char="-"/>
            </a:pPr>
            <a:r>
              <a:rPr lang="nl-NL" sz="1800" dirty="0">
                <a:sym typeface="Wingdings" panose="05000000000000000000" pitchFamily="2" charset="2"/>
              </a:rPr>
              <a:t>Bolussnelheid van ‘normaal’ naar ‘snel’</a:t>
            </a:r>
          </a:p>
          <a:p>
            <a:pPr>
              <a:buFontTx/>
              <a:buChar char="-"/>
            </a:pPr>
            <a:r>
              <a:rPr lang="nl-NL" sz="1800" dirty="0">
                <a:sym typeface="Wingdings" panose="05000000000000000000" pitchFamily="2" charset="2"/>
              </a:rPr>
              <a:t>Basaal maandelijks aanpassen (als uit </a:t>
            </a:r>
            <a:r>
              <a:rPr lang="nl-NL" sz="1800" dirty="0" err="1">
                <a:sym typeface="Wingdings" panose="05000000000000000000" pitchFamily="2" charset="2"/>
              </a:rPr>
              <a:t>smartguard</a:t>
            </a:r>
            <a:r>
              <a:rPr lang="nl-NL" sz="1800" dirty="0">
                <a:sym typeface="Wingdings" panose="05000000000000000000" pitchFamily="2" charset="2"/>
              </a:rPr>
              <a:t>)</a:t>
            </a:r>
          </a:p>
          <a:p>
            <a:pPr marL="0" indent="0">
              <a:buNone/>
            </a:pPr>
            <a:endParaRPr lang="nl-NL" sz="1800" dirty="0"/>
          </a:p>
          <a:p>
            <a:pPr>
              <a:buFontTx/>
              <a:buChar char="-"/>
            </a:pPr>
            <a:endParaRPr lang="nl-NL" dirty="0"/>
          </a:p>
        </p:txBody>
      </p:sp>
      <p:pic>
        <p:nvPicPr>
          <p:cNvPr id="8" name="Afbeelding 7">
            <a:extLst>
              <a:ext uri="{FF2B5EF4-FFF2-40B4-BE49-F238E27FC236}">
                <a16:creationId xmlns:a16="http://schemas.microsoft.com/office/drawing/2014/main" id="{2C16999C-3E40-6852-10D5-49217F23775A}"/>
              </a:ext>
            </a:extLst>
          </p:cNvPr>
          <p:cNvPicPr>
            <a:picLocks noChangeAspect="1"/>
          </p:cNvPicPr>
          <p:nvPr/>
        </p:nvPicPr>
        <p:blipFill>
          <a:blip r:embed="rId4"/>
          <a:stretch>
            <a:fillRect/>
          </a:stretch>
        </p:blipFill>
        <p:spPr>
          <a:xfrm>
            <a:off x="8095904" y="272286"/>
            <a:ext cx="3497404" cy="2743418"/>
          </a:xfrm>
          <a:prstGeom prst="rect">
            <a:avLst/>
          </a:prstGeom>
        </p:spPr>
      </p:pic>
      <p:sp>
        <p:nvSpPr>
          <p:cNvPr id="4" name="Tijdelijke aanduiding voor voettekst 3">
            <a:extLst>
              <a:ext uri="{FF2B5EF4-FFF2-40B4-BE49-F238E27FC236}">
                <a16:creationId xmlns:a16="http://schemas.microsoft.com/office/drawing/2014/main" id="{1760914F-F441-6F39-C6F9-F8896338CB67}"/>
              </a:ext>
            </a:extLst>
          </p:cNvPr>
          <p:cNvSpPr txBox="1">
            <a:spLocks/>
          </p:cNvSpPr>
          <p:nvPr/>
        </p:nvSpPr>
        <p:spPr>
          <a:xfrm>
            <a:off x="7228092" y="6361118"/>
            <a:ext cx="41148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err="1">
                <a:solidFill>
                  <a:schemeClr val="tx1"/>
                </a:solidFill>
              </a:rPr>
              <a:t>Behalima</a:t>
            </a:r>
            <a:r>
              <a:rPr lang="nl-NL" dirty="0">
                <a:solidFill>
                  <a:schemeClr val="tx1"/>
                </a:solidFill>
              </a:rPr>
              <a:t>, Lancet Diabetes </a:t>
            </a:r>
            <a:r>
              <a:rPr lang="nl-NL" dirty="0" err="1">
                <a:solidFill>
                  <a:schemeClr val="tx1"/>
                </a:solidFill>
              </a:rPr>
              <a:t>Endocrinol</a:t>
            </a:r>
            <a:r>
              <a:rPr lang="nl-NL" dirty="0">
                <a:solidFill>
                  <a:schemeClr val="tx1"/>
                </a:solidFill>
              </a:rPr>
              <a:t> 2024</a:t>
            </a:r>
          </a:p>
        </p:txBody>
      </p:sp>
    </p:spTree>
    <p:extLst>
      <p:ext uri="{BB962C8B-B14F-4D97-AF65-F5344CB8AC3E}">
        <p14:creationId xmlns:p14="http://schemas.microsoft.com/office/powerpoint/2010/main" val="218247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8E05-550E-7D6A-8BD5-E5A1EB1EE19B}"/>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535B3831-A462-B0C2-95DF-CA6D21DE80D5}"/>
              </a:ext>
            </a:extLst>
          </p:cNvPr>
          <p:cNvPicPr>
            <a:picLocks noChangeAspect="1"/>
          </p:cNvPicPr>
          <p:nvPr/>
        </p:nvPicPr>
        <p:blipFill>
          <a:blip r:embed="rId3"/>
          <a:stretch>
            <a:fillRect/>
          </a:stretch>
        </p:blipFill>
        <p:spPr>
          <a:xfrm>
            <a:off x="0" y="1464107"/>
            <a:ext cx="12192000" cy="3929786"/>
          </a:xfrm>
          <a:prstGeom prst="rect">
            <a:avLst/>
          </a:prstGeom>
        </p:spPr>
      </p:pic>
      <p:sp>
        <p:nvSpPr>
          <p:cNvPr id="2" name="Titel 1">
            <a:extLst>
              <a:ext uri="{FF2B5EF4-FFF2-40B4-BE49-F238E27FC236}">
                <a16:creationId xmlns:a16="http://schemas.microsoft.com/office/drawing/2014/main" id="{67E78082-3979-E48A-54CF-45A80472BE38}"/>
              </a:ext>
            </a:extLst>
          </p:cNvPr>
          <p:cNvSpPr>
            <a:spLocks noGrp="1"/>
          </p:cNvSpPr>
          <p:nvPr>
            <p:ph type="title"/>
          </p:nvPr>
        </p:nvSpPr>
        <p:spPr>
          <a:xfrm>
            <a:off x="553459" y="329247"/>
            <a:ext cx="10766044" cy="1325563"/>
          </a:xfrm>
        </p:spPr>
        <p:txBody>
          <a:bodyPr/>
          <a:lstStyle/>
          <a:p>
            <a:r>
              <a:rPr lang="nl-NL" sz="2800" dirty="0"/>
              <a:t>Casus Medtronic 780G</a:t>
            </a:r>
          </a:p>
        </p:txBody>
      </p:sp>
      <p:pic>
        <p:nvPicPr>
          <p:cNvPr id="5" name="Afbeelding 4">
            <a:extLst>
              <a:ext uri="{FF2B5EF4-FFF2-40B4-BE49-F238E27FC236}">
                <a16:creationId xmlns:a16="http://schemas.microsoft.com/office/drawing/2014/main" id="{21F6E4B9-11C0-A840-0694-EB6D277F9CAC}"/>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
        <p:nvSpPr>
          <p:cNvPr id="4" name="Ovaal 3">
            <a:extLst>
              <a:ext uri="{FF2B5EF4-FFF2-40B4-BE49-F238E27FC236}">
                <a16:creationId xmlns:a16="http://schemas.microsoft.com/office/drawing/2014/main" id="{B75EC183-13C2-97EB-5EDF-034710860E18}"/>
              </a:ext>
            </a:extLst>
          </p:cNvPr>
          <p:cNvSpPr/>
          <p:nvPr/>
        </p:nvSpPr>
        <p:spPr>
          <a:xfrm>
            <a:off x="3544478" y="3429000"/>
            <a:ext cx="584463" cy="18521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F6120F9B-4DB3-5E32-64BD-CA7B5B4A0DA1}"/>
              </a:ext>
            </a:extLst>
          </p:cNvPr>
          <p:cNvSpPr txBox="1"/>
          <p:nvPr/>
        </p:nvSpPr>
        <p:spPr>
          <a:xfrm>
            <a:off x="1517716" y="5604361"/>
            <a:ext cx="7447175" cy="954107"/>
          </a:xfrm>
          <a:prstGeom prst="rect">
            <a:avLst/>
          </a:prstGeom>
          <a:noFill/>
        </p:spPr>
        <p:txBody>
          <a:bodyPr wrap="square" rtlCol="0">
            <a:spAutoFit/>
          </a:bodyPr>
          <a:lstStyle/>
          <a:p>
            <a:r>
              <a:rPr lang="nl-NL" sz="1400" dirty="0"/>
              <a:t>Bolusadvies 11,6 EH op basis van 35 gr KH</a:t>
            </a:r>
          </a:p>
          <a:p>
            <a:r>
              <a:rPr lang="nl-NL" sz="1400" dirty="0"/>
              <a:t>Systeem vermindert met 5,1 EH </a:t>
            </a:r>
            <a:r>
              <a:rPr lang="nl-NL" sz="1400" dirty="0">
                <a:sym typeface="Wingdings" panose="05000000000000000000" pitchFamily="2" charset="2"/>
              </a:rPr>
              <a:t> 6,5 EH worden toegediend</a:t>
            </a:r>
          </a:p>
          <a:p>
            <a:endParaRPr lang="nl-NL" sz="1400" dirty="0">
              <a:sym typeface="Wingdings" panose="05000000000000000000" pitchFamily="2" charset="2"/>
            </a:endParaRPr>
          </a:p>
          <a:p>
            <a:r>
              <a:rPr lang="nl-NL" sz="1400" dirty="0">
                <a:sym typeface="Wingdings" panose="05000000000000000000" pitchFamily="2" charset="2"/>
              </a:rPr>
              <a:t> IKH ratio milder zetten en meer KH invoeren</a:t>
            </a:r>
            <a:endParaRPr lang="nl-NL" sz="1400" dirty="0"/>
          </a:p>
        </p:txBody>
      </p:sp>
      <p:sp>
        <p:nvSpPr>
          <p:cNvPr id="3" name="Rechthoek 2">
            <a:extLst>
              <a:ext uri="{FF2B5EF4-FFF2-40B4-BE49-F238E27FC236}">
                <a16:creationId xmlns:a16="http://schemas.microsoft.com/office/drawing/2014/main" id="{FED1805A-2EE1-D69C-EB42-B2409986DB3E}"/>
              </a:ext>
            </a:extLst>
          </p:cNvPr>
          <p:cNvSpPr/>
          <p:nvPr/>
        </p:nvSpPr>
        <p:spPr>
          <a:xfrm>
            <a:off x="141402" y="1554310"/>
            <a:ext cx="2205872" cy="285640"/>
          </a:xfrm>
          <a:prstGeom prst="rect">
            <a:avLst/>
          </a:prstGeom>
          <a:ln>
            <a:no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614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1684" y="713289"/>
            <a:ext cx="8932622" cy="886910"/>
          </a:xfrm>
        </p:spPr>
        <p:txBody>
          <a:bodyPr>
            <a:normAutofit/>
          </a:bodyPr>
          <a:lstStyle/>
          <a:p>
            <a:pPr algn="l"/>
            <a:r>
              <a:rPr lang="nl-NL" sz="3200" b="1" dirty="0" err="1">
                <a:solidFill>
                  <a:srgbClr val="00B050"/>
                </a:solidFill>
                <a:latin typeface="+mn-lt"/>
              </a:rPr>
              <a:t>Disclosure</a:t>
            </a:r>
            <a:r>
              <a:rPr lang="nl-NL" sz="3200" b="1" dirty="0">
                <a:solidFill>
                  <a:srgbClr val="00B050"/>
                </a:solidFill>
                <a:latin typeface="+mn-lt"/>
              </a:rPr>
              <a:t> belangen </a:t>
            </a:r>
            <a:r>
              <a:rPr lang="nl-NL" sz="3200" b="1" i="1" dirty="0">
                <a:solidFill>
                  <a:srgbClr val="00B050"/>
                </a:solidFill>
                <a:latin typeface="+mn-lt"/>
              </a:rPr>
              <a:t>Misja Sprengers</a:t>
            </a:r>
          </a:p>
        </p:txBody>
      </p:sp>
      <p:sp>
        <p:nvSpPr>
          <p:cNvPr id="3" name="Ondertitel 2"/>
          <p:cNvSpPr>
            <a:spLocks noGrp="1"/>
          </p:cNvSpPr>
          <p:nvPr>
            <p:ph type="subTitle" idx="1"/>
          </p:nvPr>
        </p:nvSpPr>
        <p:spPr/>
        <p:txBody>
          <a:bodyPr/>
          <a:lstStyle/>
          <a:p>
            <a:endParaRPr lang="nl-NL"/>
          </a:p>
        </p:txBody>
      </p:sp>
      <p:graphicFrame>
        <p:nvGraphicFramePr>
          <p:cNvPr id="5" name="Tijdelijke aanduiding voor inhoud 7">
            <a:extLst>
              <a:ext uri="{FF2B5EF4-FFF2-40B4-BE49-F238E27FC236}">
                <a16:creationId xmlns:a16="http://schemas.microsoft.com/office/drawing/2014/main" id="{20D8C13E-0AF3-284A-9ECE-B9C56694A0A5}"/>
              </a:ext>
            </a:extLst>
          </p:cNvPr>
          <p:cNvGraphicFramePr>
            <a:graphicFrameLocks/>
          </p:cNvGraphicFramePr>
          <p:nvPr>
            <p:extLst>
              <p:ext uri="{D42A27DB-BD31-4B8C-83A1-F6EECF244321}">
                <p14:modId xmlns:p14="http://schemas.microsoft.com/office/powerpoint/2010/main" val="4014191302"/>
              </p:ext>
            </p:extLst>
          </p:nvPr>
        </p:nvGraphicFramePr>
        <p:xfrm>
          <a:off x="641684" y="1600199"/>
          <a:ext cx="11119786" cy="4869179"/>
        </p:xfrm>
        <a:graphic>
          <a:graphicData uri="http://schemas.openxmlformats.org/drawingml/2006/table">
            <a:tbl>
              <a:tblPr firstRow="1" bandRow="1">
                <a:tableStyleId>{073A0DAA-6AF3-43AB-8588-CEC1D06C72B9}</a:tableStyleId>
              </a:tblPr>
              <a:tblGrid>
                <a:gridCol w="4333185">
                  <a:extLst>
                    <a:ext uri="{9D8B030D-6E8A-4147-A177-3AD203B41FA5}">
                      <a16:colId xmlns:a16="http://schemas.microsoft.com/office/drawing/2014/main" val="3038550182"/>
                    </a:ext>
                  </a:extLst>
                </a:gridCol>
                <a:gridCol w="6786601">
                  <a:extLst>
                    <a:ext uri="{9D8B030D-6E8A-4147-A177-3AD203B41FA5}">
                      <a16:colId xmlns:a16="http://schemas.microsoft.com/office/drawing/2014/main" val="2356909447"/>
                    </a:ext>
                  </a:extLst>
                </a:gridCol>
              </a:tblGrid>
              <a:tr h="487435">
                <a:tc>
                  <a:txBody>
                    <a:bodyPr/>
                    <a:lstStyle/>
                    <a:p>
                      <a:r>
                        <a:rPr lang="nl-NL" dirty="0"/>
                        <a:t>Relevante relaties</a:t>
                      </a:r>
                    </a:p>
                  </a:txBody>
                  <a:tcPr/>
                </a:tc>
                <a:tc>
                  <a:txBody>
                    <a:bodyPr/>
                    <a:lstStyle/>
                    <a:p>
                      <a:r>
                        <a:rPr lang="nl-NL" dirty="0"/>
                        <a:t>Bedrijf</a:t>
                      </a:r>
                    </a:p>
                  </a:txBody>
                  <a:tcPr/>
                </a:tc>
                <a:extLst>
                  <a:ext uri="{0D108BD9-81ED-4DB2-BD59-A6C34878D82A}">
                    <a16:rowId xmlns:a16="http://schemas.microsoft.com/office/drawing/2014/main" val="3641376214"/>
                  </a:ext>
                </a:extLst>
              </a:tr>
              <a:tr h="853012">
                <a:tc>
                  <a:txBody>
                    <a:bodyPr/>
                    <a:lstStyle/>
                    <a:p>
                      <a:r>
                        <a:rPr lang="nl-NL" sz="1800" b="0" i="0" u="none" strike="noStrike" kern="1200" baseline="0" dirty="0">
                          <a:solidFill>
                            <a:schemeClr val="dk1"/>
                          </a:solidFill>
                          <a:latin typeface="+mn-lt"/>
                          <a:ea typeface="+mn-ea"/>
                          <a:cs typeface="+mn-cs"/>
                        </a:rPr>
                        <a:t>Sponsoring of onderzoeksgeld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800" b="0" i="0" u="none" strike="noStrike" kern="1200" baseline="0" dirty="0">
                          <a:solidFill>
                            <a:schemeClr val="dk1"/>
                          </a:solidFill>
                          <a:latin typeface="+mn-lt"/>
                          <a:ea typeface="+mn-ea"/>
                          <a:cs typeface="+mn-cs"/>
                        </a:rPr>
                        <a:t>geen</a:t>
                      </a:r>
                    </a:p>
                  </a:txBody>
                  <a:tcPr/>
                </a:tc>
                <a:extLst>
                  <a:ext uri="{0D108BD9-81ED-4DB2-BD59-A6C34878D82A}">
                    <a16:rowId xmlns:a16="http://schemas.microsoft.com/office/drawing/2014/main" val="2681682194"/>
                  </a:ext>
                </a:extLst>
              </a:tr>
              <a:tr h="1218588">
                <a:tc>
                  <a:txBody>
                    <a:bodyPr/>
                    <a:lstStyle/>
                    <a:p>
                      <a:r>
                        <a:rPr lang="nl-NL" sz="1800" b="0" i="0" u="none" strike="noStrike" kern="1200" baseline="0" dirty="0">
                          <a:solidFill>
                            <a:schemeClr val="dk1"/>
                          </a:solidFill>
                          <a:latin typeface="+mn-lt"/>
                          <a:ea typeface="+mn-ea"/>
                          <a:cs typeface="+mn-cs"/>
                        </a:rPr>
                        <a:t>Honorarium of andere (financiële vergoeding)</a:t>
                      </a:r>
                    </a:p>
                    <a:p>
                      <a:endParaRPr lang="nl-NL" sz="1800" b="0" i="0" u="none" strike="noStrike" kern="1200" baseline="0" dirty="0">
                        <a:solidFill>
                          <a:schemeClr val="dk1"/>
                        </a:solidFill>
                        <a:latin typeface="+mn-lt"/>
                        <a:ea typeface="+mn-ea"/>
                        <a:cs typeface="+mn-cs"/>
                      </a:endParaRPr>
                    </a:p>
                  </a:txBody>
                  <a:tcPr/>
                </a:tc>
                <a:tc>
                  <a:txBody>
                    <a:bodyPr/>
                    <a:lstStyle/>
                    <a:p>
                      <a:r>
                        <a:rPr lang="nl-NL" dirty="0"/>
                        <a:t>geen</a:t>
                      </a:r>
                    </a:p>
                  </a:txBody>
                  <a:tcPr/>
                </a:tc>
                <a:extLst>
                  <a:ext uri="{0D108BD9-81ED-4DB2-BD59-A6C34878D82A}">
                    <a16:rowId xmlns:a16="http://schemas.microsoft.com/office/drawing/2014/main" val="1872577639"/>
                  </a:ext>
                </a:extLst>
              </a:tr>
              <a:tr h="853012">
                <a:tc>
                  <a:txBody>
                    <a:bodyPr/>
                    <a:lstStyle/>
                    <a:p>
                      <a:r>
                        <a:rPr lang="nl-NL" sz="1800" b="0" i="0" u="none" strike="noStrike" kern="1200" baseline="0" dirty="0">
                          <a:solidFill>
                            <a:schemeClr val="dk1"/>
                          </a:solidFill>
                          <a:latin typeface="+mn-lt"/>
                          <a:ea typeface="+mn-ea"/>
                          <a:cs typeface="+mn-cs"/>
                        </a:rPr>
                        <a:t>Aandeelhouder</a:t>
                      </a:r>
                    </a:p>
                    <a:p>
                      <a:endParaRPr lang="nl-NL" sz="1800" b="0" i="0" u="none" strike="noStrike" kern="1200" baseline="0" dirty="0">
                        <a:solidFill>
                          <a:schemeClr val="dk1"/>
                        </a:solidFill>
                        <a:latin typeface="+mn-lt"/>
                        <a:ea typeface="+mn-ea"/>
                        <a:cs typeface="+mn-cs"/>
                      </a:endParaRPr>
                    </a:p>
                  </a:txBody>
                  <a:tcPr/>
                </a:tc>
                <a:tc>
                  <a:txBody>
                    <a:bodyPr/>
                    <a:lstStyle/>
                    <a:p>
                      <a:r>
                        <a:rPr lang="nl-NL" dirty="0"/>
                        <a:t>geen</a:t>
                      </a:r>
                    </a:p>
                  </a:txBody>
                  <a:tcPr/>
                </a:tc>
                <a:extLst>
                  <a:ext uri="{0D108BD9-81ED-4DB2-BD59-A6C34878D82A}">
                    <a16:rowId xmlns:a16="http://schemas.microsoft.com/office/drawing/2014/main" val="1458712343"/>
                  </a:ext>
                </a:extLst>
              </a:tr>
              <a:tr h="1457132">
                <a:tc>
                  <a:txBody>
                    <a:bodyPr/>
                    <a:lstStyle/>
                    <a:p>
                      <a:r>
                        <a:rPr lang="nl-NL" sz="1800" b="0" i="0" u="none" strike="noStrike" kern="1200" baseline="0" dirty="0">
                          <a:solidFill>
                            <a:schemeClr val="dk1"/>
                          </a:solidFill>
                          <a:latin typeface="+mn-lt"/>
                          <a:ea typeface="+mn-ea"/>
                          <a:cs typeface="+mn-cs"/>
                        </a:rPr>
                        <a:t>Andere relatie, namelijk</a:t>
                      </a:r>
                    </a:p>
                  </a:txBody>
                  <a:tcPr/>
                </a:tc>
                <a:tc>
                  <a:txBody>
                    <a:bodyPr/>
                    <a:lstStyle/>
                    <a:p>
                      <a:r>
                        <a:rPr lang="nl-NL" dirty="0"/>
                        <a:t>geen</a:t>
                      </a:r>
                    </a:p>
                  </a:txBody>
                  <a:tcPr/>
                </a:tc>
                <a:extLst>
                  <a:ext uri="{0D108BD9-81ED-4DB2-BD59-A6C34878D82A}">
                    <a16:rowId xmlns:a16="http://schemas.microsoft.com/office/drawing/2014/main" val="4139458038"/>
                  </a:ext>
                </a:extLst>
              </a:tr>
            </a:tbl>
          </a:graphicData>
        </a:graphic>
      </p:graphicFrame>
      <p:pic>
        <p:nvPicPr>
          <p:cNvPr id="4" name="Afbeelding 3">
            <a:extLst>
              <a:ext uri="{FF2B5EF4-FFF2-40B4-BE49-F238E27FC236}">
                <a16:creationId xmlns:a16="http://schemas.microsoft.com/office/drawing/2014/main" id="{A1C0AB5B-EBA1-2585-1944-BD460AEB79E8}"/>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280614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BF71068-8DF1-278E-DD5B-9D303A1FB7CF}"/>
              </a:ext>
            </a:extLst>
          </p:cNvPr>
          <p:cNvPicPr>
            <a:picLocks noChangeAspect="1"/>
          </p:cNvPicPr>
          <p:nvPr/>
        </p:nvPicPr>
        <p:blipFill>
          <a:blip r:embed="rId3"/>
          <a:stretch>
            <a:fillRect/>
          </a:stretch>
        </p:blipFill>
        <p:spPr>
          <a:xfrm>
            <a:off x="6457091" y="1473202"/>
            <a:ext cx="5573011" cy="3459110"/>
          </a:xfrm>
          <a:prstGeom prst="rect">
            <a:avLst/>
          </a:prstGeom>
        </p:spPr>
      </p:pic>
      <p:sp>
        <p:nvSpPr>
          <p:cNvPr id="2" name="Titel 1">
            <a:extLst>
              <a:ext uri="{FF2B5EF4-FFF2-40B4-BE49-F238E27FC236}">
                <a16:creationId xmlns:a16="http://schemas.microsoft.com/office/drawing/2014/main" id="{4E74C9A9-9CF9-5674-AE5B-95080F94990C}"/>
              </a:ext>
            </a:extLst>
          </p:cNvPr>
          <p:cNvSpPr>
            <a:spLocks noGrp="1"/>
          </p:cNvSpPr>
          <p:nvPr>
            <p:ph type="title"/>
          </p:nvPr>
        </p:nvSpPr>
        <p:spPr>
          <a:xfrm>
            <a:off x="579096" y="383279"/>
            <a:ext cx="10766044" cy="1325563"/>
          </a:xfrm>
        </p:spPr>
        <p:txBody>
          <a:bodyPr/>
          <a:lstStyle/>
          <a:p>
            <a:r>
              <a:rPr lang="nl-NL" sz="3200" dirty="0" err="1"/>
              <a:t>CamAPS</a:t>
            </a:r>
            <a:r>
              <a:rPr lang="nl-NL" sz="3200" dirty="0"/>
              <a:t> algoritme</a:t>
            </a:r>
          </a:p>
        </p:txBody>
      </p:sp>
      <p:sp>
        <p:nvSpPr>
          <p:cNvPr id="3" name="Tijdelijke aanduiding voor inhoud 2">
            <a:extLst>
              <a:ext uri="{FF2B5EF4-FFF2-40B4-BE49-F238E27FC236}">
                <a16:creationId xmlns:a16="http://schemas.microsoft.com/office/drawing/2014/main" id="{F61B62A4-9286-97A5-AE18-155C670CCFA7}"/>
              </a:ext>
            </a:extLst>
          </p:cNvPr>
          <p:cNvSpPr>
            <a:spLocks noGrp="1"/>
          </p:cNvSpPr>
          <p:nvPr>
            <p:ph sz="half" idx="2"/>
          </p:nvPr>
        </p:nvSpPr>
        <p:spPr>
          <a:xfrm>
            <a:off x="740994" y="2270927"/>
            <a:ext cx="11451006" cy="3751308"/>
          </a:xfrm>
        </p:spPr>
        <p:txBody>
          <a:bodyPr lIns="91440" tIns="45720" rIns="91440" bIns="45720" anchor="t"/>
          <a:lstStyle/>
          <a:p>
            <a:pPr marL="0" indent="0">
              <a:buNone/>
            </a:pPr>
            <a:r>
              <a:rPr lang="nl-NL" sz="1800" b="1" err="1"/>
              <a:t>Ypsopump</a:t>
            </a:r>
            <a:r>
              <a:rPr lang="nl-NL" sz="1800" b="1" dirty="0"/>
              <a:t> met </a:t>
            </a:r>
            <a:r>
              <a:rPr lang="nl-NL" sz="1800" b="1" err="1"/>
              <a:t>CamAPS</a:t>
            </a:r>
            <a:r>
              <a:rPr lang="nl-NL" sz="1800" b="1" dirty="0"/>
              <a:t> tijdens zwangerschap:</a:t>
            </a:r>
          </a:p>
          <a:p>
            <a:pPr marL="0" indent="0">
              <a:buNone/>
            </a:pPr>
            <a:endParaRPr lang="nl-NL" sz="1800" b="1" dirty="0"/>
          </a:p>
          <a:p>
            <a:pPr>
              <a:buFontTx/>
              <a:buChar char="-"/>
            </a:pPr>
            <a:r>
              <a:rPr lang="nl-NL" sz="1800" dirty="0"/>
              <a:t>streefwaarde 5,5 </a:t>
            </a:r>
            <a:r>
              <a:rPr lang="nl-NL" sz="1800" err="1"/>
              <a:t>mmol</a:t>
            </a:r>
            <a:r>
              <a:rPr lang="nl-NL" sz="1800" dirty="0"/>
              <a:t>/l tot 16 weken, daarna 5 </a:t>
            </a:r>
            <a:r>
              <a:rPr lang="nl-NL" sz="1800" err="1"/>
              <a:t>mmol</a:t>
            </a:r>
            <a:r>
              <a:rPr lang="nl-NL" sz="1800" dirty="0"/>
              <a:t>/l</a:t>
            </a:r>
          </a:p>
          <a:p>
            <a:pPr marL="0" indent="0">
              <a:buNone/>
            </a:pPr>
            <a:r>
              <a:rPr lang="nl-NL" sz="1800" dirty="0"/>
              <a:t>   &gt; 20 weken nacht verlagen naar 4,4 </a:t>
            </a:r>
            <a:r>
              <a:rPr lang="nl-NL" sz="1800" err="1"/>
              <a:t>mmol</a:t>
            </a:r>
            <a:r>
              <a:rPr lang="nl-NL" sz="1800" dirty="0"/>
              <a:t>/l</a:t>
            </a:r>
          </a:p>
          <a:p>
            <a:pPr marL="0" indent="0">
              <a:buNone/>
            </a:pPr>
            <a:endParaRPr lang="nl-NL" sz="1800" dirty="0"/>
          </a:p>
          <a:p>
            <a:pPr>
              <a:buFontTx/>
              <a:buChar char="-"/>
            </a:pPr>
            <a:r>
              <a:rPr lang="nl-NL" sz="1800" dirty="0"/>
              <a:t>Gebruik ‘boost’ functie bij maaltijd voor 2-3 uur </a:t>
            </a:r>
          </a:p>
          <a:p>
            <a:pPr marL="0" indent="0">
              <a:buNone/>
            </a:pPr>
            <a:r>
              <a:rPr lang="nl-NL" sz="1800" dirty="0"/>
              <a:t>   (verhoogt basaal 35%)</a:t>
            </a:r>
          </a:p>
          <a:p>
            <a:pPr marL="0" indent="0">
              <a:buNone/>
            </a:pPr>
            <a:r>
              <a:rPr lang="nl-NL" sz="1800" dirty="0"/>
              <a:t>-  </a:t>
            </a:r>
            <a:r>
              <a:rPr lang="nl-NL" sz="1800" dirty="0" err="1"/>
              <a:t>Pumpcart</a:t>
            </a:r>
            <a:r>
              <a:rPr lang="nl-NL" sz="1800" dirty="0"/>
              <a:t> </a:t>
            </a:r>
            <a:r>
              <a:rPr lang="nl-NL" sz="1800"/>
              <a:t>ampul</a:t>
            </a:r>
            <a:r>
              <a:rPr lang="nl-NL" sz="1800" dirty="0"/>
              <a:t> inhoud 160 EH</a:t>
            </a:r>
          </a:p>
          <a:p>
            <a:pPr>
              <a:buFontTx/>
              <a:buChar char="-"/>
            </a:pPr>
            <a:r>
              <a:rPr lang="nl-NL" sz="1800" dirty="0"/>
              <a:t>Gewicht elk trimester aanpassen</a:t>
            </a:r>
          </a:p>
          <a:p>
            <a:pPr marL="0" indent="0">
              <a:buNone/>
            </a:pPr>
            <a:endParaRPr lang="nl-NL" sz="1800" dirty="0"/>
          </a:p>
        </p:txBody>
      </p:sp>
      <p:pic>
        <p:nvPicPr>
          <p:cNvPr id="5" name="Afbeelding 4">
            <a:extLst>
              <a:ext uri="{FF2B5EF4-FFF2-40B4-BE49-F238E27FC236}">
                <a16:creationId xmlns:a16="http://schemas.microsoft.com/office/drawing/2014/main" id="{86865705-D28D-0722-B793-563668985C92}"/>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
        <p:nvSpPr>
          <p:cNvPr id="6" name="Tijdelijke aanduiding voor voettekst 3">
            <a:extLst>
              <a:ext uri="{FF2B5EF4-FFF2-40B4-BE49-F238E27FC236}">
                <a16:creationId xmlns:a16="http://schemas.microsoft.com/office/drawing/2014/main" id="{2D52D757-781D-A20B-4E0D-E9DE4AE9657C}"/>
              </a:ext>
            </a:extLst>
          </p:cNvPr>
          <p:cNvSpPr txBox="1">
            <a:spLocks/>
          </p:cNvSpPr>
          <p:nvPr/>
        </p:nvSpPr>
        <p:spPr>
          <a:xfrm>
            <a:off x="7230340" y="6138903"/>
            <a:ext cx="41148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chemeClr val="tx1"/>
                </a:solidFill>
              </a:rPr>
              <a:t>Lee, NEJM 2023</a:t>
            </a:r>
          </a:p>
        </p:txBody>
      </p:sp>
    </p:spTree>
    <p:extLst>
      <p:ext uri="{BB962C8B-B14F-4D97-AF65-F5344CB8AC3E}">
        <p14:creationId xmlns:p14="http://schemas.microsoft.com/office/powerpoint/2010/main" val="5015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4B1A4-7E4D-94C8-8042-9C39789456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8921BA-D136-6225-4E3A-1437413875FF}"/>
              </a:ext>
            </a:extLst>
          </p:cNvPr>
          <p:cNvSpPr>
            <a:spLocks noGrp="1"/>
          </p:cNvSpPr>
          <p:nvPr>
            <p:ph type="title"/>
          </p:nvPr>
        </p:nvSpPr>
        <p:spPr>
          <a:xfrm>
            <a:off x="483330" y="210459"/>
            <a:ext cx="10766044" cy="1325563"/>
          </a:xfrm>
        </p:spPr>
        <p:txBody>
          <a:bodyPr/>
          <a:lstStyle/>
          <a:p>
            <a:r>
              <a:rPr lang="nl-NL" sz="2800" dirty="0"/>
              <a:t>Casus </a:t>
            </a:r>
            <a:r>
              <a:rPr lang="nl-NL" sz="2800" dirty="0" err="1"/>
              <a:t>CamAPS</a:t>
            </a:r>
            <a:r>
              <a:rPr lang="nl-NL" sz="2800" dirty="0"/>
              <a:t> algoritme</a:t>
            </a:r>
          </a:p>
        </p:txBody>
      </p:sp>
      <p:pic>
        <p:nvPicPr>
          <p:cNvPr id="5" name="Afbeelding 4">
            <a:extLst>
              <a:ext uri="{FF2B5EF4-FFF2-40B4-BE49-F238E27FC236}">
                <a16:creationId xmlns:a16="http://schemas.microsoft.com/office/drawing/2014/main" id="{51556788-992F-094D-BACA-7DF55B93E552}"/>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4098" name="Picture 2">
            <a:extLst>
              <a:ext uri="{FF2B5EF4-FFF2-40B4-BE49-F238E27FC236}">
                <a16:creationId xmlns:a16="http://schemas.microsoft.com/office/drawing/2014/main" id="{36D5110C-92DA-F0AF-B5F1-8536396C435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a:fillRect/>
          </a:stretch>
        </p:blipFill>
        <p:spPr bwMode="auto">
          <a:xfrm>
            <a:off x="1206630" y="1324750"/>
            <a:ext cx="9031814" cy="532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a:extLst>
              <a:ext uri="{FF2B5EF4-FFF2-40B4-BE49-F238E27FC236}">
                <a16:creationId xmlns:a16="http://schemas.microsoft.com/office/drawing/2014/main" id="{89040831-2E60-DC7C-35EF-8A22DF24514C}"/>
              </a:ext>
            </a:extLst>
          </p:cNvPr>
          <p:cNvSpPr/>
          <p:nvPr/>
        </p:nvSpPr>
        <p:spPr>
          <a:xfrm>
            <a:off x="7688120" y="2618751"/>
            <a:ext cx="2037193" cy="42392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892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1F143-2E5B-EAE8-B381-6916E3FBF0B9}"/>
              </a:ext>
            </a:extLst>
          </p:cNvPr>
          <p:cNvSpPr>
            <a:spLocks noGrp="1"/>
          </p:cNvSpPr>
          <p:nvPr>
            <p:ph type="title"/>
          </p:nvPr>
        </p:nvSpPr>
        <p:spPr>
          <a:xfrm>
            <a:off x="712978" y="451171"/>
            <a:ext cx="10766044" cy="1325563"/>
          </a:xfrm>
        </p:spPr>
        <p:txBody>
          <a:bodyPr/>
          <a:lstStyle/>
          <a:p>
            <a:r>
              <a:rPr lang="nl-NL" sz="3200" dirty="0"/>
              <a:t>Andere AID systemen</a:t>
            </a:r>
          </a:p>
        </p:txBody>
      </p:sp>
      <p:sp>
        <p:nvSpPr>
          <p:cNvPr id="3" name="Tijdelijke aanduiding voor inhoud 2">
            <a:extLst>
              <a:ext uri="{FF2B5EF4-FFF2-40B4-BE49-F238E27FC236}">
                <a16:creationId xmlns:a16="http://schemas.microsoft.com/office/drawing/2014/main" id="{79BE773A-B02F-CB23-BFC8-51622EF0D6BF}"/>
              </a:ext>
            </a:extLst>
          </p:cNvPr>
          <p:cNvSpPr>
            <a:spLocks noGrp="1"/>
          </p:cNvSpPr>
          <p:nvPr>
            <p:ph sz="half" idx="2"/>
          </p:nvPr>
        </p:nvSpPr>
        <p:spPr>
          <a:xfrm>
            <a:off x="673100" y="2338802"/>
            <a:ext cx="10744200" cy="3751308"/>
          </a:xfrm>
        </p:spPr>
        <p:txBody>
          <a:bodyPr lIns="91440" tIns="45720" rIns="91440" bIns="45720" anchor="t"/>
          <a:lstStyle/>
          <a:p>
            <a:r>
              <a:rPr lang="nl-NL" sz="2000" dirty="0"/>
              <a:t>Geen studies bekend met </a:t>
            </a:r>
            <a:r>
              <a:rPr lang="nl-NL" sz="2000" err="1"/>
              <a:t>Omnipod</a:t>
            </a:r>
            <a:r>
              <a:rPr lang="nl-NL" sz="2000" dirty="0"/>
              <a:t> 5, </a:t>
            </a:r>
            <a:r>
              <a:rPr lang="nl-NL" sz="2000" err="1"/>
              <a:t>Diabeloop</a:t>
            </a:r>
            <a:r>
              <a:rPr lang="nl-NL" sz="2000" dirty="0"/>
              <a:t> (Kaleido), </a:t>
            </a:r>
          </a:p>
          <a:p>
            <a:pPr marL="0" indent="0">
              <a:buNone/>
            </a:pPr>
            <a:r>
              <a:rPr lang="nl-NL" sz="2000"/>
              <a:t>   Medtrum </a:t>
            </a:r>
            <a:r>
              <a:rPr lang="nl-NL" sz="2000" err="1"/>
              <a:t>Touchcare</a:t>
            </a:r>
            <a:r>
              <a:rPr lang="nl-NL" sz="2000" dirty="0"/>
              <a:t> Nano en Open Source (DIY)</a:t>
            </a:r>
          </a:p>
          <a:p>
            <a:r>
              <a:rPr lang="nl-NL" sz="2000"/>
              <a:t>Deze systemen zijn (nog) niet geregistreerd voor gebruik in zwangerschap</a:t>
            </a:r>
          </a:p>
          <a:p>
            <a:r>
              <a:rPr lang="nl-NL" sz="2000" dirty="0"/>
              <a:t>In de praktijk worden vrouwen zwanger mét een systeem en </a:t>
            </a:r>
          </a:p>
          <a:p>
            <a:pPr marL="0" indent="0">
              <a:buNone/>
            </a:pPr>
            <a:r>
              <a:rPr lang="nl-NL" sz="2000" dirty="0"/>
              <a:t>   kan je niet altijd kiezen door garantietermijn huidige pomp.</a:t>
            </a:r>
          </a:p>
        </p:txBody>
      </p:sp>
      <p:pic>
        <p:nvPicPr>
          <p:cNvPr id="5" name="Afbeelding 4">
            <a:extLst>
              <a:ext uri="{FF2B5EF4-FFF2-40B4-BE49-F238E27FC236}">
                <a16:creationId xmlns:a16="http://schemas.microsoft.com/office/drawing/2014/main" id="{DCC41646-CB47-D26F-FDB2-1A8D41DFFEAE}"/>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296497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C3563-AD64-72F1-AA3D-61D6AF419B80}"/>
              </a:ext>
            </a:extLst>
          </p:cNvPr>
          <p:cNvSpPr>
            <a:spLocks noGrp="1"/>
          </p:cNvSpPr>
          <p:nvPr>
            <p:ph type="title"/>
          </p:nvPr>
        </p:nvSpPr>
        <p:spPr>
          <a:xfrm>
            <a:off x="662178" y="668292"/>
            <a:ext cx="10766044" cy="1325563"/>
          </a:xfrm>
        </p:spPr>
        <p:txBody>
          <a:bodyPr/>
          <a:lstStyle/>
          <a:p>
            <a:r>
              <a:rPr lang="nl-NL" sz="3200" dirty="0" err="1"/>
              <a:t>Omnipod</a:t>
            </a:r>
            <a:r>
              <a:rPr lang="nl-NL" sz="3200" dirty="0"/>
              <a:t> 5 </a:t>
            </a:r>
            <a:r>
              <a:rPr lang="nl-NL" sz="1800" dirty="0"/>
              <a:t>(algoritme </a:t>
            </a:r>
            <a:r>
              <a:rPr lang="nl-NL" sz="1800" dirty="0" err="1"/>
              <a:t>SmartAdjust</a:t>
            </a:r>
            <a:r>
              <a:rPr lang="nl-NL" sz="1800" dirty="0"/>
              <a:t>)</a:t>
            </a:r>
          </a:p>
        </p:txBody>
      </p:sp>
      <p:sp>
        <p:nvSpPr>
          <p:cNvPr id="3" name="Tijdelijke aanduiding voor inhoud 2">
            <a:extLst>
              <a:ext uri="{FF2B5EF4-FFF2-40B4-BE49-F238E27FC236}">
                <a16:creationId xmlns:a16="http://schemas.microsoft.com/office/drawing/2014/main" id="{FC861BF8-BA0C-BA29-80F6-5C5F8D8EA149}"/>
              </a:ext>
            </a:extLst>
          </p:cNvPr>
          <p:cNvSpPr>
            <a:spLocks noGrp="1"/>
          </p:cNvSpPr>
          <p:nvPr>
            <p:ph sz="half" idx="2"/>
          </p:nvPr>
        </p:nvSpPr>
        <p:spPr>
          <a:xfrm>
            <a:off x="684022" y="1993855"/>
            <a:ext cx="10744200" cy="3751308"/>
          </a:xfrm>
        </p:spPr>
        <p:txBody>
          <a:bodyPr lIns="91440" tIns="45720" rIns="91440" bIns="45720" anchor="t"/>
          <a:lstStyle/>
          <a:p>
            <a:pPr marL="0" indent="0">
              <a:buNone/>
            </a:pPr>
            <a:r>
              <a:rPr lang="nl-NL" sz="1800" b="1" dirty="0"/>
              <a:t>Tijdens zwangerschap:</a:t>
            </a:r>
          </a:p>
          <a:p>
            <a:pPr>
              <a:buFontTx/>
              <a:buChar char="-"/>
            </a:pPr>
            <a:r>
              <a:rPr lang="nl-NL" sz="1800" dirty="0"/>
              <a:t>Streefwaarde (+ correctiedrempel) 6,1 </a:t>
            </a:r>
            <a:r>
              <a:rPr lang="nl-NL" sz="1800" err="1"/>
              <a:t>mmol</a:t>
            </a:r>
            <a:r>
              <a:rPr lang="nl-NL" sz="1800" dirty="0"/>
              <a:t>/l</a:t>
            </a:r>
          </a:p>
          <a:p>
            <a:pPr>
              <a:buFontTx/>
              <a:buChar char="-"/>
            </a:pPr>
            <a:r>
              <a:rPr lang="nl-NL" sz="1800" dirty="0"/>
              <a:t>Correctiefactor aanscherpen in 2</a:t>
            </a:r>
            <a:r>
              <a:rPr lang="nl-NL" sz="1800" baseline="30000" dirty="0"/>
              <a:t>de</a:t>
            </a:r>
            <a:r>
              <a:rPr lang="nl-NL" sz="1800" dirty="0"/>
              <a:t> en 3</a:t>
            </a:r>
            <a:r>
              <a:rPr lang="nl-NL" sz="1800" baseline="30000" dirty="0"/>
              <a:t>de</a:t>
            </a:r>
            <a:r>
              <a:rPr lang="nl-NL" sz="1800" dirty="0"/>
              <a:t> trimester</a:t>
            </a:r>
          </a:p>
          <a:p>
            <a:pPr>
              <a:buFontTx/>
              <a:buChar char="-"/>
            </a:pPr>
            <a:r>
              <a:rPr lang="nl-NL" sz="1800" dirty="0"/>
              <a:t>Actieve insulinetijd 2-3 uur</a:t>
            </a:r>
          </a:p>
          <a:p>
            <a:pPr>
              <a:buFontTx/>
              <a:buChar char="-"/>
            </a:pPr>
            <a:r>
              <a:rPr lang="nl-NL" sz="1800" dirty="0"/>
              <a:t>Het is mogelijk om zelf correcties uit te voeren via PDM</a:t>
            </a:r>
          </a:p>
          <a:p>
            <a:pPr>
              <a:buFontTx/>
              <a:buChar char="-"/>
            </a:pPr>
            <a:r>
              <a:rPr lang="nl-NL" sz="1800" dirty="0"/>
              <a:t>Omgekeerde correctie uitzetten! (meer bolusadvies bij glucose &lt;3,9)</a:t>
            </a:r>
          </a:p>
          <a:p>
            <a:pPr>
              <a:buFontTx/>
              <a:buChar char="-"/>
            </a:pPr>
            <a:r>
              <a:rPr lang="nl-NL" sz="1800" dirty="0"/>
              <a:t>Max 200 EH in 3 dagen, dit kan een uitdaging zijn </a:t>
            </a:r>
          </a:p>
          <a:p>
            <a:pPr marL="0" indent="0">
              <a:buNone/>
            </a:pPr>
            <a:r>
              <a:rPr lang="nl-NL" sz="1800" dirty="0"/>
              <a:t>   (</a:t>
            </a:r>
            <a:r>
              <a:rPr lang="nl-NL" sz="1800" err="1"/>
              <a:t>bijbolussen</a:t>
            </a:r>
            <a:r>
              <a:rPr lang="nl-NL" sz="1800" dirty="0"/>
              <a:t> met pen verstoort algoritme)</a:t>
            </a:r>
          </a:p>
          <a:p>
            <a:pPr marL="0" indent="0">
              <a:buNone/>
            </a:pPr>
            <a:r>
              <a:rPr lang="nl-NL" sz="1800" dirty="0"/>
              <a:t>   </a:t>
            </a:r>
            <a:r>
              <a:rPr lang="nl-NL" sz="1800" dirty="0">
                <a:sym typeface="Wingdings" panose="05000000000000000000" pitchFamily="2" charset="2"/>
              </a:rPr>
              <a:t> </a:t>
            </a:r>
            <a:r>
              <a:rPr lang="nl-NL" sz="1800" err="1"/>
              <a:t>evt</a:t>
            </a:r>
            <a:r>
              <a:rPr lang="nl-NL" sz="1800" dirty="0"/>
              <a:t> langwerkende insuline naast pomp</a:t>
            </a:r>
          </a:p>
          <a:p>
            <a:pPr marL="0" indent="0">
              <a:buNone/>
            </a:pPr>
            <a:endParaRPr lang="nl-NL" sz="1800" dirty="0"/>
          </a:p>
          <a:p>
            <a:pPr marL="0" indent="0">
              <a:buNone/>
            </a:pPr>
            <a:r>
              <a:rPr lang="nl-NL" sz="1800" dirty="0"/>
              <a:t>Cave: </a:t>
            </a:r>
          </a:p>
          <a:p>
            <a:pPr marL="0" indent="0">
              <a:buNone/>
            </a:pPr>
            <a:r>
              <a:rPr lang="nl-NL" sz="1800" dirty="0"/>
              <a:t>-  manuele modus, </a:t>
            </a:r>
            <a:r>
              <a:rPr lang="nl-NL" sz="1800" u="sng" dirty="0"/>
              <a:t>geen stop vóór laag</a:t>
            </a:r>
          </a:p>
          <a:p>
            <a:pPr>
              <a:buFontTx/>
              <a:buChar char="-"/>
            </a:pPr>
            <a:r>
              <a:rPr lang="nl-NL" sz="1800"/>
              <a:t>géén vergoeding meerverbruik </a:t>
            </a:r>
            <a:r>
              <a:rPr lang="nl-NL" sz="1800" err="1"/>
              <a:t>PODs</a:t>
            </a:r>
            <a:r>
              <a:rPr lang="nl-NL" sz="1800" dirty="0"/>
              <a:t>!</a:t>
            </a:r>
          </a:p>
          <a:p>
            <a:pPr>
              <a:buFontTx/>
              <a:buChar char="-"/>
            </a:pPr>
            <a:endParaRPr lang="nl-NL" sz="1800" dirty="0"/>
          </a:p>
        </p:txBody>
      </p:sp>
      <p:pic>
        <p:nvPicPr>
          <p:cNvPr id="5" name="Afbeelding 4">
            <a:extLst>
              <a:ext uri="{FF2B5EF4-FFF2-40B4-BE49-F238E27FC236}">
                <a16:creationId xmlns:a16="http://schemas.microsoft.com/office/drawing/2014/main" id="{153072E5-C763-DE38-26ED-D6CE33B363C9}"/>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7" name="Afbeelding 6">
            <a:extLst>
              <a:ext uri="{FF2B5EF4-FFF2-40B4-BE49-F238E27FC236}">
                <a16:creationId xmlns:a16="http://schemas.microsoft.com/office/drawing/2014/main" id="{FEF05B08-B7A3-6BFD-65C3-49C4AEA22A22}"/>
              </a:ext>
            </a:extLst>
          </p:cNvPr>
          <p:cNvPicPr>
            <a:picLocks noChangeAspect="1"/>
          </p:cNvPicPr>
          <p:nvPr/>
        </p:nvPicPr>
        <p:blipFill>
          <a:blip r:embed="rId4"/>
          <a:stretch>
            <a:fillRect/>
          </a:stretch>
        </p:blipFill>
        <p:spPr>
          <a:xfrm>
            <a:off x="8331239" y="363610"/>
            <a:ext cx="3477110" cy="4267796"/>
          </a:xfrm>
          <a:prstGeom prst="rect">
            <a:avLst/>
          </a:prstGeom>
        </p:spPr>
      </p:pic>
    </p:spTree>
    <p:extLst>
      <p:ext uri="{BB962C8B-B14F-4D97-AF65-F5344CB8AC3E}">
        <p14:creationId xmlns:p14="http://schemas.microsoft.com/office/powerpoint/2010/main" val="271936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FA33-D7B6-9171-B3B8-785821123F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0E191B-B469-3801-CB42-C954C296B1D5}"/>
              </a:ext>
            </a:extLst>
          </p:cNvPr>
          <p:cNvSpPr>
            <a:spLocks noGrp="1"/>
          </p:cNvSpPr>
          <p:nvPr>
            <p:ph type="title"/>
          </p:nvPr>
        </p:nvSpPr>
        <p:spPr>
          <a:xfrm>
            <a:off x="623852" y="99883"/>
            <a:ext cx="10766044" cy="1325563"/>
          </a:xfrm>
        </p:spPr>
        <p:txBody>
          <a:bodyPr/>
          <a:lstStyle/>
          <a:p>
            <a:r>
              <a:rPr lang="nl-NL" sz="3200" dirty="0"/>
              <a:t>Casus </a:t>
            </a:r>
            <a:r>
              <a:rPr lang="nl-NL" sz="3200" dirty="0" err="1"/>
              <a:t>Omnipod</a:t>
            </a:r>
            <a:r>
              <a:rPr lang="nl-NL" sz="3200" dirty="0"/>
              <a:t> 5</a:t>
            </a:r>
          </a:p>
        </p:txBody>
      </p:sp>
      <p:pic>
        <p:nvPicPr>
          <p:cNvPr id="5" name="Afbeelding 4">
            <a:extLst>
              <a:ext uri="{FF2B5EF4-FFF2-40B4-BE49-F238E27FC236}">
                <a16:creationId xmlns:a16="http://schemas.microsoft.com/office/drawing/2014/main" id="{F17D7474-0568-0A39-3F56-5E00A507A93D}"/>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4098" name="Picture 2">
            <a:extLst>
              <a:ext uri="{FF2B5EF4-FFF2-40B4-BE49-F238E27FC236}">
                <a16:creationId xmlns:a16="http://schemas.microsoft.com/office/drawing/2014/main" id="{9BBE6970-7786-A066-7A28-22B4A93D2FBF}"/>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96"/>
          <a:stretch>
            <a:fillRect/>
          </a:stretch>
        </p:blipFill>
        <p:spPr bwMode="auto">
          <a:xfrm>
            <a:off x="1112363" y="1076774"/>
            <a:ext cx="9181707" cy="568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a:extLst>
              <a:ext uri="{FF2B5EF4-FFF2-40B4-BE49-F238E27FC236}">
                <a16:creationId xmlns:a16="http://schemas.microsoft.com/office/drawing/2014/main" id="{E5F5A23B-82E5-622F-E906-881048CCBC0D}"/>
              </a:ext>
            </a:extLst>
          </p:cNvPr>
          <p:cNvSpPr/>
          <p:nvPr/>
        </p:nvSpPr>
        <p:spPr>
          <a:xfrm>
            <a:off x="5552388" y="5542960"/>
            <a:ext cx="3883843" cy="1112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45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AAFB2-C05C-3AD8-4642-438950C647A4}"/>
              </a:ext>
            </a:extLst>
          </p:cNvPr>
          <p:cNvSpPr>
            <a:spLocks noGrp="1"/>
          </p:cNvSpPr>
          <p:nvPr>
            <p:ph type="title"/>
          </p:nvPr>
        </p:nvSpPr>
        <p:spPr>
          <a:xfrm>
            <a:off x="651256" y="775632"/>
            <a:ext cx="10766044" cy="1325563"/>
          </a:xfrm>
        </p:spPr>
        <p:txBody>
          <a:bodyPr/>
          <a:lstStyle/>
          <a:p>
            <a:r>
              <a:rPr lang="nl-NL" sz="3200" dirty="0"/>
              <a:t>Medtrum </a:t>
            </a:r>
            <a:r>
              <a:rPr lang="nl-NL" sz="3200" dirty="0" err="1"/>
              <a:t>TouchCare</a:t>
            </a:r>
            <a:r>
              <a:rPr lang="nl-NL" sz="3200" dirty="0"/>
              <a:t> Nano </a:t>
            </a:r>
            <a:r>
              <a:rPr lang="nl-NL" sz="1800" dirty="0"/>
              <a:t>algoritme </a:t>
            </a:r>
            <a:r>
              <a:rPr lang="nl-NL" sz="1800" dirty="0" err="1"/>
              <a:t>Artificial</a:t>
            </a:r>
            <a:r>
              <a:rPr lang="nl-NL" sz="1800" dirty="0"/>
              <a:t> Pancreas Go (APGO)</a:t>
            </a:r>
          </a:p>
        </p:txBody>
      </p:sp>
      <p:sp>
        <p:nvSpPr>
          <p:cNvPr id="3" name="Tijdelijke aanduiding voor inhoud 2">
            <a:extLst>
              <a:ext uri="{FF2B5EF4-FFF2-40B4-BE49-F238E27FC236}">
                <a16:creationId xmlns:a16="http://schemas.microsoft.com/office/drawing/2014/main" id="{75B16AFE-55A9-144D-77D0-32E0E1019476}"/>
              </a:ext>
            </a:extLst>
          </p:cNvPr>
          <p:cNvSpPr>
            <a:spLocks noGrp="1"/>
          </p:cNvSpPr>
          <p:nvPr>
            <p:ph sz="half" idx="2"/>
          </p:nvPr>
        </p:nvSpPr>
        <p:spPr>
          <a:xfrm>
            <a:off x="673100" y="2685950"/>
            <a:ext cx="10744200" cy="3751308"/>
          </a:xfrm>
        </p:spPr>
        <p:txBody>
          <a:bodyPr lIns="91440" tIns="45720" rIns="91440" bIns="45720" anchor="t"/>
          <a:lstStyle/>
          <a:p>
            <a:pPr marL="0" indent="0">
              <a:buNone/>
            </a:pPr>
            <a:r>
              <a:rPr lang="nl-NL" sz="1800" b="1" dirty="0"/>
              <a:t>Tijdens zwangerschap:</a:t>
            </a:r>
          </a:p>
          <a:p>
            <a:pPr>
              <a:buFontTx/>
              <a:buChar char="-"/>
            </a:pPr>
            <a:r>
              <a:rPr lang="nl-NL" sz="1800" dirty="0"/>
              <a:t>Streefwaarde 5,6 (aanpasbaar 5,6-8,3 </a:t>
            </a:r>
            <a:r>
              <a:rPr lang="nl-NL" sz="1800" err="1"/>
              <a:t>mmol</a:t>
            </a:r>
            <a:r>
              <a:rPr lang="nl-NL" sz="1800" dirty="0"/>
              <a:t>/l)</a:t>
            </a:r>
          </a:p>
          <a:p>
            <a:pPr>
              <a:buFontTx/>
              <a:buChar char="-"/>
            </a:pPr>
            <a:r>
              <a:rPr lang="nl-NL" sz="1800" dirty="0"/>
              <a:t>IKH ratio en correctiefactor aanpasbaar</a:t>
            </a:r>
          </a:p>
          <a:p>
            <a:pPr>
              <a:buFontTx/>
              <a:buChar char="-"/>
            </a:pPr>
            <a:r>
              <a:rPr lang="nl-NL" sz="1800" dirty="0"/>
              <a:t>POD 200 en 300 EH, onbeperkt hoeveelheid </a:t>
            </a:r>
            <a:r>
              <a:rPr lang="nl-NL" sz="1800" err="1"/>
              <a:t>PODs</a:t>
            </a:r>
            <a:endParaRPr lang="nl-NL" sz="1800"/>
          </a:p>
          <a:p>
            <a:pPr>
              <a:buFontTx/>
              <a:buChar char="-"/>
            </a:pPr>
            <a:r>
              <a:rPr lang="nl-NL" sz="1800"/>
              <a:t>Sensor kan het niet altijd aan in automodus </a:t>
            </a:r>
            <a:r>
              <a:rPr lang="nl-NL" sz="1800" dirty="0">
                <a:sym typeface="Wingdings" panose="05000000000000000000" pitchFamily="2" charset="2"/>
              </a:rPr>
              <a:t> meer grip in</a:t>
            </a:r>
            <a:r>
              <a:rPr lang="nl-NL" sz="1800" dirty="0"/>
              <a:t> manuele modus</a:t>
            </a:r>
          </a:p>
          <a:p>
            <a:pPr>
              <a:buFontTx/>
              <a:buChar char="-"/>
            </a:pPr>
            <a:r>
              <a:rPr lang="nl-NL" sz="1800" dirty="0"/>
              <a:t>Behoudt stop voor laag in manuele modus</a:t>
            </a:r>
          </a:p>
          <a:p>
            <a:pPr>
              <a:buFontTx/>
              <a:buChar char="-"/>
            </a:pPr>
            <a:endParaRPr lang="nl-NL" sz="1800" dirty="0"/>
          </a:p>
          <a:p>
            <a:pPr>
              <a:buFontTx/>
              <a:buChar char="-"/>
            </a:pPr>
            <a:endParaRPr lang="nl-NL" sz="1800" dirty="0"/>
          </a:p>
        </p:txBody>
      </p:sp>
      <p:pic>
        <p:nvPicPr>
          <p:cNvPr id="5" name="Afbeelding 4">
            <a:extLst>
              <a:ext uri="{FF2B5EF4-FFF2-40B4-BE49-F238E27FC236}">
                <a16:creationId xmlns:a16="http://schemas.microsoft.com/office/drawing/2014/main" id="{53658ED0-B7C2-5E82-E8CD-53E2021B7545}"/>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7" name="Afbeelding 6">
            <a:extLst>
              <a:ext uri="{FF2B5EF4-FFF2-40B4-BE49-F238E27FC236}">
                <a16:creationId xmlns:a16="http://schemas.microsoft.com/office/drawing/2014/main" id="{88341A60-ED43-D0B5-891B-025C71ACCEE9}"/>
              </a:ext>
            </a:extLst>
          </p:cNvPr>
          <p:cNvPicPr>
            <a:picLocks noChangeAspect="1"/>
          </p:cNvPicPr>
          <p:nvPr/>
        </p:nvPicPr>
        <p:blipFill>
          <a:blip r:embed="rId4"/>
          <a:stretch>
            <a:fillRect/>
          </a:stretch>
        </p:blipFill>
        <p:spPr>
          <a:xfrm>
            <a:off x="8935698" y="2112164"/>
            <a:ext cx="2938205" cy="3846148"/>
          </a:xfrm>
          <a:prstGeom prst="rect">
            <a:avLst/>
          </a:prstGeom>
        </p:spPr>
      </p:pic>
    </p:spTree>
    <p:extLst>
      <p:ext uri="{BB962C8B-B14F-4D97-AF65-F5344CB8AC3E}">
        <p14:creationId xmlns:p14="http://schemas.microsoft.com/office/powerpoint/2010/main" val="180611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375F-CE0B-EF27-C8FA-BAF7B48A62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E1B643-F553-376C-72CE-B60A3ED740F9}"/>
              </a:ext>
            </a:extLst>
          </p:cNvPr>
          <p:cNvSpPr>
            <a:spLocks noGrp="1"/>
          </p:cNvSpPr>
          <p:nvPr>
            <p:ph type="title"/>
          </p:nvPr>
        </p:nvSpPr>
        <p:spPr>
          <a:xfrm>
            <a:off x="264757" y="200597"/>
            <a:ext cx="10766044" cy="1325563"/>
          </a:xfrm>
        </p:spPr>
        <p:txBody>
          <a:bodyPr/>
          <a:lstStyle/>
          <a:p>
            <a:r>
              <a:rPr lang="nl-NL" sz="3200" dirty="0"/>
              <a:t>Medtrum </a:t>
            </a:r>
            <a:r>
              <a:rPr lang="nl-NL" sz="3200" dirty="0" err="1"/>
              <a:t>TouchCare</a:t>
            </a:r>
            <a:r>
              <a:rPr lang="nl-NL" sz="3200" dirty="0"/>
              <a:t> Nano</a:t>
            </a:r>
            <a:endParaRPr lang="nl-NL" sz="1800" dirty="0"/>
          </a:p>
        </p:txBody>
      </p:sp>
      <p:pic>
        <p:nvPicPr>
          <p:cNvPr id="5" name="Afbeelding 4">
            <a:extLst>
              <a:ext uri="{FF2B5EF4-FFF2-40B4-BE49-F238E27FC236}">
                <a16:creationId xmlns:a16="http://schemas.microsoft.com/office/drawing/2014/main" id="{A2DB2F57-EFB1-D9DC-B728-903F3E2558EE}"/>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7170" name="Picture 2">
            <a:extLst>
              <a:ext uri="{FF2B5EF4-FFF2-40B4-BE49-F238E27FC236}">
                <a16:creationId xmlns:a16="http://schemas.microsoft.com/office/drawing/2014/main" id="{4F729D40-2124-C70E-6B9A-A94D7C2B127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85910" y="1526160"/>
            <a:ext cx="10166759" cy="222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96107B5F-764D-75A7-C0A3-793109D5EF9C}"/>
              </a:ext>
            </a:extLst>
          </p:cNvPr>
          <p:cNvSpPr txBox="1"/>
          <p:nvPr/>
        </p:nvSpPr>
        <p:spPr>
          <a:xfrm>
            <a:off x="264757" y="2224726"/>
            <a:ext cx="1582737" cy="584775"/>
          </a:xfrm>
          <a:prstGeom prst="rect">
            <a:avLst/>
          </a:prstGeom>
          <a:noFill/>
        </p:spPr>
        <p:txBody>
          <a:bodyPr wrap="square" rtlCol="0">
            <a:spAutoFit/>
          </a:bodyPr>
          <a:lstStyle/>
          <a:p>
            <a:r>
              <a:rPr lang="nl-NL" sz="1600" dirty="0"/>
              <a:t>20 weken</a:t>
            </a:r>
          </a:p>
          <a:p>
            <a:r>
              <a:rPr lang="nl-NL" sz="1600" dirty="0"/>
              <a:t>automodus</a:t>
            </a:r>
          </a:p>
        </p:txBody>
      </p:sp>
      <p:pic>
        <p:nvPicPr>
          <p:cNvPr id="7171" name="Picture 3">
            <a:extLst>
              <a:ext uri="{FF2B5EF4-FFF2-40B4-BE49-F238E27FC236}">
                <a16:creationId xmlns:a16="http://schemas.microsoft.com/office/drawing/2014/main" id="{D044CCD7-63C5-44CA-67B6-1864B567BED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47495" y="4112178"/>
            <a:ext cx="10166759" cy="229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41537205-CE34-D5A0-C24A-3636BF67645F}"/>
              </a:ext>
            </a:extLst>
          </p:cNvPr>
          <p:cNvSpPr txBox="1"/>
          <p:nvPr/>
        </p:nvSpPr>
        <p:spPr>
          <a:xfrm>
            <a:off x="264757" y="4967115"/>
            <a:ext cx="1582737" cy="830997"/>
          </a:xfrm>
          <a:prstGeom prst="rect">
            <a:avLst/>
          </a:prstGeom>
          <a:noFill/>
        </p:spPr>
        <p:txBody>
          <a:bodyPr wrap="square" rtlCol="0">
            <a:spAutoFit/>
          </a:bodyPr>
          <a:lstStyle/>
          <a:p>
            <a:r>
              <a:rPr lang="nl-NL" sz="1600" dirty="0"/>
              <a:t>23 weken</a:t>
            </a:r>
          </a:p>
          <a:p>
            <a:r>
              <a:rPr lang="nl-NL" sz="1600" dirty="0"/>
              <a:t>manuele modus</a:t>
            </a:r>
          </a:p>
        </p:txBody>
      </p:sp>
    </p:spTree>
    <p:extLst>
      <p:ext uri="{BB962C8B-B14F-4D97-AF65-F5344CB8AC3E}">
        <p14:creationId xmlns:p14="http://schemas.microsoft.com/office/powerpoint/2010/main" val="31626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D62A8-D4CC-41E7-4E97-7A19E8916018}"/>
              </a:ext>
            </a:extLst>
          </p:cNvPr>
          <p:cNvSpPr>
            <a:spLocks noGrp="1"/>
          </p:cNvSpPr>
          <p:nvPr>
            <p:ph type="title"/>
          </p:nvPr>
        </p:nvSpPr>
        <p:spPr>
          <a:xfrm>
            <a:off x="807511" y="525978"/>
            <a:ext cx="10766044" cy="1325563"/>
          </a:xfrm>
        </p:spPr>
        <p:txBody>
          <a:bodyPr/>
          <a:lstStyle/>
          <a:p>
            <a:r>
              <a:rPr lang="nl-NL" sz="3200" dirty="0" err="1"/>
              <a:t>Diabeloop</a:t>
            </a:r>
            <a:r>
              <a:rPr lang="nl-NL" sz="3200" dirty="0"/>
              <a:t> </a:t>
            </a:r>
            <a:r>
              <a:rPr lang="nl-NL" sz="1800" dirty="0"/>
              <a:t>(</a:t>
            </a:r>
            <a:r>
              <a:rPr lang="nl-NL" sz="1800" dirty="0" err="1"/>
              <a:t>Generation</a:t>
            </a:r>
            <a:r>
              <a:rPr lang="nl-NL" sz="1800" dirty="0"/>
              <a:t> 1 </a:t>
            </a:r>
            <a:r>
              <a:rPr lang="nl-NL" sz="1800" dirty="0" err="1"/>
              <a:t>algoritm</a:t>
            </a:r>
            <a:r>
              <a:rPr lang="nl-NL" sz="1800" dirty="0"/>
              <a:t>)</a:t>
            </a:r>
            <a:endParaRPr lang="nl-NL" sz="3200" dirty="0"/>
          </a:p>
        </p:txBody>
      </p:sp>
      <p:pic>
        <p:nvPicPr>
          <p:cNvPr id="3" name="Afbeelding 2">
            <a:extLst>
              <a:ext uri="{FF2B5EF4-FFF2-40B4-BE49-F238E27FC236}">
                <a16:creationId xmlns:a16="http://schemas.microsoft.com/office/drawing/2014/main" id="{CB88EA36-96C3-842D-E7AA-ECD97BACCD3B}"/>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
        <p:nvSpPr>
          <p:cNvPr id="8" name="Tekstvak 7">
            <a:extLst>
              <a:ext uri="{FF2B5EF4-FFF2-40B4-BE49-F238E27FC236}">
                <a16:creationId xmlns:a16="http://schemas.microsoft.com/office/drawing/2014/main" id="{18CA20C7-BCE5-25C9-8A70-DE7EAC78FAAA}"/>
              </a:ext>
            </a:extLst>
          </p:cNvPr>
          <p:cNvSpPr txBox="1"/>
          <p:nvPr/>
        </p:nvSpPr>
        <p:spPr>
          <a:xfrm>
            <a:off x="807511" y="2029093"/>
            <a:ext cx="8402652" cy="2585323"/>
          </a:xfrm>
          <a:prstGeom prst="rect">
            <a:avLst/>
          </a:prstGeom>
          <a:noFill/>
        </p:spPr>
        <p:txBody>
          <a:bodyPr wrap="square">
            <a:spAutoFit/>
          </a:bodyPr>
          <a:lstStyle/>
          <a:p>
            <a:r>
              <a:rPr lang="nl-NL" b="1" dirty="0"/>
              <a:t>Kaleido pomp en </a:t>
            </a:r>
            <a:r>
              <a:rPr lang="nl-NL" b="1" dirty="0" err="1"/>
              <a:t>Diabeloop</a:t>
            </a:r>
            <a:r>
              <a:rPr lang="nl-NL" b="1" dirty="0"/>
              <a:t> algoritme </a:t>
            </a:r>
            <a:r>
              <a:rPr lang="nl-NL" sz="1800" b="1" dirty="0"/>
              <a:t>tijdens zwangerschap:</a:t>
            </a:r>
          </a:p>
          <a:p>
            <a:endParaRPr lang="nl-NL" sz="1800" dirty="0"/>
          </a:p>
          <a:p>
            <a:pPr>
              <a:lnSpc>
                <a:spcPct val="150000"/>
              </a:lnSpc>
            </a:pPr>
            <a:r>
              <a:rPr lang="nl-NL" dirty="0"/>
              <a:t>- Streefwaarde 5,5 </a:t>
            </a:r>
            <a:r>
              <a:rPr lang="nl-NL" dirty="0" err="1"/>
              <a:t>mmol</a:t>
            </a:r>
            <a:r>
              <a:rPr lang="nl-NL" dirty="0"/>
              <a:t>/l (variabel tot 7,2)</a:t>
            </a:r>
          </a:p>
          <a:p>
            <a:pPr>
              <a:lnSpc>
                <a:spcPct val="150000"/>
              </a:lnSpc>
            </a:pPr>
            <a:r>
              <a:rPr lang="nl-NL" dirty="0"/>
              <a:t>- Agressiviteit hyperglycaemie en </a:t>
            </a:r>
            <a:r>
              <a:rPr lang="nl-NL" dirty="0" err="1"/>
              <a:t>normoglycaemie</a:t>
            </a:r>
            <a:r>
              <a:rPr lang="nl-NL" dirty="0"/>
              <a:t> aanscherpen en </a:t>
            </a:r>
          </a:p>
          <a:p>
            <a:pPr>
              <a:lnSpc>
                <a:spcPct val="150000"/>
              </a:lnSpc>
            </a:pPr>
            <a:r>
              <a:rPr lang="nl-NL" dirty="0"/>
              <a:t>- Agressiviteit bij maaltijden aanscherpen</a:t>
            </a:r>
          </a:p>
          <a:p>
            <a:pPr>
              <a:lnSpc>
                <a:spcPct val="150000"/>
              </a:lnSpc>
            </a:pPr>
            <a:r>
              <a:rPr lang="nl-NL" dirty="0">
                <a:sym typeface="Wingdings" panose="05000000000000000000" pitchFamily="2" charset="2"/>
              </a:rPr>
              <a:t>- IKH ratio en Correctiefactor kunnen niet aangepast worden</a:t>
            </a:r>
          </a:p>
          <a:p>
            <a:pPr marL="285750" indent="-285750">
              <a:buFont typeface="Arial" panose="020B0604020202020204" pitchFamily="34" charset="0"/>
              <a:buChar char="•"/>
            </a:pPr>
            <a:endParaRPr lang="nl-NL" dirty="0"/>
          </a:p>
        </p:txBody>
      </p:sp>
      <p:pic>
        <p:nvPicPr>
          <p:cNvPr id="10" name="Afbeelding 9">
            <a:extLst>
              <a:ext uri="{FF2B5EF4-FFF2-40B4-BE49-F238E27FC236}">
                <a16:creationId xmlns:a16="http://schemas.microsoft.com/office/drawing/2014/main" id="{B7CC3443-5410-8D33-5326-2FD57B361727}"/>
              </a:ext>
            </a:extLst>
          </p:cNvPr>
          <p:cNvPicPr>
            <a:picLocks noChangeAspect="1"/>
          </p:cNvPicPr>
          <p:nvPr/>
        </p:nvPicPr>
        <p:blipFill>
          <a:blip r:embed="rId4"/>
          <a:stretch>
            <a:fillRect/>
          </a:stretch>
        </p:blipFill>
        <p:spPr>
          <a:xfrm>
            <a:off x="9053140" y="451171"/>
            <a:ext cx="2152950" cy="2800741"/>
          </a:xfrm>
          <a:prstGeom prst="rect">
            <a:avLst/>
          </a:prstGeom>
        </p:spPr>
      </p:pic>
    </p:spTree>
    <p:extLst>
      <p:ext uri="{BB962C8B-B14F-4D97-AF65-F5344CB8AC3E}">
        <p14:creationId xmlns:p14="http://schemas.microsoft.com/office/powerpoint/2010/main" val="438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27BF-9E4E-50B8-EF42-A1DD2C65CE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7619C2-C2D1-3E1D-A816-E07AAB22EB5C}"/>
              </a:ext>
            </a:extLst>
          </p:cNvPr>
          <p:cNvSpPr>
            <a:spLocks noGrp="1"/>
          </p:cNvSpPr>
          <p:nvPr>
            <p:ph type="title"/>
          </p:nvPr>
        </p:nvSpPr>
        <p:spPr>
          <a:xfrm>
            <a:off x="804686" y="674854"/>
            <a:ext cx="10766044" cy="1325563"/>
          </a:xfrm>
        </p:spPr>
        <p:txBody>
          <a:bodyPr/>
          <a:lstStyle/>
          <a:p>
            <a:r>
              <a:rPr lang="nl-NL" sz="2800" dirty="0"/>
              <a:t>Uitstapje naar Diabetes type 2 en zwangerschap</a:t>
            </a:r>
          </a:p>
        </p:txBody>
      </p:sp>
      <p:pic>
        <p:nvPicPr>
          <p:cNvPr id="5" name="Afbeelding 4">
            <a:extLst>
              <a:ext uri="{FF2B5EF4-FFF2-40B4-BE49-F238E27FC236}">
                <a16:creationId xmlns:a16="http://schemas.microsoft.com/office/drawing/2014/main" id="{08A2A30E-2929-4069-77AD-131A53129D6E}"/>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
        <p:nvSpPr>
          <p:cNvPr id="8" name="Tekstvak 7">
            <a:extLst>
              <a:ext uri="{FF2B5EF4-FFF2-40B4-BE49-F238E27FC236}">
                <a16:creationId xmlns:a16="http://schemas.microsoft.com/office/drawing/2014/main" id="{3137A4E2-ACE3-B792-EDB9-0084CF7CDD28}"/>
              </a:ext>
            </a:extLst>
          </p:cNvPr>
          <p:cNvSpPr txBox="1"/>
          <p:nvPr/>
        </p:nvSpPr>
        <p:spPr>
          <a:xfrm>
            <a:off x="804687" y="1560482"/>
            <a:ext cx="8460631" cy="861774"/>
          </a:xfrm>
          <a:prstGeom prst="rect">
            <a:avLst/>
          </a:prstGeom>
          <a:noFill/>
        </p:spPr>
        <p:txBody>
          <a:bodyPr wrap="square">
            <a:spAutoFit/>
          </a:bodyPr>
          <a:lstStyle/>
          <a:p>
            <a:pPr>
              <a:buNone/>
            </a:pPr>
            <a:endParaRPr lang="nl-NL" b="1" dirty="0">
              <a:effectLst/>
              <a:ea typeface="Aptos" panose="020B0004020202020204" pitchFamily="34" charset="0"/>
              <a:cs typeface="Aptos" panose="020B0004020202020204" pitchFamily="34" charset="0"/>
            </a:endParaRPr>
          </a:p>
          <a:p>
            <a:pPr>
              <a:buNone/>
            </a:pPr>
            <a:r>
              <a:rPr lang="nl-NL" sz="1600" dirty="0">
                <a:effectLst/>
                <a:ea typeface="Aptos" panose="020B0004020202020204" pitchFamily="34" charset="0"/>
                <a:cs typeface="Aptos" panose="020B0004020202020204" pitchFamily="34" charset="0"/>
              </a:rPr>
              <a:t>Miranda is 28 jaar</a:t>
            </a:r>
            <a:r>
              <a:rPr lang="nl-NL" sz="1600" dirty="0">
                <a:ea typeface="Aptos" panose="020B0004020202020204" pitchFamily="34" charset="0"/>
                <a:cs typeface="Aptos" panose="020B0004020202020204" pitchFamily="34" charset="0"/>
              </a:rPr>
              <a:t> heeft</a:t>
            </a:r>
            <a:r>
              <a:rPr lang="nl-NL" sz="1600" dirty="0">
                <a:effectLst/>
                <a:ea typeface="Aptos" panose="020B0004020202020204" pitchFamily="34" charset="0"/>
                <a:cs typeface="Aptos" panose="020B0004020202020204" pitchFamily="34" charset="0"/>
              </a:rPr>
              <a:t> d</a:t>
            </a:r>
            <a:r>
              <a:rPr lang="nl-NL" sz="1600" dirty="0">
                <a:ea typeface="Aptos" panose="020B0004020202020204" pitchFamily="34" charset="0"/>
                <a:cs typeface="Aptos" panose="020B0004020202020204" pitchFamily="34" charset="0"/>
              </a:rPr>
              <a:t>iabetes type</a:t>
            </a:r>
            <a:r>
              <a:rPr lang="nl-NL" sz="1600" dirty="0">
                <a:effectLst/>
                <a:ea typeface="Aptos" panose="020B0004020202020204" pitchFamily="34" charset="0"/>
                <a:cs typeface="Aptos" panose="020B0004020202020204" pitchFamily="34" charset="0"/>
              </a:rPr>
              <a:t> 2 sinds 2 jaar</a:t>
            </a:r>
          </a:p>
          <a:p>
            <a:pPr>
              <a:buNone/>
            </a:pPr>
            <a:r>
              <a:rPr lang="nl-NL" sz="1600" dirty="0">
                <a:ea typeface="Aptos" panose="020B0004020202020204" pitchFamily="34" charset="0"/>
                <a:cs typeface="Aptos" panose="020B0004020202020204" pitchFamily="34" charset="0"/>
              </a:rPr>
              <a:t>Vóór zwangerschap: </a:t>
            </a:r>
            <a:r>
              <a:rPr lang="nl-NL" sz="1600" dirty="0" err="1">
                <a:effectLst/>
                <a:ea typeface="Aptos" panose="020B0004020202020204" pitchFamily="34" charset="0"/>
                <a:cs typeface="Aptos" panose="020B0004020202020204" pitchFamily="34" charset="0"/>
              </a:rPr>
              <a:t>Mounjaro</a:t>
            </a:r>
            <a:r>
              <a:rPr lang="nl-NL" sz="1600" dirty="0">
                <a:effectLst/>
                <a:ea typeface="Aptos" panose="020B0004020202020204" pitchFamily="34" charset="0"/>
                <a:cs typeface="Aptos" panose="020B0004020202020204" pitchFamily="34" charset="0"/>
              </a:rPr>
              <a:t> en metformine 2x 1000mg</a:t>
            </a:r>
          </a:p>
        </p:txBody>
      </p:sp>
      <p:sp>
        <p:nvSpPr>
          <p:cNvPr id="10" name="Tekstvak 9">
            <a:extLst>
              <a:ext uri="{FF2B5EF4-FFF2-40B4-BE49-F238E27FC236}">
                <a16:creationId xmlns:a16="http://schemas.microsoft.com/office/drawing/2014/main" id="{E120D116-542F-66AA-58E3-92377D2196E0}"/>
              </a:ext>
            </a:extLst>
          </p:cNvPr>
          <p:cNvSpPr txBox="1"/>
          <p:nvPr/>
        </p:nvSpPr>
        <p:spPr>
          <a:xfrm>
            <a:off x="804687" y="2590600"/>
            <a:ext cx="7962114" cy="3354765"/>
          </a:xfrm>
          <a:prstGeom prst="rect">
            <a:avLst/>
          </a:prstGeom>
          <a:noFill/>
        </p:spPr>
        <p:txBody>
          <a:bodyPr wrap="square">
            <a:spAutoFit/>
          </a:bodyPr>
          <a:lstStyle/>
          <a:p>
            <a:r>
              <a:rPr lang="nl-NL" sz="1600" b="1" dirty="0">
                <a:ea typeface="Aptos" panose="020B0004020202020204" pitchFamily="34" charset="0"/>
                <a:cs typeface="Aptos" panose="020B0004020202020204" pitchFamily="34" charset="0"/>
              </a:rPr>
              <a:t>Week 20 </a:t>
            </a:r>
            <a:r>
              <a:rPr lang="nl-NL" sz="1600" dirty="0">
                <a:ea typeface="Aptos" panose="020B0004020202020204" pitchFamily="34" charset="0"/>
                <a:cs typeface="Aptos" panose="020B0004020202020204" pitchFamily="34" charset="0"/>
              </a:rPr>
              <a:t>eerste contact AMC</a:t>
            </a:r>
            <a:endParaRPr lang="nl-NL" sz="1600" dirty="0">
              <a:latin typeface="Trebuchet MS" panose="020B0603020202020204" pitchFamily="34" charset="0"/>
              <a:ea typeface="Aptos" panose="020B0004020202020204" pitchFamily="34" charset="0"/>
              <a:cs typeface="Aptos" panose="020B0004020202020204" pitchFamily="34" charset="0"/>
            </a:endParaRPr>
          </a:p>
          <a:p>
            <a:r>
              <a:rPr lang="nl-NL" sz="1600" dirty="0" err="1">
                <a:effectLst/>
                <a:latin typeface="Trebuchet MS" panose="020B0603020202020204" pitchFamily="34" charset="0"/>
                <a:ea typeface="Aptos" panose="020B0004020202020204" pitchFamily="34" charset="0"/>
                <a:cs typeface="Aptos" panose="020B0004020202020204" pitchFamily="34" charset="0"/>
              </a:rPr>
              <a:t>Tresiba</a:t>
            </a:r>
            <a:r>
              <a:rPr lang="nl-NL" sz="1600" dirty="0">
                <a:effectLst/>
                <a:latin typeface="Trebuchet MS" panose="020B0603020202020204" pitchFamily="34" charset="0"/>
                <a:ea typeface="Aptos" panose="020B0004020202020204" pitchFamily="34" charset="0"/>
                <a:cs typeface="Aptos" panose="020B0004020202020204" pitchFamily="34" charset="0"/>
              </a:rPr>
              <a:t> 100 EH </a:t>
            </a:r>
            <a:r>
              <a:rPr lang="nl-NL" sz="1600" dirty="0">
                <a:latin typeface="Trebuchet MS" panose="020B0603020202020204" pitchFamily="34" charset="0"/>
                <a:ea typeface="Aptos" panose="020B0004020202020204" pitchFamily="34" charset="0"/>
                <a:cs typeface="Aptos" panose="020B0004020202020204" pitchFamily="34" charset="0"/>
              </a:rPr>
              <a:t>+</a:t>
            </a:r>
            <a:r>
              <a:rPr lang="nl-NL" sz="1600" dirty="0">
                <a:effectLst/>
                <a:latin typeface="Trebuchet MS" panose="020B0603020202020204" pitchFamily="34" charset="0"/>
                <a:ea typeface="Aptos" panose="020B0004020202020204" pitchFamily="34" charset="0"/>
                <a:cs typeface="Aptos" panose="020B0004020202020204" pitchFamily="34" charset="0"/>
              </a:rPr>
              <a:t> </a:t>
            </a:r>
            <a:r>
              <a:rPr lang="nl-NL" sz="1600" dirty="0" err="1">
                <a:effectLst/>
                <a:latin typeface="Trebuchet MS" panose="020B0603020202020204" pitchFamily="34" charset="0"/>
                <a:ea typeface="Aptos" panose="020B0004020202020204" pitchFamily="34" charset="0"/>
                <a:cs typeface="Aptos" panose="020B0004020202020204" pitchFamily="34" charset="0"/>
              </a:rPr>
              <a:t>Novorapid</a:t>
            </a:r>
            <a:r>
              <a:rPr lang="nl-NL" sz="1600" dirty="0">
                <a:effectLst/>
                <a:latin typeface="Trebuchet MS" panose="020B0603020202020204" pitchFamily="34" charset="0"/>
                <a:ea typeface="Aptos" panose="020B0004020202020204" pitchFamily="34" charset="0"/>
                <a:cs typeface="Aptos" panose="020B0004020202020204" pitchFamily="34" charset="0"/>
              </a:rPr>
              <a:t> 90 EH per maaltijd </a:t>
            </a:r>
            <a:r>
              <a:rPr lang="nl-NL" sz="1600" dirty="0">
                <a:latin typeface="Trebuchet MS" panose="020B0603020202020204" pitchFamily="34" charset="0"/>
                <a:ea typeface="Aptos" panose="020B0004020202020204" pitchFamily="34" charset="0"/>
                <a:cs typeface="Aptos" panose="020B0004020202020204" pitchFamily="34" charset="0"/>
              </a:rPr>
              <a:t>(Totaal 400EH)</a:t>
            </a:r>
            <a:endParaRPr lang="nl-NL" sz="1600" dirty="0">
              <a:effectLst/>
              <a:latin typeface="Aptos" panose="020B0004020202020204" pitchFamily="34" charset="0"/>
              <a:ea typeface="Aptos" panose="020B0004020202020204" pitchFamily="34" charset="0"/>
              <a:cs typeface="Aptos" panose="020B0004020202020204" pitchFamily="34" charset="0"/>
            </a:endParaRPr>
          </a:p>
          <a:p>
            <a:pPr>
              <a:buNone/>
            </a:pPr>
            <a:r>
              <a:rPr lang="nl-NL" sz="1600" dirty="0">
                <a:latin typeface="Trebuchet MS" panose="020B0603020202020204" pitchFamily="34" charset="0"/>
                <a:ea typeface="Aptos" panose="020B0004020202020204" pitchFamily="34" charset="0"/>
                <a:cs typeface="Aptos" panose="020B0004020202020204" pitchFamily="34" charset="0"/>
              </a:rPr>
              <a:t>FSL 2 en TIR 16%</a:t>
            </a:r>
          </a:p>
          <a:p>
            <a:pPr>
              <a:buNone/>
            </a:pPr>
            <a:endParaRPr lang="nl-NL" sz="1600" dirty="0">
              <a:effectLst/>
              <a:latin typeface="Aptos" panose="020B0004020202020204" pitchFamily="34" charset="0"/>
              <a:ea typeface="Aptos" panose="020B0004020202020204" pitchFamily="34" charset="0"/>
              <a:cs typeface="Aptos" panose="020B0004020202020204" pitchFamily="34" charset="0"/>
            </a:endParaRPr>
          </a:p>
          <a:p>
            <a:pPr>
              <a:buNone/>
            </a:pPr>
            <a:r>
              <a:rPr lang="nl-NL" sz="1600" b="1" dirty="0">
                <a:latin typeface="Trebuchet MS" panose="020B0603020202020204" pitchFamily="34" charset="0"/>
                <a:ea typeface="Aptos" panose="020B0004020202020204" pitchFamily="34" charset="0"/>
                <a:cs typeface="Aptos" panose="020B0004020202020204" pitchFamily="34" charset="0"/>
              </a:rPr>
              <a:t>Week 24 </a:t>
            </a:r>
            <a:r>
              <a:rPr lang="nl-NL" sz="1600" dirty="0">
                <a:ea typeface="Aptos" panose="020B0004020202020204" pitchFamily="34" charset="0"/>
                <a:cs typeface="Aptos" panose="020B0004020202020204" pitchFamily="34" charset="0"/>
              </a:rPr>
              <a:t>Totaal 600 EH en </a:t>
            </a:r>
            <a:r>
              <a:rPr lang="en-US" sz="1600" dirty="0">
                <a:ea typeface="Aptos" panose="020B0004020202020204" pitchFamily="34" charset="0"/>
                <a:cs typeface="Aptos" panose="020B0004020202020204" pitchFamily="34" charset="0"/>
              </a:rPr>
              <a:t>TIR </a:t>
            </a:r>
            <a:r>
              <a:rPr lang="nl-NL" sz="1600" dirty="0">
                <a:ea typeface="Aptos" panose="020B0004020202020204" pitchFamily="34" charset="0"/>
                <a:cs typeface="Aptos" panose="020B0004020202020204" pitchFamily="34" charset="0"/>
              </a:rPr>
              <a:t>verbeterde licht</a:t>
            </a:r>
            <a:endParaRPr lang="nl-NL" sz="1600" dirty="0">
              <a:latin typeface="Aptos" panose="020B0004020202020204" pitchFamily="34" charset="0"/>
              <a:ea typeface="Aptos" panose="020B0004020202020204" pitchFamily="34" charset="0"/>
              <a:cs typeface="Aptos" panose="020B0004020202020204" pitchFamily="34" charset="0"/>
            </a:endParaRPr>
          </a:p>
          <a:p>
            <a:pPr>
              <a:buNone/>
            </a:pPr>
            <a:r>
              <a:rPr lang="nl-NL" sz="1600" b="1" dirty="0">
                <a:latin typeface="Trebuchet MS" panose="020B0603020202020204" pitchFamily="34" charset="0"/>
                <a:ea typeface="Aptos" panose="020B0004020202020204" pitchFamily="34" charset="0"/>
                <a:cs typeface="Aptos" panose="020B0004020202020204" pitchFamily="34" charset="0"/>
              </a:rPr>
              <a:t>Week 27 </a:t>
            </a:r>
            <a:r>
              <a:rPr lang="nl-NL" sz="1600" dirty="0">
                <a:latin typeface="Trebuchet MS" panose="020B0603020202020204" pitchFamily="34" charset="0"/>
                <a:ea typeface="Aptos" panose="020B0004020202020204" pitchFamily="34" charset="0"/>
                <a:cs typeface="Aptos" panose="020B0004020202020204" pitchFamily="34" charset="0"/>
              </a:rPr>
              <a:t>opname AMC en IV insuline </a:t>
            </a:r>
            <a:r>
              <a:rPr lang="nl-NL" sz="1600" dirty="0">
                <a:latin typeface="Trebuchet MS" panose="020B0603020202020204" pitchFamily="34" charset="0"/>
                <a:ea typeface="Aptos" panose="020B0004020202020204" pitchFamily="34" charset="0"/>
                <a:cs typeface="Aptos" panose="020B0004020202020204" pitchFamily="34" charset="0"/>
                <a:sym typeface="Wingdings" panose="05000000000000000000" pitchFamily="2" charset="2"/>
              </a:rPr>
              <a:t> TDD daalde 400 EH</a:t>
            </a:r>
          </a:p>
          <a:p>
            <a:pPr>
              <a:buNone/>
            </a:pPr>
            <a:endParaRPr lang="nl-NL" sz="1600" dirty="0">
              <a:latin typeface="Trebuchet MS" panose="020B0603020202020204" pitchFamily="34" charset="0"/>
              <a:ea typeface="Aptos" panose="020B0004020202020204" pitchFamily="34" charset="0"/>
              <a:cs typeface="Aptos" panose="020B0004020202020204" pitchFamily="34" charset="0"/>
              <a:sym typeface="Wingdings" panose="05000000000000000000" pitchFamily="2" charset="2"/>
            </a:endParaRPr>
          </a:p>
          <a:p>
            <a:pPr>
              <a:buNone/>
            </a:pPr>
            <a:r>
              <a:rPr lang="nl-NL" sz="1600" b="1" dirty="0">
                <a:latin typeface="Trebuchet MS" panose="020B0603020202020204" pitchFamily="34" charset="0"/>
                <a:ea typeface="Aptos" panose="020B0004020202020204" pitchFamily="34" charset="0"/>
                <a:cs typeface="Aptos" panose="020B0004020202020204" pitchFamily="34" charset="0"/>
              </a:rPr>
              <a:t>Week 29  gestart </a:t>
            </a:r>
            <a:r>
              <a:rPr lang="nl-NL" sz="1600" b="1" dirty="0" err="1">
                <a:latin typeface="Trebuchet MS" panose="020B0603020202020204" pitchFamily="34" charset="0"/>
                <a:ea typeface="Aptos" panose="020B0004020202020204" pitchFamily="34" charset="0"/>
                <a:cs typeface="Aptos" panose="020B0004020202020204" pitchFamily="34" charset="0"/>
              </a:rPr>
              <a:t>Ypsopump</a:t>
            </a:r>
            <a:r>
              <a:rPr lang="nl-NL" sz="1600" b="1" dirty="0">
                <a:latin typeface="Trebuchet MS" panose="020B0603020202020204" pitchFamily="34" charset="0"/>
                <a:ea typeface="Aptos" panose="020B0004020202020204" pitchFamily="34" charset="0"/>
                <a:cs typeface="Aptos" panose="020B0004020202020204" pitchFamily="34" charset="0"/>
              </a:rPr>
              <a:t> AID</a:t>
            </a:r>
            <a:r>
              <a:rPr lang="nl-NL" sz="2000" b="1" dirty="0">
                <a:latin typeface="Aptos" panose="020B0004020202020204" pitchFamily="34" charset="0"/>
                <a:ea typeface="Aptos" panose="020B0004020202020204" pitchFamily="34" charset="0"/>
                <a:cs typeface="Aptos" panose="020B0004020202020204" pitchFamily="34" charset="0"/>
              </a:rPr>
              <a:t> </a:t>
            </a:r>
            <a:r>
              <a:rPr lang="nl-NL" sz="1600" dirty="0"/>
              <a:t>Basaal 3 EH/uur + 2x 60 EH bolus per maaltijd</a:t>
            </a:r>
          </a:p>
          <a:p>
            <a:pPr>
              <a:buNone/>
            </a:pPr>
            <a:endParaRPr lang="nl-NL" sz="1600" dirty="0">
              <a:latin typeface="Trebuchet MS" panose="020B0603020202020204" pitchFamily="34" charset="0"/>
              <a:ea typeface="Aptos" panose="020B0004020202020204" pitchFamily="34" charset="0"/>
              <a:cs typeface="Aptos" panose="020B0004020202020204" pitchFamily="34" charset="0"/>
            </a:endParaRPr>
          </a:p>
          <a:p>
            <a:pPr>
              <a:buNone/>
            </a:pPr>
            <a:endParaRPr lang="nl-NL" sz="1600" dirty="0">
              <a:latin typeface="Trebuchet MS" panose="020B0603020202020204" pitchFamily="34" charset="0"/>
              <a:ea typeface="Aptos" panose="020B0004020202020204" pitchFamily="34" charset="0"/>
              <a:cs typeface="Aptos" panose="020B0004020202020204" pitchFamily="34" charset="0"/>
            </a:endParaRPr>
          </a:p>
          <a:p>
            <a:pPr>
              <a:buNone/>
            </a:pPr>
            <a:r>
              <a:rPr lang="nl-NL" sz="1600" dirty="0">
                <a:latin typeface="Trebuchet MS" panose="020B0603020202020204" pitchFamily="34" charset="0"/>
                <a:ea typeface="Aptos" panose="020B0004020202020204" pitchFamily="34" charset="0"/>
                <a:cs typeface="Aptos" panose="020B0004020202020204" pitchFamily="34" charset="0"/>
              </a:rPr>
              <a:t> </a:t>
            </a:r>
            <a:endParaRPr lang="nl-NL" sz="1600" dirty="0">
              <a:latin typeface="Aptos" panose="020B0004020202020204" pitchFamily="34" charset="0"/>
              <a:ea typeface="Aptos" panose="020B0004020202020204" pitchFamily="34" charset="0"/>
              <a:cs typeface="Aptos" panose="020B0004020202020204" pitchFamily="34" charset="0"/>
            </a:endParaRPr>
          </a:p>
          <a:p>
            <a:pPr>
              <a:buNone/>
            </a:pPr>
            <a:endParaRPr lang="nl-NL" sz="1600" dirty="0">
              <a:effectLst/>
              <a:latin typeface="Aptos" panose="020B0004020202020204" pitchFamily="34" charset="0"/>
              <a:ea typeface="Aptos" panose="020B0004020202020204" pitchFamily="34" charset="0"/>
              <a:cs typeface="Aptos" panose="020B0004020202020204" pitchFamily="34" charset="0"/>
            </a:endParaRPr>
          </a:p>
          <a:p>
            <a:pPr>
              <a:buNone/>
            </a:pPr>
            <a:r>
              <a:rPr lang="nl-NL" sz="1600" dirty="0">
                <a:effectLst/>
                <a:latin typeface="Trebuchet MS" panose="020B0603020202020204" pitchFamily="34" charset="0"/>
                <a:ea typeface="Aptos" panose="020B0004020202020204" pitchFamily="34" charset="0"/>
                <a:cs typeface="Aptos" panose="020B0004020202020204" pitchFamily="34" charset="0"/>
              </a:rPr>
              <a:t> </a:t>
            </a:r>
            <a:endParaRPr lang="nl-NL" sz="1600" dirty="0">
              <a:effectLst/>
              <a:latin typeface="Aptos" panose="020B0004020202020204" pitchFamily="34" charset="0"/>
              <a:ea typeface="Aptos" panose="020B0004020202020204" pitchFamily="34" charset="0"/>
              <a:cs typeface="Aptos" panose="020B0004020202020204" pitchFamily="34" charset="0"/>
            </a:endParaRPr>
          </a:p>
        </p:txBody>
      </p:sp>
      <p:pic>
        <p:nvPicPr>
          <p:cNvPr id="8194" name="Afbeelding 1">
            <a:extLst>
              <a:ext uri="{FF2B5EF4-FFF2-40B4-BE49-F238E27FC236}">
                <a16:creationId xmlns:a16="http://schemas.microsoft.com/office/drawing/2014/main" id="{59D69E9B-5FB9-BC92-A586-4FC506C2BE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04046" y="1560482"/>
            <a:ext cx="2691302" cy="256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658AE3BF-0858-CD61-710D-C8805474FC43}"/>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8302024" y="4308181"/>
            <a:ext cx="3889976" cy="2117736"/>
          </a:xfrm>
          <a:prstGeom prst="rect">
            <a:avLst/>
          </a:prstGeom>
        </p:spPr>
      </p:pic>
      <p:sp>
        <p:nvSpPr>
          <p:cNvPr id="6" name="Tekstvak 5">
            <a:extLst>
              <a:ext uri="{FF2B5EF4-FFF2-40B4-BE49-F238E27FC236}">
                <a16:creationId xmlns:a16="http://schemas.microsoft.com/office/drawing/2014/main" id="{C3DE4935-AED7-A979-3A9B-4F7315DBBF48}"/>
              </a:ext>
            </a:extLst>
          </p:cNvPr>
          <p:cNvSpPr txBox="1"/>
          <p:nvPr/>
        </p:nvSpPr>
        <p:spPr>
          <a:xfrm>
            <a:off x="804686" y="4928186"/>
            <a:ext cx="7599359" cy="1415772"/>
          </a:xfrm>
          <a:prstGeom prst="rect">
            <a:avLst/>
          </a:prstGeom>
          <a:noFill/>
        </p:spPr>
        <p:txBody>
          <a:bodyPr wrap="square" rtlCol="0">
            <a:spAutoFit/>
          </a:bodyPr>
          <a:lstStyle/>
          <a:p>
            <a:r>
              <a:rPr lang="nl-NL" sz="1600" b="1" dirty="0"/>
              <a:t>Week 32  t</a:t>
            </a:r>
            <a:r>
              <a:rPr lang="nl-NL" sz="1600" dirty="0"/>
              <a:t>otaal &gt;1000 EH </a:t>
            </a:r>
            <a:r>
              <a:rPr lang="nl-NL" sz="1600" dirty="0" err="1"/>
              <a:t>pd</a:t>
            </a:r>
            <a:endParaRPr lang="nl-NL" sz="1600" dirty="0"/>
          </a:p>
          <a:p>
            <a:pPr>
              <a:buNone/>
            </a:pPr>
            <a:r>
              <a:rPr lang="nl-NL" sz="1600" b="1" dirty="0">
                <a:latin typeface="Trebuchet MS" panose="020B0603020202020204" pitchFamily="34" charset="0"/>
                <a:ea typeface="Aptos" panose="020B0004020202020204" pitchFamily="34" charset="0"/>
                <a:cs typeface="Aptos" panose="020B0004020202020204" pitchFamily="34" charset="0"/>
              </a:rPr>
              <a:t>Week 33  </a:t>
            </a:r>
            <a:r>
              <a:rPr lang="nl-NL" sz="1600" dirty="0">
                <a:latin typeface="Trebuchet MS" panose="020B0603020202020204" pitchFamily="34" charset="0"/>
                <a:ea typeface="Aptos" panose="020B0004020202020204" pitchFamily="34" charset="0"/>
                <a:cs typeface="Aptos" panose="020B0004020202020204" pitchFamily="34" charset="0"/>
              </a:rPr>
              <a:t>sterke afname insulinebehoefte (gehalveerd) </a:t>
            </a:r>
            <a:r>
              <a:rPr lang="nl-NL" sz="1600" dirty="0">
                <a:latin typeface="Wingdings" panose="05000000000000000000" pitchFamily="2" charset="2"/>
                <a:ea typeface="Aptos" panose="020B0004020202020204" pitchFamily="34" charset="0"/>
                <a:cs typeface="Aptos" panose="020B0004020202020204" pitchFamily="34" charset="0"/>
              </a:rPr>
              <a:t>à</a:t>
            </a:r>
            <a:r>
              <a:rPr lang="nl-NL" sz="1600" dirty="0">
                <a:latin typeface="Trebuchet MS" panose="020B0603020202020204" pitchFamily="34" charset="0"/>
                <a:ea typeface="Aptos" panose="020B0004020202020204" pitchFamily="34" charset="0"/>
                <a:cs typeface="Aptos" panose="020B0004020202020204" pitchFamily="34" charset="0"/>
              </a:rPr>
              <a:t> opname AMC</a:t>
            </a:r>
            <a:endParaRPr lang="nl-NL" sz="1600" dirty="0">
              <a:latin typeface="Aptos" panose="020B0004020202020204" pitchFamily="34" charset="0"/>
              <a:ea typeface="Aptos" panose="020B0004020202020204" pitchFamily="34" charset="0"/>
              <a:cs typeface="Aptos" panose="020B0004020202020204" pitchFamily="34" charset="0"/>
            </a:endParaRPr>
          </a:p>
          <a:p>
            <a:pPr>
              <a:buNone/>
            </a:pPr>
            <a:r>
              <a:rPr lang="nl-NL" dirty="0">
                <a:latin typeface="Trebuchet MS" panose="020B0603020202020204" pitchFamily="34" charset="0"/>
                <a:ea typeface="Aptos" panose="020B0004020202020204" pitchFamily="34" charset="0"/>
                <a:cs typeface="Aptos" panose="020B0004020202020204" pitchFamily="34" charset="0"/>
              </a:rPr>
              <a:t> </a:t>
            </a:r>
          </a:p>
          <a:p>
            <a:endParaRPr lang="nl-NL" b="1" dirty="0"/>
          </a:p>
          <a:p>
            <a:r>
              <a:rPr lang="nl-NL" b="1" dirty="0"/>
              <a:t> </a:t>
            </a:r>
          </a:p>
        </p:txBody>
      </p:sp>
    </p:spTree>
    <p:extLst>
      <p:ext uri="{BB962C8B-B14F-4D97-AF65-F5344CB8AC3E}">
        <p14:creationId xmlns:p14="http://schemas.microsoft.com/office/powerpoint/2010/main" val="286653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5E4CD70-0E93-7F98-5000-625B0212DB3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a:fillRect/>
          </a:stretch>
        </p:blipFill>
        <p:spPr bwMode="auto">
          <a:xfrm>
            <a:off x="6496334" y="1540509"/>
            <a:ext cx="531034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65F4CF10-ADB0-73FF-9EC5-925CD00E202B}"/>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
        <p:nvSpPr>
          <p:cNvPr id="9" name="Titel 1">
            <a:extLst>
              <a:ext uri="{FF2B5EF4-FFF2-40B4-BE49-F238E27FC236}">
                <a16:creationId xmlns:a16="http://schemas.microsoft.com/office/drawing/2014/main" id="{5893570E-F875-DAB9-602D-9D9DCD0C5283}"/>
              </a:ext>
            </a:extLst>
          </p:cNvPr>
          <p:cNvSpPr>
            <a:spLocks noGrp="1"/>
          </p:cNvSpPr>
          <p:nvPr>
            <p:ph type="title"/>
          </p:nvPr>
        </p:nvSpPr>
        <p:spPr>
          <a:xfrm>
            <a:off x="633204" y="671843"/>
            <a:ext cx="10766044" cy="1325563"/>
          </a:xfrm>
        </p:spPr>
        <p:txBody>
          <a:bodyPr/>
          <a:lstStyle/>
          <a:p>
            <a:r>
              <a:rPr lang="nl-NL" sz="2800" dirty="0"/>
              <a:t>Uitstapje naar Diabetes type 2 en zwangerschap</a:t>
            </a:r>
          </a:p>
        </p:txBody>
      </p:sp>
      <p:sp>
        <p:nvSpPr>
          <p:cNvPr id="11" name="Tekstvak 10">
            <a:extLst>
              <a:ext uri="{FF2B5EF4-FFF2-40B4-BE49-F238E27FC236}">
                <a16:creationId xmlns:a16="http://schemas.microsoft.com/office/drawing/2014/main" id="{7261C23E-BD31-FD90-16ED-469FBC24590A}"/>
              </a:ext>
            </a:extLst>
          </p:cNvPr>
          <p:cNvSpPr txBox="1"/>
          <p:nvPr/>
        </p:nvSpPr>
        <p:spPr>
          <a:xfrm>
            <a:off x="792752" y="1802118"/>
            <a:ext cx="5090160" cy="2462213"/>
          </a:xfrm>
          <a:prstGeom prst="rect">
            <a:avLst/>
          </a:prstGeom>
          <a:noFill/>
        </p:spPr>
        <p:txBody>
          <a:bodyPr wrap="square">
            <a:spAutoFit/>
          </a:bodyPr>
          <a:lstStyle/>
          <a:p>
            <a:pPr marL="285750" indent="-285750">
              <a:buFont typeface="Wingdings" panose="05000000000000000000" pitchFamily="2" charset="2"/>
              <a:buChar char="Ø"/>
            </a:pPr>
            <a:r>
              <a:rPr lang="nl-NL" sz="1400" dirty="0"/>
              <a:t>3-4x per dag ampul vervangen</a:t>
            </a:r>
          </a:p>
          <a:p>
            <a:endParaRPr lang="nl-NL" sz="1400" dirty="0"/>
          </a:p>
          <a:p>
            <a:pPr marL="285750" indent="-285750">
              <a:buFont typeface="Wingdings" panose="05000000000000000000" pitchFamily="2" charset="2"/>
              <a:buChar char="Ø"/>
            </a:pPr>
            <a:r>
              <a:rPr lang="nl-NL" sz="1400" dirty="0" err="1"/>
              <a:t>Autobasaal</a:t>
            </a:r>
            <a:r>
              <a:rPr lang="nl-NL" sz="1400" dirty="0"/>
              <a:t> 60- 80 EH per uur</a:t>
            </a:r>
          </a:p>
          <a:p>
            <a:endParaRPr lang="nl-NL" sz="1400" dirty="0"/>
          </a:p>
          <a:p>
            <a:pPr marL="285750" indent="-285750">
              <a:buFont typeface="Wingdings" panose="05000000000000000000" pitchFamily="2" charset="2"/>
              <a:buChar char="Ø"/>
            </a:pPr>
            <a:r>
              <a:rPr lang="nl-NL" sz="1400" dirty="0"/>
              <a:t>TDD bleef stijgen tot 700 EH </a:t>
            </a:r>
          </a:p>
          <a:p>
            <a:r>
              <a:rPr lang="nl-NL" sz="1400" dirty="0"/>
              <a:t>    (+ 3x 90 EH bolus met pen)</a:t>
            </a:r>
          </a:p>
          <a:p>
            <a:endParaRPr lang="nl-NL" sz="1600" dirty="0"/>
          </a:p>
          <a:p>
            <a:endParaRPr lang="nl-NL" dirty="0"/>
          </a:p>
          <a:p>
            <a:r>
              <a:rPr lang="nl-NL" dirty="0"/>
              <a:t> </a:t>
            </a:r>
          </a:p>
          <a:p>
            <a:endParaRPr lang="nl-NL" dirty="0"/>
          </a:p>
        </p:txBody>
      </p:sp>
      <p:sp>
        <p:nvSpPr>
          <p:cNvPr id="12" name="Tekstvak 11">
            <a:extLst>
              <a:ext uri="{FF2B5EF4-FFF2-40B4-BE49-F238E27FC236}">
                <a16:creationId xmlns:a16="http://schemas.microsoft.com/office/drawing/2014/main" id="{2DBB72CB-9C0D-4261-D84F-3B05F6EE6E2D}"/>
              </a:ext>
            </a:extLst>
          </p:cNvPr>
          <p:cNvSpPr txBox="1"/>
          <p:nvPr/>
        </p:nvSpPr>
        <p:spPr>
          <a:xfrm>
            <a:off x="5845744" y="4081528"/>
            <a:ext cx="2393004" cy="276999"/>
          </a:xfrm>
          <a:prstGeom prst="rect">
            <a:avLst/>
          </a:prstGeom>
          <a:noFill/>
        </p:spPr>
        <p:txBody>
          <a:bodyPr wrap="square" rtlCol="0">
            <a:spAutoFit/>
          </a:bodyPr>
          <a:lstStyle/>
          <a:p>
            <a:r>
              <a:rPr lang="nl-NL" sz="1200" dirty="0">
                <a:solidFill>
                  <a:srgbClr val="FF0000"/>
                </a:solidFill>
              </a:rPr>
              <a:t>79,5 EH per uur </a:t>
            </a:r>
            <a:r>
              <a:rPr lang="nl-NL" sz="1200" dirty="0">
                <a:solidFill>
                  <a:srgbClr val="FF0000"/>
                </a:solidFill>
                <a:sym typeface="Wingdings" panose="05000000000000000000" pitchFamily="2" charset="2"/>
              </a:rPr>
              <a:t></a:t>
            </a:r>
            <a:endParaRPr lang="nl-NL" sz="1200" dirty="0">
              <a:solidFill>
                <a:srgbClr val="FF0000"/>
              </a:solidFill>
            </a:endParaRPr>
          </a:p>
        </p:txBody>
      </p:sp>
      <p:sp>
        <p:nvSpPr>
          <p:cNvPr id="13" name="Ovaal 12">
            <a:extLst>
              <a:ext uri="{FF2B5EF4-FFF2-40B4-BE49-F238E27FC236}">
                <a16:creationId xmlns:a16="http://schemas.microsoft.com/office/drawing/2014/main" id="{2197B21B-F825-B85F-F733-AA155A5942AC}"/>
              </a:ext>
            </a:extLst>
          </p:cNvPr>
          <p:cNvSpPr/>
          <p:nvPr/>
        </p:nvSpPr>
        <p:spPr>
          <a:xfrm>
            <a:off x="8852170" y="3943028"/>
            <a:ext cx="392131" cy="276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680BC85-751F-DF12-A47C-BBBBBCD71AF1}"/>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a:fillRect/>
          </a:stretch>
        </p:blipFill>
        <p:spPr bwMode="auto">
          <a:xfrm>
            <a:off x="282189" y="3742442"/>
            <a:ext cx="4011444" cy="27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a:extLst>
              <a:ext uri="{FF2B5EF4-FFF2-40B4-BE49-F238E27FC236}">
                <a16:creationId xmlns:a16="http://schemas.microsoft.com/office/drawing/2014/main" id="{636E2510-F8E2-E3EF-FE26-FD7F4DBBA8C5}"/>
              </a:ext>
            </a:extLst>
          </p:cNvPr>
          <p:cNvSpPr/>
          <p:nvPr/>
        </p:nvSpPr>
        <p:spPr>
          <a:xfrm>
            <a:off x="3434903" y="4488058"/>
            <a:ext cx="989814" cy="1917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985EE98E-B4BE-CA25-55EC-F0FAF842D567}"/>
              </a:ext>
            </a:extLst>
          </p:cNvPr>
          <p:cNvSpPr txBox="1"/>
          <p:nvPr/>
        </p:nvSpPr>
        <p:spPr>
          <a:xfrm>
            <a:off x="6409324" y="5022426"/>
            <a:ext cx="5701612" cy="1384995"/>
          </a:xfrm>
          <a:prstGeom prst="rect">
            <a:avLst/>
          </a:prstGeom>
          <a:noFill/>
        </p:spPr>
        <p:txBody>
          <a:bodyPr wrap="square">
            <a:spAutoFit/>
          </a:bodyPr>
          <a:lstStyle/>
          <a:p>
            <a:r>
              <a:rPr lang="nl-NL" sz="1400" b="1" dirty="0">
                <a:latin typeface="Trebuchet MS" panose="020B0603020202020204" pitchFamily="34" charset="0"/>
                <a:ea typeface="Aptos" panose="020B0004020202020204" pitchFamily="34" charset="0"/>
                <a:cs typeface="Aptos" panose="020B0004020202020204" pitchFamily="34" charset="0"/>
              </a:rPr>
              <a:t>Week 36     : </a:t>
            </a:r>
            <a:r>
              <a:rPr lang="nl-NL" sz="1400" dirty="0">
                <a:latin typeface="Trebuchet MS" panose="020B0603020202020204" pitchFamily="34" charset="0"/>
                <a:ea typeface="Aptos" panose="020B0004020202020204" pitchFamily="34" charset="0"/>
                <a:cs typeface="Aptos" panose="020B0004020202020204" pitchFamily="34" charset="0"/>
              </a:rPr>
              <a:t>primaire sectio, meisje geboren (P92, 3250gr)</a:t>
            </a:r>
            <a:endParaRPr lang="nl-NL" sz="1400" dirty="0">
              <a:latin typeface="Aptos" panose="020B0004020202020204" pitchFamily="34" charset="0"/>
              <a:ea typeface="Aptos" panose="020B0004020202020204" pitchFamily="34" charset="0"/>
              <a:cs typeface="Aptos" panose="020B0004020202020204" pitchFamily="34" charset="0"/>
            </a:endParaRPr>
          </a:p>
          <a:p>
            <a:pPr>
              <a:buNone/>
            </a:pPr>
            <a:endParaRPr lang="en-US" sz="1400" b="1" dirty="0">
              <a:effectLst/>
              <a:ea typeface="Aptos" panose="020B0004020202020204" pitchFamily="34" charset="0"/>
              <a:cs typeface="Aptos" panose="020B0004020202020204" pitchFamily="34" charset="0"/>
            </a:endParaRPr>
          </a:p>
          <a:p>
            <a:pPr>
              <a:buNone/>
            </a:pPr>
            <a:r>
              <a:rPr lang="en-US" sz="1400" b="1" dirty="0">
                <a:effectLst/>
                <a:ea typeface="Aptos" panose="020B0004020202020204" pitchFamily="34" charset="0"/>
                <a:cs typeface="Aptos" panose="020B0004020202020204" pitchFamily="34" charset="0"/>
              </a:rPr>
              <a:t>Postpartum </a:t>
            </a:r>
            <a:r>
              <a:rPr lang="en-US" sz="1400" dirty="0">
                <a:effectLst/>
                <a:ea typeface="Aptos" panose="020B0004020202020204" pitchFamily="34" charset="0"/>
                <a:cs typeface="Aptos" panose="020B0004020202020204" pitchFamily="34" charset="0"/>
              </a:rPr>
              <a:t>: </a:t>
            </a:r>
            <a:r>
              <a:rPr lang="en-US" sz="1400" dirty="0" err="1">
                <a:effectLst/>
                <a:ea typeface="Aptos" panose="020B0004020202020204" pitchFamily="34" charset="0"/>
                <a:cs typeface="Aptos" panose="020B0004020202020204" pitchFamily="34" charset="0"/>
              </a:rPr>
              <a:t>insuline</a:t>
            </a:r>
            <a:r>
              <a:rPr lang="en-US" sz="1400" dirty="0">
                <a:effectLst/>
                <a:ea typeface="Aptos" panose="020B0004020202020204" pitchFamily="34" charset="0"/>
                <a:cs typeface="Aptos" panose="020B0004020202020204" pitchFamily="34" charset="0"/>
              </a:rPr>
              <a:t> </a:t>
            </a:r>
            <a:r>
              <a:rPr lang="en-US" sz="1400" dirty="0" err="1">
                <a:effectLst/>
                <a:ea typeface="Aptos" panose="020B0004020202020204" pitchFamily="34" charset="0"/>
                <a:cs typeface="Aptos" panose="020B0004020202020204" pitchFamily="34" charset="0"/>
              </a:rPr>
              <a:t>gestopt</a:t>
            </a:r>
            <a:r>
              <a:rPr lang="en-US" sz="1400" dirty="0">
                <a:effectLst/>
                <a:ea typeface="Aptos" panose="020B0004020202020204" pitchFamily="34" charset="0"/>
                <a:cs typeface="Aptos" panose="020B0004020202020204" pitchFamily="34" charset="0"/>
              </a:rPr>
              <a:t>, </a:t>
            </a:r>
            <a:r>
              <a:rPr lang="en-US" sz="1400" dirty="0" err="1">
                <a:effectLst/>
                <a:ea typeface="Aptos" panose="020B0004020202020204" pitchFamily="34" charset="0"/>
                <a:cs typeface="Aptos" panose="020B0004020202020204" pitchFamily="34" charset="0"/>
              </a:rPr>
              <a:t>herstart</a:t>
            </a:r>
            <a:r>
              <a:rPr lang="en-US" sz="1400" dirty="0">
                <a:effectLst/>
                <a:ea typeface="Aptos" panose="020B0004020202020204" pitchFamily="34" charset="0"/>
                <a:cs typeface="Aptos" panose="020B0004020202020204" pitchFamily="34" charset="0"/>
              </a:rPr>
              <a:t> </a:t>
            </a:r>
            <a:r>
              <a:rPr lang="en-US" sz="1400" dirty="0" err="1">
                <a:effectLst/>
                <a:ea typeface="Aptos" panose="020B0004020202020204" pitchFamily="34" charset="0"/>
                <a:cs typeface="Aptos" panose="020B0004020202020204" pitchFamily="34" charset="0"/>
              </a:rPr>
              <a:t>metformine</a:t>
            </a:r>
            <a:r>
              <a:rPr lang="en-US" sz="1400" dirty="0">
                <a:effectLst/>
                <a:ea typeface="Aptos" panose="020B0004020202020204" pitchFamily="34" charset="0"/>
                <a:cs typeface="Aptos" panose="020B0004020202020204" pitchFamily="34" charset="0"/>
              </a:rPr>
              <a:t> </a:t>
            </a:r>
            <a:endParaRPr lang="en-US" sz="1400" dirty="0">
              <a:ea typeface="Aptos" panose="020B0004020202020204" pitchFamily="34" charset="0"/>
              <a:cs typeface="Aptos" panose="020B0004020202020204" pitchFamily="34" charset="0"/>
            </a:endParaRPr>
          </a:p>
          <a:p>
            <a:pPr>
              <a:buNone/>
            </a:pPr>
            <a:r>
              <a:rPr lang="en-US" sz="1400" dirty="0">
                <a:ea typeface="Aptos" panose="020B0004020202020204" pitchFamily="34" charset="0"/>
                <a:cs typeface="Aptos" panose="020B0004020202020204" pitchFamily="34" charset="0"/>
              </a:rPr>
              <a:t>                     g</a:t>
            </a:r>
            <a:r>
              <a:rPr lang="en-US" sz="1400" dirty="0">
                <a:effectLst/>
                <a:ea typeface="Aptos" panose="020B0004020202020204" pitchFamily="34" charset="0"/>
                <a:cs typeface="Aptos" panose="020B0004020202020204" pitchFamily="34" charset="0"/>
              </a:rPr>
              <a:t>lucose maximaal10-12 mmol/l</a:t>
            </a:r>
            <a:endParaRPr lang="nl-NL" sz="1400" dirty="0">
              <a:effectLst/>
              <a:ea typeface="Aptos" panose="020B0004020202020204" pitchFamily="34" charset="0"/>
              <a:cs typeface="Aptos" panose="020B0004020202020204" pitchFamily="34" charset="0"/>
            </a:endParaRPr>
          </a:p>
          <a:p>
            <a:pPr>
              <a:buNone/>
            </a:pPr>
            <a:r>
              <a:rPr lang="en-US" sz="1400" dirty="0">
                <a:effectLst/>
                <a:ea typeface="Aptos" panose="020B0004020202020204" pitchFamily="34" charset="0"/>
                <a:cs typeface="Aptos" panose="020B0004020202020204" pitchFamily="34" charset="0"/>
              </a:rPr>
              <a:t> </a:t>
            </a:r>
            <a:r>
              <a:rPr lang="nl-NL" sz="1400" dirty="0">
                <a:effectLst/>
                <a:ea typeface="Aptos" panose="020B0004020202020204" pitchFamily="34" charset="0"/>
                <a:cs typeface="Aptos" panose="020B0004020202020204" pitchFamily="34" charset="0"/>
              </a:rPr>
              <a:t>                  </a:t>
            </a:r>
            <a:r>
              <a:rPr lang="en-US" sz="1400" dirty="0">
                <a:effectLst/>
                <a:ea typeface="Aptos" panose="020B0004020202020204" pitchFamily="34" charset="0"/>
                <a:cs typeface="Aptos" panose="020B0004020202020204" pitchFamily="34" charset="0"/>
              </a:rPr>
              <a:t>  </a:t>
            </a:r>
            <a:r>
              <a:rPr lang="en-US" sz="1400" dirty="0" err="1">
                <a:effectLst/>
                <a:ea typeface="Aptos" panose="020B0004020202020204" pitchFamily="34" charset="0"/>
                <a:cs typeface="Aptos" panose="020B0004020202020204" pitchFamily="34" charset="0"/>
              </a:rPr>
              <a:t>herstart</a:t>
            </a:r>
            <a:r>
              <a:rPr lang="en-US" sz="1400" dirty="0">
                <a:effectLst/>
                <a:ea typeface="Aptos" panose="020B0004020202020204" pitchFamily="34" charset="0"/>
                <a:cs typeface="Aptos" panose="020B0004020202020204" pitchFamily="34" charset="0"/>
              </a:rPr>
              <a:t> </a:t>
            </a:r>
            <a:r>
              <a:rPr lang="en-US" sz="1400" dirty="0" err="1">
                <a:effectLst/>
                <a:ea typeface="Aptos" panose="020B0004020202020204" pitchFamily="34" charset="0"/>
                <a:cs typeface="Aptos" panose="020B0004020202020204" pitchFamily="34" charset="0"/>
              </a:rPr>
              <a:t>Mounjaro</a:t>
            </a:r>
            <a:r>
              <a:rPr lang="en-US" sz="1400" dirty="0">
                <a:effectLst/>
                <a:ea typeface="Aptos" panose="020B0004020202020204" pitchFamily="34" charset="0"/>
                <a:cs typeface="Aptos" panose="020B0004020202020204" pitchFamily="34" charset="0"/>
              </a:rPr>
              <a:t> </a:t>
            </a:r>
            <a:r>
              <a:rPr lang="en-US" sz="1400" dirty="0">
                <a:effectLst/>
                <a:ea typeface="Aptos" panose="020B0004020202020204" pitchFamily="34" charset="0"/>
                <a:cs typeface="Aptos" panose="020B0004020202020204" pitchFamily="34" charset="0"/>
                <a:sym typeface="Wingdings" panose="05000000000000000000" pitchFamily="2" charset="2"/>
              </a:rPr>
              <a:t></a:t>
            </a:r>
            <a:r>
              <a:rPr lang="en-US" sz="1400" dirty="0">
                <a:effectLst/>
                <a:ea typeface="Aptos" panose="020B0004020202020204" pitchFamily="34" charset="0"/>
                <a:cs typeface="Aptos" panose="020B0004020202020204" pitchFamily="34" charset="0"/>
              </a:rPr>
              <a:t> TIR 73%</a:t>
            </a:r>
            <a:endParaRPr lang="nl-NL" sz="1400" dirty="0">
              <a:effectLst/>
              <a:ea typeface="Aptos" panose="020B0004020202020204" pitchFamily="34" charset="0"/>
              <a:cs typeface="Aptos" panose="020B0004020202020204" pitchFamily="34" charset="0"/>
            </a:endParaRPr>
          </a:p>
          <a:p>
            <a:pPr>
              <a:buNone/>
            </a:pPr>
            <a:r>
              <a:rPr lang="nl-NL" sz="1400" dirty="0">
                <a:effectLst/>
                <a:ea typeface="Aptos" panose="020B0004020202020204" pitchFamily="34" charset="0"/>
                <a:cs typeface="Aptos" panose="020B0004020202020204" pitchFamily="34" charset="0"/>
              </a:rPr>
              <a:t>                     hoogst gemeten glucose 8,2 </a:t>
            </a:r>
            <a:r>
              <a:rPr lang="nl-NL" sz="1400" dirty="0" err="1">
                <a:effectLst/>
                <a:ea typeface="Aptos" panose="020B0004020202020204" pitchFamily="34" charset="0"/>
                <a:cs typeface="Aptos" panose="020B0004020202020204" pitchFamily="34" charset="0"/>
              </a:rPr>
              <a:t>mmol</a:t>
            </a:r>
            <a:r>
              <a:rPr lang="nl-NL" sz="1400" dirty="0">
                <a:effectLst/>
                <a:ea typeface="Aptos" panose="020B0004020202020204" pitchFamily="34" charset="0"/>
                <a:cs typeface="Aptos" panose="020B0004020202020204" pitchFamily="34" charset="0"/>
              </a:rPr>
              <a:t>/l</a:t>
            </a:r>
          </a:p>
        </p:txBody>
      </p:sp>
      <p:sp>
        <p:nvSpPr>
          <p:cNvPr id="7" name="Tekstvak 6">
            <a:extLst>
              <a:ext uri="{FF2B5EF4-FFF2-40B4-BE49-F238E27FC236}">
                <a16:creationId xmlns:a16="http://schemas.microsoft.com/office/drawing/2014/main" id="{90E13F09-0377-42D2-6684-6ECA50B611F9}"/>
              </a:ext>
            </a:extLst>
          </p:cNvPr>
          <p:cNvSpPr txBox="1"/>
          <p:nvPr/>
        </p:nvSpPr>
        <p:spPr>
          <a:xfrm>
            <a:off x="4424717" y="4442661"/>
            <a:ext cx="2393004" cy="276999"/>
          </a:xfrm>
          <a:prstGeom prst="rect">
            <a:avLst/>
          </a:prstGeom>
          <a:noFill/>
        </p:spPr>
        <p:txBody>
          <a:bodyPr wrap="square" rtlCol="0">
            <a:spAutoFit/>
          </a:bodyPr>
          <a:lstStyle/>
          <a:p>
            <a:r>
              <a:rPr lang="nl-NL" sz="1200" dirty="0">
                <a:solidFill>
                  <a:srgbClr val="FF0000"/>
                </a:solidFill>
                <a:sym typeface="Wingdings" panose="05000000000000000000" pitchFamily="2" charset="2"/>
              </a:rPr>
              <a:t> </a:t>
            </a:r>
            <a:r>
              <a:rPr lang="nl-NL" sz="1200" dirty="0">
                <a:solidFill>
                  <a:srgbClr val="FF0000"/>
                </a:solidFill>
              </a:rPr>
              <a:t>663,9 EH per dag</a:t>
            </a:r>
          </a:p>
        </p:txBody>
      </p:sp>
    </p:spTree>
    <p:extLst>
      <p:ext uri="{BB962C8B-B14F-4D97-AF65-F5344CB8AC3E}">
        <p14:creationId xmlns:p14="http://schemas.microsoft.com/office/powerpoint/2010/main" val="38060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CA43B-2F52-16F9-DA60-E6CA98334B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8ECAE7-458D-05E8-05CA-DDECCADAC520}"/>
              </a:ext>
            </a:extLst>
          </p:cNvPr>
          <p:cNvSpPr>
            <a:spLocks noGrp="1"/>
          </p:cNvSpPr>
          <p:nvPr>
            <p:ph type="ctrTitle"/>
          </p:nvPr>
        </p:nvSpPr>
        <p:spPr>
          <a:xfrm>
            <a:off x="641684" y="713289"/>
            <a:ext cx="8416708" cy="886910"/>
          </a:xfrm>
        </p:spPr>
        <p:txBody>
          <a:bodyPr>
            <a:normAutofit/>
          </a:bodyPr>
          <a:lstStyle/>
          <a:p>
            <a:pPr algn="l"/>
            <a:r>
              <a:rPr lang="nl-NL" sz="3200" b="1" dirty="0" err="1">
                <a:solidFill>
                  <a:srgbClr val="00B050"/>
                </a:solidFill>
                <a:latin typeface="+mn-lt"/>
              </a:rPr>
              <a:t>Disclosure</a:t>
            </a:r>
            <a:r>
              <a:rPr lang="nl-NL" sz="3200" b="1" dirty="0">
                <a:solidFill>
                  <a:srgbClr val="00B050"/>
                </a:solidFill>
                <a:latin typeface="+mn-lt"/>
              </a:rPr>
              <a:t> belangen </a:t>
            </a:r>
            <a:r>
              <a:rPr lang="nl-NL" sz="3200" b="1" i="1" dirty="0">
                <a:solidFill>
                  <a:srgbClr val="00B050"/>
                </a:solidFill>
                <a:latin typeface="+mn-lt"/>
              </a:rPr>
              <a:t>Sarah Siegelaar</a:t>
            </a:r>
          </a:p>
        </p:txBody>
      </p:sp>
      <p:sp>
        <p:nvSpPr>
          <p:cNvPr id="3" name="Ondertitel 2">
            <a:extLst>
              <a:ext uri="{FF2B5EF4-FFF2-40B4-BE49-F238E27FC236}">
                <a16:creationId xmlns:a16="http://schemas.microsoft.com/office/drawing/2014/main" id="{F5DE19D3-24A5-4319-3E91-5E9EF6928C63}"/>
              </a:ext>
            </a:extLst>
          </p:cNvPr>
          <p:cNvSpPr>
            <a:spLocks noGrp="1"/>
          </p:cNvSpPr>
          <p:nvPr>
            <p:ph type="subTitle" idx="1"/>
          </p:nvPr>
        </p:nvSpPr>
        <p:spPr/>
        <p:txBody>
          <a:bodyPr/>
          <a:lstStyle/>
          <a:p>
            <a:endParaRPr lang="nl-NL"/>
          </a:p>
        </p:txBody>
      </p:sp>
      <p:graphicFrame>
        <p:nvGraphicFramePr>
          <p:cNvPr id="5" name="Tijdelijke aanduiding voor inhoud 7">
            <a:extLst>
              <a:ext uri="{FF2B5EF4-FFF2-40B4-BE49-F238E27FC236}">
                <a16:creationId xmlns:a16="http://schemas.microsoft.com/office/drawing/2014/main" id="{AA370A7B-0431-6F37-791F-7B5847627182}"/>
              </a:ext>
            </a:extLst>
          </p:cNvPr>
          <p:cNvGraphicFramePr>
            <a:graphicFrameLocks/>
          </p:cNvGraphicFramePr>
          <p:nvPr/>
        </p:nvGraphicFramePr>
        <p:xfrm>
          <a:off x="641684" y="1600199"/>
          <a:ext cx="11119786" cy="4930567"/>
        </p:xfrm>
        <a:graphic>
          <a:graphicData uri="http://schemas.openxmlformats.org/drawingml/2006/table">
            <a:tbl>
              <a:tblPr firstRow="1" bandRow="1">
                <a:tableStyleId>{073A0DAA-6AF3-43AB-8588-CEC1D06C72B9}</a:tableStyleId>
              </a:tblPr>
              <a:tblGrid>
                <a:gridCol w="4333185">
                  <a:extLst>
                    <a:ext uri="{9D8B030D-6E8A-4147-A177-3AD203B41FA5}">
                      <a16:colId xmlns:a16="http://schemas.microsoft.com/office/drawing/2014/main" val="3038550182"/>
                    </a:ext>
                  </a:extLst>
                </a:gridCol>
                <a:gridCol w="6786601">
                  <a:extLst>
                    <a:ext uri="{9D8B030D-6E8A-4147-A177-3AD203B41FA5}">
                      <a16:colId xmlns:a16="http://schemas.microsoft.com/office/drawing/2014/main" val="2356909447"/>
                    </a:ext>
                  </a:extLst>
                </a:gridCol>
              </a:tblGrid>
              <a:tr h="487435">
                <a:tc>
                  <a:txBody>
                    <a:bodyPr/>
                    <a:lstStyle/>
                    <a:p>
                      <a:r>
                        <a:rPr lang="nl-NL" dirty="0"/>
                        <a:t>Relevante relaties</a:t>
                      </a:r>
                    </a:p>
                  </a:txBody>
                  <a:tcPr/>
                </a:tc>
                <a:tc>
                  <a:txBody>
                    <a:bodyPr/>
                    <a:lstStyle/>
                    <a:p>
                      <a:r>
                        <a:rPr lang="nl-NL" dirty="0"/>
                        <a:t>Bedrijf</a:t>
                      </a:r>
                    </a:p>
                  </a:txBody>
                  <a:tcPr/>
                </a:tc>
                <a:extLst>
                  <a:ext uri="{0D108BD9-81ED-4DB2-BD59-A6C34878D82A}">
                    <a16:rowId xmlns:a16="http://schemas.microsoft.com/office/drawing/2014/main" val="3641376214"/>
                  </a:ext>
                </a:extLst>
              </a:tr>
              <a:tr h="853012">
                <a:tc>
                  <a:txBody>
                    <a:bodyPr/>
                    <a:lstStyle/>
                    <a:p>
                      <a:r>
                        <a:rPr lang="nl-NL" sz="1800" b="0" i="0" u="none" strike="noStrike" kern="1200" baseline="0" dirty="0">
                          <a:solidFill>
                            <a:schemeClr val="dk1"/>
                          </a:solidFill>
                          <a:latin typeface="+mn-lt"/>
                          <a:ea typeface="+mn-ea"/>
                          <a:cs typeface="+mn-cs"/>
                        </a:rPr>
                        <a:t>Sponsoring of onderzoeksgeld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800" b="0" i="0" u="none" strike="noStrike" kern="1200" baseline="0">
                          <a:solidFill>
                            <a:schemeClr val="dk1"/>
                          </a:solidFill>
                          <a:latin typeface="+mn-lt"/>
                          <a:ea typeface="+mn-ea"/>
                          <a:cs typeface="+mn-cs"/>
                        </a:rPr>
                        <a:t>Diabetesfonds</a:t>
                      </a:r>
                    </a:p>
                    <a:p>
                      <a:pPr marL="0" marR="0" lvl="0" indent="0" algn="l" defTabSz="914400">
                        <a:lnSpc>
                          <a:spcPct val="100000"/>
                        </a:lnSpc>
                        <a:spcBef>
                          <a:spcPts val="0"/>
                        </a:spcBef>
                        <a:spcAft>
                          <a:spcPts val="0"/>
                        </a:spcAft>
                        <a:buClrTx/>
                        <a:buSzTx/>
                        <a:buFontTx/>
                        <a:buNone/>
                        <a:tabLst/>
                        <a:defRPr/>
                      </a:pPr>
                      <a:r>
                        <a:rPr lang="nl-NL" sz="1800" b="0" i="0" u="none" strike="noStrike" kern="1200" baseline="0">
                          <a:solidFill>
                            <a:schemeClr val="dk1"/>
                          </a:solidFill>
                          <a:latin typeface="+mn-lt"/>
                          <a:ea typeface="+mn-ea"/>
                          <a:cs typeface="+mn-cs"/>
                        </a:rPr>
                        <a:t>ZonMw</a:t>
                      </a:r>
                    </a:p>
                    <a:p>
                      <a:pPr marL="0" marR="0" lvl="0" indent="0" algn="l">
                        <a:lnSpc>
                          <a:spcPct val="100000"/>
                        </a:lnSpc>
                        <a:spcBef>
                          <a:spcPts val="0"/>
                        </a:spcBef>
                        <a:spcAft>
                          <a:spcPts val="0"/>
                        </a:spcAft>
                        <a:buClrTx/>
                        <a:buSzTx/>
                        <a:buFontTx/>
                        <a:buNone/>
                      </a:pPr>
                      <a:r>
                        <a:rPr lang="nl-NL" sz="1800" b="0" i="0" u="none" strike="noStrike" kern="1200" baseline="0">
                          <a:solidFill>
                            <a:schemeClr val="dk1"/>
                          </a:solidFill>
                          <a:latin typeface="+mn-lt"/>
                          <a:ea typeface="+mn-ea"/>
                          <a:cs typeface="+mn-cs"/>
                        </a:rPr>
                        <a:t>NWO</a:t>
                      </a:r>
                      <a:endParaRPr lang="nl-NL"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681682194"/>
                  </a:ext>
                </a:extLst>
              </a:tr>
              <a:tr h="1218588">
                <a:tc>
                  <a:txBody>
                    <a:bodyPr/>
                    <a:lstStyle/>
                    <a:p>
                      <a:r>
                        <a:rPr lang="nl-NL" sz="1800" b="0" i="0" u="none" strike="noStrike" kern="1200" baseline="0" dirty="0">
                          <a:solidFill>
                            <a:schemeClr val="dk1"/>
                          </a:solidFill>
                          <a:latin typeface="+mn-lt"/>
                          <a:ea typeface="+mn-ea"/>
                          <a:cs typeface="+mn-cs"/>
                        </a:rPr>
                        <a:t>Honorarium of andere (financiële vergoeding)</a:t>
                      </a:r>
                    </a:p>
                    <a:p>
                      <a:endParaRPr lang="nl-NL" sz="1800" b="0" i="0" u="none" strike="noStrike" kern="1200" baseline="0" dirty="0">
                        <a:solidFill>
                          <a:schemeClr val="dk1"/>
                        </a:solidFill>
                        <a:latin typeface="+mn-lt"/>
                        <a:ea typeface="+mn-ea"/>
                        <a:cs typeface="+mn-cs"/>
                      </a:endParaRPr>
                    </a:p>
                  </a:txBody>
                  <a:tcPr/>
                </a:tc>
                <a:tc>
                  <a:txBody>
                    <a:bodyPr/>
                    <a:lstStyle/>
                    <a:p>
                      <a:r>
                        <a:rPr lang="nl-NL" sz="1800" b="0" i="0" u="none" strike="noStrike" kern="1200" baseline="0">
                          <a:solidFill>
                            <a:schemeClr val="dk1"/>
                          </a:solidFill>
                          <a:latin typeface="+mn-lt"/>
                          <a:ea typeface="+mn-ea"/>
                          <a:cs typeface="+mn-cs"/>
                        </a:rPr>
                        <a:t>Adviesraad Ypsomed, Dexcom, Roche, Inreda</a:t>
                      </a:r>
                      <a:endParaRPr lang="nl-NL" sz="1800" b="0" i="0" u="none" strike="noStrike" kern="1200" baseline="0" dirty="0">
                        <a:solidFill>
                          <a:schemeClr val="dk1"/>
                        </a:solidFill>
                        <a:latin typeface="+mn-lt"/>
                        <a:ea typeface="+mn-ea"/>
                        <a:cs typeface="+mn-cs"/>
                      </a:endParaRPr>
                    </a:p>
                    <a:p>
                      <a:endParaRPr lang="nl-NL" dirty="0"/>
                    </a:p>
                  </a:txBody>
                  <a:tcPr/>
                </a:tc>
                <a:extLst>
                  <a:ext uri="{0D108BD9-81ED-4DB2-BD59-A6C34878D82A}">
                    <a16:rowId xmlns:a16="http://schemas.microsoft.com/office/drawing/2014/main" val="1872577639"/>
                  </a:ext>
                </a:extLst>
              </a:tr>
              <a:tr h="853012">
                <a:tc>
                  <a:txBody>
                    <a:bodyPr/>
                    <a:lstStyle/>
                    <a:p>
                      <a:r>
                        <a:rPr lang="nl-NL" sz="1800" b="0" i="0" u="none" strike="noStrike" kern="1200" baseline="0" dirty="0">
                          <a:solidFill>
                            <a:schemeClr val="dk1"/>
                          </a:solidFill>
                          <a:latin typeface="+mn-lt"/>
                          <a:ea typeface="+mn-ea"/>
                          <a:cs typeface="+mn-cs"/>
                        </a:rPr>
                        <a:t>Aandeelhouder</a:t>
                      </a:r>
                    </a:p>
                    <a:p>
                      <a:endParaRPr lang="nl-NL" sz="1800" b="0" i="0" u="none" strike="noStrike" kern="1200" baseline="0" dirty="0">
                        <a:solidFill>
                          <a:schemeClr val="dk1"/>
                        </a:solidFill>
                        <a:latin typeface="+mn-lt"/>
                        <a:ea typeface="+mn-ea"/>
                        <a:cs typeface="+mn-cs"/>
                      </a:endParaRPr>
                    </a:p>
                  </a:txBody>
                  <a:tcPr/>
                </a:tc>
                <a:tc>
                  <a:txBody>
                    <a:bodyPr/>
                    <a:lstStyle/>
                    <a:p>
                      <a:r>
                        <a:rPr lang="nl-NL"/>
                        <a:t>nee</a:t>
                      </a:r>
                      <a:endParaRPr lang="nl-NL" dirty="0"/>
                    </a:p>
                  </a:txBody>
                  <a:tcPr/>
                </a:tc>
                <a:extLst>
                  <a:ext uri="{0D108BD9-81ED-4DB2-BD59-A6C34878D82A}">
                    <a16:rowId xmlns:a16="http://schemas.microsoft.com/office/drawing/2014/main" val="1458712343"/>
                  </a:ext>
                </a:extLst>
              </a:tr>
              <a:tr h="1457132">
                <a:tc>
                  <a:txBody>
                    <a:bodyPr/>
                    <a:lstStyle/>
                    <a:p>
                      <a:r>
                        <a:rPr lang="nl-NL" sz="1800" b="0" i="0" u="none" strike="noStrike" kern="1200" baseline="0" dirty="0">
                          <a:solidFill>
                            <a:schemeClr val="dk1"/>
                          </a:solidFill>
                          <a:latin typeface="+mn-lt"/>
                          <a:ea typeface="+mn-ea"/>
                          <a:cs typeface="+mn-cs"/>
                        </a:rPr>
                        <a:t>Andere relatie, namelijk</a:t>
                      </a:r>
                    </a:p>
                  </a:txBody>
                  <a:tcPr/>
                </a:tc>
                <a:tc>
                  <a:txBody>
                    <a:bodyPr/>
                    <a:lstStyle/>
                    <a:p>
                      <a:r>
                        <a:rPr lang="nl-NL" dirty="0"/>
                        <a:t>NL PI CRISTAL studie</a:t>
                      </a:r>
                    </a:p>
                  </a:txBody>
                  <a:tcPr/>
                </a:tc>
                <a:extLst>
                  <a:ext uri="{0D108BD9-81ED-4DB2-BD59-A6C34878D82A}">
                    <a16:rowId xmlns:a16="http://schemas.microsoft.com/office/drawing/2014/main" val="4139458038"/>
                  </a:ext>
                </a:extLst>
              </a:tr>
            </a:tbl>
          </a:graphicData>
        </a:graphic>
      </p:graphicFrame>
      <p:pic>
        <p:nvPicPr>
          <p:cNvPr id="4" name="Afbeelding 3">
            <a:extLst>
              <a:ext uri="{FF2B5EF4-FFF2-40B4-BE49-F238E27FC236}">
                <a16:creationId xmlns:a16="http://schemas.microsoft.com/office/drawing/2014/main" id="{3180E208-E1F5-15CA-C7CB-895D296922DF}"/>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31614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2C325-69E8-6C05-42BE-57C1ECCD3D7C}"/>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44FA5238-9371-8D62-DFDC-ED62D58C5FA0}"/>
              </a:ext>
            </a:extLst>
          </p:cNvPr>
          <p:cNvSpPr>
            <a:spLocks noGrp="1"/>
          </p:cNvSpPr>
          <p:nvPr>
            <p:ph type="title"/>
          </p:nvPr>
        </p:nvSpPr>
        <p:spPr>
          <a:xfrm>
            <a:off x="712978" y="721600"/>
            <a:ext cx="10766044" cy="1325563"/>
          </a:xfrm>
        </p:spPr>
        <p:txBody>
          <a:bodyPr/>
          <a:lstStyle/>
          <a:p>
            <a:r>
              <a:rPr lang="nl-NL" sz="3200" dirty="0"/>
              <a:t>Casus </a:t>
            </a:r>
            <a:r>
              <a:rPr lang="nl-NL" sz="3200" dirty="0" err="1"/>
              <a:t>Richelle</a:t>
            </a:r>
            <a:endParaRPr lang="nl-NL" sz="3200" dirty="0"/>
          </a:p>
        </p:txBody>
      </p:sp>
      <p:sp>
        <p:nvSpPr>
          <p:cNvPr id="8" name="Tijdelijke aanduiding voor inhoud 7">
            <a:extLst>
              <a:ext uri="{FF2B5EF4-FFF2-40B4-BE49-F238E27FC236}">
                <a16:creationId xmlns:a16="http://schemas.microsoft.com/office/drawing/2014/main" id="{1EF024B5-AF4F-6ABC-17CA-1288DB211904}"/>
              </a:ext>
            </a:extLst>
          </p:cNvPr>
          <p:cNvSpPr>
            <a:spLocks noGrp="1"/>
          </p:cNvSpPr>
          <p:nvPr>
            <p:ph sz="half" idx="2"/>
          </p:nvPr>
        </p:nvSpPr>
        <p:spPr>
          <a:xfrm>
            <a:off x="673100" y="2114663"/>
            <a:ext cx="10744200" cy="3751308"/>
          </a:xfrm>
        </p:spPr>
        <p:txBody>
          <a:bodyPr/>
          <a:lstStyle/>
          <a:p>
            <a:r>
              <a:rPr lang="nl-NL" sz="1800" dirty="0"/>
              <a:t>Richelle gebruikt de Tandem pomp in Control IQ</a:t>
            </a:r>
          </a:p>
          <a:p>
            <a:r>
              <a:rPr lang="nl-NL" sz="1800" dirty="0"/>
              <a:t>Ze is inmiddels 30 weken zwanger</a:t>
            </a:r>
          </a:p>
          <a:p>
            <a:r>
              <a:rPr lang="nl-NL" sz="1800" dirty="0"/>
              <a:t>Haar HbA1c is gedaald naar 48 </a:t>
            </a:r>
            <a:r>
              <a:rPr lang="nl-NL" sz="1800" dirty="0" err="1"/>
              <a:t>mmol</a:t>
            </a:r>
            <a:r>
              <a:rPr lang="nl-NL" sz="1800" dirty="0"/>
              <a:t>/mol</a:t>
            </a:r>
          </a:p>
          <a:p>
            <a:r>
              <a:rPr lang="nl-NL" sz="1800" dirty="0"/>
              <a:t>Pompgebruik tijdens haar zwangerschap gaat goed, ze is er blij mee</a:t>
            </a:r>
          </a:p>
          <a:p>
            <a:pPr marL="0" indent="0">
              <a:buNone/>
            </a:pPr>
            <a:endParaRPr lang="nl-NL" sz="1800" dirty="0"/>
          </a:p>
          <a:p>
            <a:pPr marL="0" indent="0">
              <a:buNone/>
            </a:pPr>
            <a:r>
              <a:rPr lang="nl-NL" sz="1800" dirty="0"/>
              <a:t>Ze vraagt zich af:</a:t>
            </a:r>
          </a:p>
          <a:p>
            <a:pPr marL="0" indent="0">
              <a:buNone/>
            </a:pPr>
            <a:endParaRPr lang="nl-NL" sz="1800" dirty="0"/>
          </a:p>
          <a:p>
            <a:pPr marL="0" indent="0">
              <a:buNone/>
            </a:pPr>
            <a:endParaRPr lang="nl-NL" sz="1800" dirty="0"/>
          </a:p>
          <a:p>
            <a:pPr marL="0" indent="0" algn="ctr">
              <a:buNone/>
            </a:pPr>
            <a:r>
              <a:rPr lang="nl-NL" sz="2000" i="1" dirty="0"/>
              <a:t>“Kan ik mijn pomp ook rondom de bevalling blijven gebruiken?”</a:t>
            </a:r>
          </a:p>
          <a:p>
            <a:endParaRPr lang="nl-NL" sz="1800" dirty="0"/>
          </a:p>
          <a:p>
            <a:endParaRPr lang="nl-NL" dirty="0"/>
          </a:p>
          <a:p>
            <a:endParaRPr lang="nl-NL" dirty="0"/>
          </a:p>
        </p:txBody>
      </p:sp>
      <p:pic>
        <p:nvPicPr>
          <p:cNvPr id="6" name="Afbeelding 5">
            <a:extLst>
              <a:ext uri="{FF2B5EF4-FFF2-40B4-BE49-F238E27FC236}">
                <a16:creationId xmlns:a16="http://schemas.microsoft.com/office/drawing/2014/main" id="{372846B0-EB79-BEA7-DACF-E2DECB486ABC}"/>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3074" name="858E7B87-1767-4DC3-85EC-51C7F68808F0" descr="IMG_6086.jpg">
            <a:extLst>
              <a:ext uri="{FF2B5EF4-FFF2-40B4-BE49-F238E27FC236}">
                <a16:creationId xmlns:a16="http://schemas.microsoft.com/office/drawing/2014/main" id="{1402D73E-FE7B-7C45-0563-1E41A5E3C61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93550" y="243537"/>
            <a:ext cx="3337649" cy="411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90BD996F-F09A-67B2-285B-142B2D4B1401}"/>
              </a:ext>
            </a:extLst>
          </p:cNvPr>
          <p:cNvSpPr txBox="1"/>
          <p:nvPr/>
        </p:nvSpPr>
        <p:spPr>
          <a:xfrm>
            <a:off x="11209848" y="4352294"/>
            <a:ext cx="828804" cy="276999"/>
          </a:xfrm>
          <a:prstGeom prst="rect">
            <a:avLst/>
          </a:prstGeom>
          <a:noFill/>
        </p:spPr>
        <p:txBody>
          <a:bodyPr wrap="square" rtlCol="0">
            <a:spAutoFit/>
          </a:bodyPr>
          <a:lstStyle/>
          <a:p>
            <a:r>
              <a:rPr lang="nl-NL" sz="1200" dirty="0"/>
              <a:t>Bron AI</a:t>
            </a:r>
          </a:p>
        </p:txBody>
      </p:sp>
    </p:spTree>
    <p:extLst>
      <p:ext uri="{BB962C8B-B14F-4D97-AF65-F5344CB8AC3E}">
        <p14:creationId xmlns:p14="http://schemas.microsoft.com/office/powerpoint/2010/main" val="21772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F58B-BD72-B0E7-5D3E-31DAFD8106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75DBAE-B699-B01A-6C83-BFDD7756561C}"/>
              </a:ext>
            </a:extLst>
          </p:cNvPr>
          <p:cNvSpPr>
            <a:spLocks noGrp="1"/>
          </p:cNvSpPr>
          <p:nvPr>
            <p:ph type="title"/>
          </p:nvPr>
        </p:nvSpPr>
        <p:spPr/>
        <p:txBody>
          <a:bodyPr/>
          <a:lstStyle/>
          <a:p>
            <a:r>
              <a:rPr lang="nl-NL" sz="3200" dirty="0"/>
              <a:t>Algemene adviezen tijdens bevalling</a:t>
            </a:r>
          </a:p>
        </p:txBody>
      </p:sp>
      <p:pic>
        <p:nvPicPr>
          <p:cNvPr id="5" name="Afbeelding 4">
            <a:extLst>
              <a:ext uri="{FF2B5EF4-FFF2-40B4-BE49-F238E27FC236}">
                <a16:creationId xmlns:a16="http://schemas.microsoft.com/office/drawing/2014/main" id="{B3D018D5-F85E-8357-DDC9-286EAA8C4439}"/>
              </a:ext>
            </a:extLst>
          </p:cNvPr>
          <p:cNvPicPr>
            <a:picLocks noChangeAspect="1"/>
          </p:cNvPicPr>
          <p:nvPr/>
        </p:nvPicPr>
        <p:blipFill>
          <a:blip r:embed="rId2"/>
          <a:srcRect l="3512" t="6314" r="55223" b="7069"/>
          <a:stretch>
            <a:fillRect/>
          </a:stretch>
        </p:blipFill>
        <p:spPr>
          <a:xfrm>
            <a:off x="6496334" y="451171"/>
            <a:ext cx="545912" cy="540858"/>
          </a:xfrm>
          <a:prstGeom prst="rect">
            <a:avLst/>
          </a:prstGeom>
        </p:spPr>
      </p:pic>
      <p:sp>
        <p:nvSpPr>
          <p:cNvPr id="7" name="Tekstvak 6">
            <a:extLst>
              <a:ext uri="{FF2B5EF4-FFF2-40B4-BE49-F238E27FC236}">
                <a16:creationId xmlns:a16="http://schemas.microsoft.com/office/drawing/2014/main" id="{C0597728-B24A-9953-73C9-359A6C3A6457}"/>
              </a:ext>
            </a:extLst>
          </p:cNvPr>
          <p:cNvSpPr txBox="1"/>
          <p:nvPr/>
        </p:nvSpPr>
        <p:spPr>
          <a:xfrm>
            <a:off x="1168924" y="2425655"/>
            <a:ext cx="8884041" cy="3508653"/>
          </a:xfrm>
          <a:prstGeom prst="rect">
            <a:avLst/>
          </a:prstGeom>
          <a:noFill/>
        </p:spPr>
        <p:txBody>
          <a:bodyPr wrap="square" lIns="91440" tIns="45720" rIns="91440" bIns="45720" anchor="t">
            <a:spAutoFit/>
          </a:bodyPr>
          <a:lstStyle/>
          <a:p>
            <a:r>
              <a:rPr lang="nl-NL" sz="1800" dirty="0"/>
              <a:t>Wat wordt verwacht van de zwangere?</a:t>
            </a:r>
          </a:p>
          <a:p>
            <a:endParaRPr lang="nl-NL" sz="1800" dirty="0"/>
          </a:p>
          <a:p>
            <a:r>
              <a:rPr lang="nl-NL" sz="1800" dirty="0"/>
              <a:t>Wat wordt verwacht van de afdeling in ziekenhuis?</a:t>
            </a:r>
          </a:p>
          <a:p>
            <a:endParaRPr lang="nl-NL" sz="1800" dirty="0"/>
          </a:p>
          <a:p>
            <a:r>
              <a:rPr lang="nl-NL" sz="2400" i="1" dirty="0"/>
              <a:t>			Geïndividualiseerd!</a:t>
            </a:r>
          </a:p>
          <a:p>
            <a:endParaRPr lang="nl-NL" sz="1800" dirty="0"/>
          </a:p>
          <a:p>
            <a:pPr marL="914400" lvl="1" indent="-457200">
              <a:buFont typeface="+mj-lt"/>
              <a:buAutoNum type="arabicPeriod"/>
            </a:pPr>
            <a:r>
              <a:rPr lang="nl-NL" sz="1800"/>
              <a:t>Uitleg insulinetoedieningssysteem (AID, gewone pomp, MDI) </a:t>
            </a:r>
            <a:r>
              <a:rPr lang="nl-NL"/>
              <a:t>en sensor</a:t>
            </a:r>
            <a:endParaRPr lang="nl-NL" sz="1800"/>
          </a:p>
          <a:p>
            <a:pPr marL="914400" lvl="1" indent="-457200">
              <a:buFont typeface="+mj-lt"/>
              <a:buAutoNum type="arabicPeriod"/>
            </a:pPr>
            <a:r>
              <a:rPr lang="nl-NL" sz="1800" dirty="0"/>
              <a:t>Wat te doen bij spontane bevalling, inleiding, sectio</a:t>
            </a:r>
          </a:p>
          <a:p>
            <a:pPr marL="914400" lvl="1" indent="-457200">
              <a:buFont typeface="+mj-lt"/>
              <a:buAutoNum type="arabicPeriod"/>
            </a:pPr>
            <a:r>
              <a:rPr lang="nl-NL" sz="1800" dirty="0"/>
              <a:t>Glucosetargets</a:t>
            </a:r>
          </a:p>
          <a:p>
            <a:pPr marL="914400" lvl="1" indent="-457200">
              <a:buFont typeface="+mj-lt"/>
              <a:buAutoNum type="arabicPeriod"/>
            </a:pPr>
            <a:r>
              <a:rPr lang="nl-NL" sz="1800" dirty="0"/>
              <a:t>Hyper- en hypo opvang</a:t>
            </a:r>
          </a:p>
          <a:p>
            <a:pPr marL="914400" lvl="1" indent="-457200">
              <a:buFont typeface="+mj-lt"/>
              <a:buAutoNum type="arabicPeriod"/>
            </a:pPr>
            <a:r>
              <a:rPr lang="nl-NL" sz="1800" dirty="0"/>
              <a:t>Postpartum instellingen</a:t>
            </a:r>
          </a:p>
          <a:p>
            <a:pPr marL="914400" lvl="1" indent="-457200">
              <a:buFont typeface="+mj-lt"/>
              <a:buAutoNum type="arabicPeriod"/>
            </a:pPr>
            <a:r>
              <a:rPr lang="nl-NL" sz="1800" dirty="0"/>
              <a:t>Contactgegevens consulent/</a:t>
            </a:r>
            <a:r>
              <a:rPr lang="nl-NL" sz="1800" err="1"/>
              <a:t>dd</a:t>
            </a:r>
            <a:r>
              <a:rPr lang="nl-NL" sz="1800" dirty="0"/>
              <a:t> interne/</a:t>
            </a:r>
            <a:r>
              <a:rPr lang="nl-NL" sz="1800" err="1"/>
              <a:t>endo</a:t>
            </a:r>
            <a:endParaRPr lang="nl-NL" sz="1800"/>
          </a:p>
        </p:txBody>
      </p:sp>
    </p:spTree>
    <p:extLst>
      <p:ext uri="{BB962C8B-B14F-4D97-AF65-F5344CB8AC3E}">
        <p14:creationId xmlns:p14="http://schemas.microsoft.com/office/powerpoint/2010/main" val="20921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2"/>
          </p:nvPr>
        </p:nvSpPr>
        <p:spPr/>
        <p:txBody>
          <a:bodyPr>
            <a:normAutofit/>
          </a:bodyPr>
          <a:lstStyle/>
          <a:p>
            <a:r>
              <a:rPr lang="nl-NL" sz="1800" dirty="0"/>
              <a:t>Intrapartum glucosecontrole is belangrijk voor risico neonatale hypoglykemie</a:t>
            </a:r>
          </a:p>
          <a:p>
            <a:r>
              <a:rPr lang="nl-NL" sz="1800" dirty="0"/>
              <a:t>Optimale behandeling is onduidelijk</a:t>
            </a:r>
          </a:p>
          <a:p>
            <a:r>
              <a:rPr lang="nl-NL" sz="1800" dirty="0"/>
              <a:t>Vaak i.v. insuline; consequentie: minder autonomie voor de zwangere</a:t>
            </a:r>
          </a:p>
          <a:p>
            <a:endParaRPr lang="nl-NL" sz="1800" dirty="0"/>
          </a:p>
          <a:p>
            <a:r>
              <a:rPr lang="nl-NL" sz="1800" dirty="0"/>
              <a:t>RCT 70 zwangeren met DM1, ongecompliceerde eenling zwangerschap</a:t>
            </a:r>
          </a:p>
          <a:p>
            <a:r>
              <a:rPr lang="nl-NL" sz="1800" dirty="0"/>
              <a:t>1 tertiair centrum in Massachusetts, US</a:t>
            </a:r>
          </a:p>
          <a:p>
            <a:r>
              <a:rPr lang="nl-NL" sz="1800" dirty="0"/>
              <a:t>Eigen CSII </a:t>
            </a:r>
            <a:r>
              <a:rPr lang="nl-NL" sz="1800" dirty="0" err="1"/>
              <a:t>vs</a:t>
            </a:r>
            <a:r>
              <a:rPr lang="nl-NL" sz="1800" dirty="0"/>
              <a:t> intraveneus insuline infuus</a:t>
            </a:r>
          </a:p>
          <a:p>
            <a:pPr lvl="1"/>
            <a:r>
              <a:rPr lang="nl-NL" sz="1800" dirty="0"/>
              <a:t>volgens titratieschema. Geen aanpassing als 3.9-6.7 </a:t>
            </a:r>
            <a:r>
              <a:rPr lang="nl-NL" sz="1800" dirty="0" err="1"/>
              <a:t>mmol</a:t>
            </a:r>
            <a:r>
              <a:rPr lang="nl-NL" sz="1800" dirty="0"/>
              <a:t>/l</a:t>
            </a:r>
          </a:p>
        </p:txBody>
      </p:sp>
      <p:pic>
        <p:nvPicPr>
          <p:cNvPr id="4" name="Afbeelding 3"/>
          <p:cNvPicPr>
            <a:picLocks noChangeAspect="1"/>
          </p:cNvPicPr>
          <p:nvPr/>
        </p:nvPicPr>
        <p:blipFill>
          <a:blip r:embed="rId2"/>
          <a:stretch>
            <a:fillRect/>
          </a:stretch>
        </p:blipFill>
        <p:spPr>
          <a:xfrm>
            <a:off x="144735" y="475254"/>
            <a:ext cx="5580204" cy="1373423"/>
          </a:xfrm>
          <a:prstGeom prst="rect">
            <a:avLst/>
          </a:prstGeom>
        </p:spPr>
      </p:pic>
      <p:sp>
        <p:nvSpPr>
          <p:cNvPr id="2" name="Tekstvak 1">
            <a:extLst>
              <a:ext uri="{FF2B5EF4-FFF2-40B4-BE49-F238E27FC236}">
                <a16:creationId xmlns:a16="http://schemas.microsoft.com/office/drawing/2014/main" id="{E6CC6A89-5280-C434-DB19-1F6373117901}"/>
              </a:ext>
            </a:extLst>
          </p:cNvPr>
          <p:cNvSpPr txBox="1"/>
          <p:nvPr/>
        </p:nvSpPr>
        <p:spPr>
          <a:xfrm>
            <a:off x="7421218" y="6446164"/>
            <a:ext cx="5184118" cy="307777"/>
          </a:xfrm>
          <a:prstGeom prst="rect">
            <a:avLst/>
          </a:prstGeom>
          <a:noFill/>
        </p:spPr>
        <p:txBody>
          <a:bodyPr wrap="square" rtlCol="0">
            <a:spAutoFit/>
          </a:bodyPr>
          <a:lstStyle/>
          <a:p>
            <a:r>
              <a:rPr lang="nl-NL" sz="1400" dirty="0" err="1"/>
              <a:t>Wilkie</a:t>
            </a:r>
            <a:r>
              <a:rPr lang="nl-NL" sz="1400" dirty="0"/>
              <a:t> et al, Am J </a:t>
            </a:r>
            <a:r>
              <a:rPr lang="nl-NL" sz="1400" dirty="0" err="1"/>
              <a:t>Obstet</a:t>
            </a:r>
            <a:r>
              <a:rPr lang="nl-NL" sz="1400" dirty="0"/>
              <a:t> </a:t>
            </a:r>
            <a:r>
              <a:rPr lang="nl-NL" sz="1400" dirty="0" err="1"/>
              <a:t>Gynecol</a:t>
            </a:r>
            <a:r>
              <a:rPr lang="nl-NL" sz="1400" dirty="0"/>
              <a:t> 2023;229:680.e1-8</a:t>
            </a:r>
          </a:p>
        </p:txBody>
      </p:sp>
      <p:sp>
        <p:nvSpPr>
          <p:cNvPr id="8" name="Tekstvak 7">
            <a:extLst>
              <a:ext uri="{FF2B5EF4-FFF2-40B4-BE49-F238E27FC236}">
                <a16:creationId xmlns:a16="http://schemas.microsoft.com/office/drawing/2014/main" id="{7B0653F6-BA44-7D65-0A40-E3754449C29F}"/>
              </a:ext>
            </a:extLst>
          </p:cNvPr>
          <p:cNvSpPr txBox="1"/>
          <p:nvPr/>
        </p:nvSpPr>
        <p:spPr>
          <a:xfrm>
            <a:off x="6096000" y="992029"/>
            <a:ext cx="5738191" cy="954107"/>
          </a:xfrm>
          <a:prstGeom prst="rect">
            <a:avLst/>
          </a:prstGeom>
          <a:noFill/>
        </p:spPr>
        <p:txBody>
          <a:bodyPr wrap="square" rtlCol="0">
            <a:spAutoFit/>
          </a:bodyPr>
          <a:lstStyle/>
          <a:p>
            <a:pPr algn="ctr"/>
            <a:r>
              <a:rPr lang="nl-NL" sz="2800" b="1" dirty="0" err="1">
                <a:solidFill>
                  <a:srgbClr val="6AB650"/>
                </a:solidFill>
              </a:rPr>
              <a:t>s.c</a:t>
            </a:r>
            <a:r>
              <a:rPr lang="nl-NL" sz="2800" b="1" dirty="0">
                <a:solidFill>
                  <a:srgbClr val="6AB650"/>
                </a:solidFill>
              </a:rPr>
              <a:t>. of i.v. insuline tijdens de bevalling?</a:t>
            </a:r>
          </a:p>
        </p:txBody>
      </p:sp>
      <p:pic>
        <p:nvPicPr>
          <p:cNvPr id="6" name="Afbeelding 5">
            <a:extLst>
              <a:ext uri="{FF2B5EF4-FFF2-40B4-BE49-F238E27FC236}">
                <a16:creationId xmlns:a16="http://schemas.microsoft.com/office/drawing/2014/main" id="{67C314D3-FB5C-9454-CA64-3A5DCE145BF3}"/>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37324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8407" y="992029"/>
            <a:ext cx="5637591" cy="5282730"/>
          </a:xfrm>
        </p:spPr>
        <p:txBody>
          <a:bodyPr lIns="91440" tIns="45720" rIns="91440" bIns="45720" anchor="t">
            <a:normAutofit/>
          </a:bodyPr>
          <a:lstStyle/>
          <a:p>
            <a:r>
              <a:rPr lang="nl-NL" sz="1800" b="1" dirty="0"/>
              <a:t>Primaire uitkomsten: </a:t>
            </a:r>
          </a:p>
          <a:p>
            <a:pPr marL="285750" indent="-285750">
              <a:buChar char="•"/>
            </a:pPr>
            <a:r>
              <a:rPr lang="nl-NL" sz="1800"/>
              <a:t>Neonatale hypo: géén verschil</a:t>
            </a:r>
          </a:p>
          <a:p>
            <a:pPr marL="0" indent="0">
              <a:buNone/>
            </a:pPr>
            <a:endParaRPr lang="nl-NL" sz="1800" dirty="0"/>
          </a:p>
          <a:p>
            <a:endParaRPr lang="nl-NL" sz="1800" dirty="0"/>
          </a:p>
          <a:p>
            <a:r>
              <a:rPr lang="nl-NL" sz="1800" b="1" dirty="0"/>
              <a:t>Secundaire uitkomsten:</a:t>
            </a:r>
          </a:p>
          <a:p>
            <a:pPr marL="285750" indent="-285750">
              <a:buChar char="•"/>
            </a:pPr>
            <a:r>
              <a:rPr lang="nl-NL" sz="1800"/>
              <a:t>Evenveel kinderen hypo behandeling nodig</a:t>
            </a:r>
          </a:p>
          <a:p>
            <a:endParaRPr lang="nl-NL" sz="1800" dirty="0"/>
          </a:p>
          <a:p>
            <a:endParaRPr lang="nl-NL" sz="1800" dirty="0"/>
          </a:p>
          <a:p>
            <a:endParaRPr lang="nl-NL" sz="1800" dirty="0"/>
          </a:p>
          <a:p>
            <a:endParaRPr lang="nl-NL" sz="1800" dirty="0"/>
          </a:p>
          <a:p>
            <a:r>
              <a:rPr lang="nl-NL" sz="1800" b="1" dirty="0"/>
              <a:t>Maternale uitkomsten:</a:t>
            </a:r>
          </a:p>
          <a:p>
            <a:pPr marL="342900" indent="-342900">
              <a:buFont typeface="Arial" panose="020B0604020202020204" pitchFamily="34" charset="0"/>
              <a:buChar char="•"/>
            </a:pPr>
            <a:r>
              <a:rPr lang="nl-NL" sz="1800" dirty="0"/>
              <a:t>vergelijkbaar gemiddeld glucose moeder</a:t>
            </a:r>
          </a:p>
          <a:p>
            <a:pPr marL="342900" indent="-342900">
              <a:buFont typeface="Arial" panose="020B0604020202020204" pitchFamily="34" charset="0"/>
              <a:buChar char="•"/>
            </a:pPr>
            <a:r>
              <a:rPr lang="nl-NL" sz="1800" dirty="0"/>
              <a:t>minder </a:t>
            </a:r>
            <a:r>
              <a:rPr lang="nl-NL" sz="1800" err="1"/>
              <a:t>hyperglykemische</a:t>
            </a:r>
            <a:r>
              <a:rPr lang="nl-NL" sz="1800" dirty="0"/>
              <a:t> events bij CSII</a:t>
            </a:r>
          </a:p>
          <a:p>
            <a:endParaRPr lang="nl-NL" sz="2400" dirty="0"/>
          </a:p>
        </p:txBody>
      </p:sp>
      <p:pic>
        <p:nvPicPr>
          <p:cNvPr id="4" name="Afbeelding 3"/>
          <p:cNvPicPr>
            <a:picLocks noChangeAspect="1"/>
          </p:cNvPicPr>
          <p:nvPr/>
        </p:nvPicPr>
        <p:blipFill>
          <a:blip r:embed="rId2"/>
          <a:stretch>
            <a:fillRect/>
          </a:stretch>
        </p:blipFill>
        <p:spPr>
          <a:xfrm>
            <a:off x="6507747" y="896333"/>
            <a:ext cx="5225846" cy="1045169"/>
          </a:xfrm>
          <a:prstGeom prst="rect">
            <a:avLst/>
          </a:prstGeom>
        </p:spPr>
      </p:pic>
      <p:pic>
        <p:nvPicPr>
          <p:cNvPr id="5" name="Afbeelding 4"/>
          <p:cNvPicPr>
            <a:picLocks noChangeAspect="1"/>
          </p:cNvPicPr>
          <p:nvPr/>
        </p:nvPicPr>
        <p:blipFill>
          <a:blip r:embed="rId3"/>
          <a:stretch>
            <a:fillRect/>
          </a:stretch>
        </p:blipFill>
        <p:spPr>
          <a:xfrm>
            <a:off x="6507747" y="2374439"/>
            <a:ext cx="5444795" cy="2027971"/>
          </a:xfrm>
          <a:prstGeom prst="rect">
            <a:avLst/>
          </a:prstGeom>
        </p:spPr>
      </p:pic>
      <p:sp>
        <p:nvSpPr>
          <p:cNvPr id="7" name="AutoShape 4">
            <a:extLst>
              <a:ext uri="{FF2B5EF4-FFF2-40B4-BE49-F238E27FC236}">
                <a16:creationId xmlns:a16="http://schemas.microsoft.com/office/drawing/2014/main" id="{145E8AA0-6695-6245-941E-AB4D8B7EE575}"/>
              </a:ext>
            </a:extLst>
          </p:cNvPr>
          <p:cNvSpPr>
            <a:spLocks noChangeAspect="1" noChangeArrowheads="1"/>
          </p:cNvSpPr>
          <p:nvPr/>
        </p:nvSpPr>
        <p:spPr bwMode="auto">
          <a:xfrm>
            <a:off x="4770783" y="3276599"/>
            <a:ext cx="1477617" cy="14776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descr="Afbeelding met tekst, schermopname, Lettertype, lijn&#10;&#10;Automatisch gegenereerde beschrijving">
            <a:extLst>
              <a:ext uri="{FF2B5EF4-FFF2-40B4-BE49-F238E27FC236}">
                <a16:creationId xmlns:a16="http://schemas.microsoft.com/office/drawing/2014/main" id="{4E404856-45AD-8CC3-7363-05EDFED4B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747" y="4803958"/>
            <a:ext cx="5444795" cy="1028740"/>
          </a:xfrm>
          <a:prstGeom prst="rect">
            <a:avLst/>
          </a:prstGeom>
        </p:spPr>
      </p:pic>
      <p:sp>
        <p:nvSpPr>
          <p:cNvPr id="11" name="Tekstvak 10">
            <a:extLst>
              <a:ext uri="{FF2B5EF4-FFF2-40B4-BE49-F238E27FC236}">
                <a16:creationId xmlns:a16="http://schemas.microsoft.com/office/drawing/2014/main" id="{6B032D39-67F1-5145-A7E1-F4846CBD86C0}"/>
              </a:ext>
            </a:extLst>
          </p:cNvPr>
          <p:cNvSpPr txBox="1"/>
          <p:nvPr/>
        </p:nvSpPr>
        <p:spPr>
          <a:xfrm>
            <a:off x="8758541" y="6447636"/>
            <a:ext cx="4061791" cy="307777"/>
          </a:xfrm>
          <a:prstGeom prst="rect">
            <a:avLst/>
          </a:prstGeom>
          <a:noFill/>
        </p:spPr>
        <p:txBody>
          <a:bodyPr wrap="square" rtlCol="0">
            <a:spAutoFit/>
          </a:bodyPr>
          <a:lstStyle/>
          <a:p>
            <a:r>
              <a:rPr lang="nl-NL" sz="1400" dirty="0" err="1"/>
              <a:t>Wilkie</a:t>
            </a:r>
            <a:r>
              <a:rPr lang="nl-NL" sz="1400" dirty="0"/>
              <a:t> et al, AJOG 2023</a:t>
            </a:r>
          </a:p>
        </p:txBody>
      </p:sp>
      <p:sp>
        <p:nvSpPr>
          <p:cNvPr id="8" name="Tekstvak 7">
            <a:extLst>
              <a:ext uri="{FF2B5EF4-FFF2-40B4-BE49-F238E27FC236}">
                <a16:creationId xmlns:a16="http://schemas.microsoft.com/office/drawing/2014/main" id="{FE5ADE0E-4445-E4D3-D56B-0DBFE54FAF74}"/>
              </a:ext>
            </a:extLst>
          </p:cNvPr>
          <p:cNvSpPr txBox="1"/>
          <p:nvPr/>
        </p:nvSpPr>
        <p:spPr>
          <a:xfrm>
            <a:off x="8924287" y="5807778"/>
            <a:ext cx="3583644" cy="307777"/>
          </a:xfrm>
          <a:prstGeom prst="rect">
            <a:avLst/>
          </a:prstGeom>
          <a:noFill/>
        </p:spPr>
        <p:txBody>
          <a:bodyPr wrap="square" rtlCol="0">
            <a:spAutoFit/>
          </a:bodyPr>
          <a:lstStyle/>
          <a:p>
            <a:r>
              <a:rPr lang="nl-NL" sz="1400" dirty="0"/>
              <a:t>   4.83              4.94 </a:t>
            </a:r>
            <a:r>
              <a:rPr lang="nl-NL" sz="1400" dirty="0" err="1"/>
              <a:t>mmol</a:t>
            </a:r>
            <a:r>
              <a:rPr lang="nl-NL" sz="1400" dirty="0"/>
              <a:t>/l	      </a:t>
            </a:r>
          </a:p>
        </p:txBody>
      </p:sp>
      <p:pic>
        <p:nvPicPr>
          <p:cNvPr id="2" name="Afbeelding 1">
            <a:extLst>
              <a:ext uri="{FF2B5EF4-FFF2-40B4-BE49-F238E27FC236}">
                <a16:creationId xmlns:a16="http://schemas.microsoft.com/office/drawing/2014/main" id="{FA22DA6A-EA23-608D-AD6E-7AFF9F9C8963}"/>
              </a:ext>
            </a:extLst>
          </p:cNvPr>
          <p:cNvPicPr>
            <a:picLocks noChangeAspect="1"/>
          </p:cNvPicPr>
          <p:nvPr/>
        </p:nvPicPr>
        <p:blipFill>
          <a:blip r:embed="rId5"/>
          <a:srcRect l="3512" t="6314" r="55223" b="7069"/>
          <a:stretch>
            <a:fillRect/>
          </a:stretch>
        </p:blipFill>
        <p:spPr>
          <a:xfrm>
            <a:off x="6496334" y="451171"/>
            <a:ext cx="545912" cy="540858"/>
          </a:xfrm>
          <a:prstGeom prst="rect">
            <a:avLst/>
          </a:prstGeom>
        </p:spPr>
      </p:pic>
      <p:sp>
        <p:nvSpPr>
          <p:cNvPr id="9" name="Pijl: rechts 8">
            <a:extLst>
              <a:ext uri="{FF2B5EF4-FFF2-40B4-BE49-F238E27FC236}">
                <a16:creationId xmlns:a16="http://schemas.microsoft.com/office/drawing/2014/main" id="{04D653B3-4D53-692E-AD85-BE00FD600D75}"/>
              </a:ext>
            </a:extLst>
          </p:cNvPr>
          <p:cNvSpPr/>
          <p:nvPr/>
        </p:nvSpPr>
        <p:spPr>
          <a:xfrm rot="10800000" flipV="1">
            <a:off x="5767572" y="2545254"/>
            <a:ext cx="676542" cy="351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F6972423-ED4C-61BB-E2A3-10E7E3C86B3D}"/>
              </a:ext>
            </a:extLst>
          </p:cNvPr>
          <p:cNvSpPr/>
          <p:nvPr/>
        </p:nvSpPr>
        <p:spPr>
          <a:xfrm rot="10800000" flipV="1">
            <a:off x="5757727" y="4870367"/>
            <a:ext cx="676542" cy="351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BF5E2D32-E53D-64A7-5151-CD7B9876F51C}"/>
              </a:ext>
            </a:extLst>
          </p:cNvPr>
          <p:cNvSpPr/>
          <p:nvPr/>
        </p:nvSpPr>
        <p:spPr>
          <a:xfrm rot="10800000" flipV="1">
            <a:off x="5757726" y="1316764"/>
            <a:ext cx="676542" cy="3518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546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8A458-434F-01F5-A76A-0AB2D040F574}"/>
              </a:ext>
            </a:extLst>
          </p:cNvPr>
          <p:cNvSpPr>
            <a:spLocks noGrp="1"/>
          </p:cNvSpPr>
          <p:nvPr>
            <p:ph type="title"/>
          </p:nvPr>
        </p:nvSpPr>
        <p:spPr>
          <a:xfrm>
            <a:off x="711200" y="721600"/>
            <a:ext cx="10766044" cy="1325563"/>
          </a:xfrm>
        </p:spPr>
        <p:txBody>
          <a:bodyPr/>
          <a:lstStyle/>
          <a:p>
            <a:r>
              <a:rPr lang="nl-NL" sz="3200" dirty="0">
                <a:solidFill>
                  <a:srgbClr val="6AB650"/>
                </a:solidFill>
              </a:rPr>
              <a:t>Peripartum pomp continueren</a:t>
            </a:r>
          </a:p>
        </p:txBody>
      </p:sp>
      <p:sp>
        <p:nvSpPr>
          <p:cNvPr id="5" name="Tijdelijke aanduiding voor dianummer 5">
            <a:extLst>
              <a:ext uri="{FF2B5EF4-FFF2-40B4-BE49-F238E27FC236}">
                <a16:creationId xmlns:a16="http://schemas.microsoft.com/office/drawing/2014/main" id="{24AE9D22-4579-B1FC-6D30-AE0CD21A73D2}"/>
              </a:ext>
            </a:extLst>
          </p:cNvPr>
          <p:cNvSpPr txBox="1">
            <a:spLocks/>
          </p:cNvSpPr>
          <p:nvPr/>
        </p:nvSpPr>
        <p:spPr>
          <a:xfrm>
            <a:off x="11518900" y="6381748"/>
            <a:ext cx="557784" cy="365125"/>
          </a:xfrm>
          <a:prstGeom prst="rect">
            <a:avLst/>
          </a:prstGeom>
        </p:spPr>
        <p:txBody>
          <a:bodyPr/>
          <a:lstStyle>
            <a:defPPr>
              <a:defRPr lang="nl-NL"/>
            </a:defPPr>
            <a:lvl1pPr marL="0" algn="ctr" defTabSz="914400" rtl="0" eaLnBrk="1" latinLnBrk="0" hangingPunct="1">
              <a:lnSpc>
                <a:spcPct val="150000"/>
              </a:lnSpc>
              <a:defRPr sz="12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A188FA-AAFE-4713-8BE1-64CAD04AEEC4}" type="slidenum">
              <a:rPr lang="nl-NL" smtClean="0"/>
              <a:pPr/>
              <a:t>34</a:t>
            </a:fld>
            <a:endParaRPr lang="nl-NL" dirty="0"/>
          </a:p>
        </p:txBody>
      </p:sp>
      <p:sp>
        <p:nvSpPr>
          <p:cNvPr id="6" name="Tijdelijke aanduiding voor voettekst 3">
            <a:extLst>
              <a:ext uri="{FF2B5EF4-FFF2-40B4-BE49-F238E27FC236}">
                <a16:creationId xmlns:a16="http://schemas.microsoft.com/office/drawing/2014/main" id="{1B23CBE4-8F27-EFF5-B9A5-A37A372F98B5}"/>
              </a:ext>
            </a:extLst>
          </p:cNvPr>
          <p:cNvSpPr txBox="1">
            <a:spLocks/>
          </p:cNvSpPr>
          <p:nvPr/>
        </p:nvSpPr>
        <p:spPr>
          <a:xfrm>
            <a:off x="8077200" y="6381748"/>
            <a:ext cx="41148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chemeClr val="tx1"/>
                </a:solidFill>
              </a:rPr>
              <a:t>Beunen, Diabetes Care 2024</a:t>
            </a:r>
          </a:p>
        </p:txBody>
      </p:sp>
      <p:pic>
        <p:nvPicPr>
          <p:cNvPr id="8" name="New picture">
            <a:extLst>
              <a:ext uri="{FF2B5EF4-FFF2-40B4-BE49-F238E27FC236}">
                <a16:creationId xmlns:a16="http://schemas.microsoft.com/office/drawing/2014/main" id="{B5688513-1467-4EB4-DFDF-48734DCA38DD}"/>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val="0"/>
              </a:ext>
            </a:extLst>
          </a:blip>
          <a:srcRect/>
          <a:stretch/>
        </p:blipFill>
        <p:spPr bwMode="auto">
          <a:xfrm>
            <a:off x="2901936" y="1870328"/>
            <a:ext cx="5779609" cy="487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4" name="Afbeelding 3">
            <a:extLst>
              <a:ext uri="{FF2B5EF4-FFF2-40B4-BE49-F238E27FC236}">
                <a16:creationId xmlns:a16="http://schemas.microsoft.com/office/drawing/2014/main" id="{24055FD8-AA7F-CB90-FC50-810CD3AC8EA5}"/>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7" name="Afbeelding 7">
            <a:extLst>
              <a:ext uri="{FF2B5EF4-FFF2-40B4-BE49-F238E27FC236}">
                <a16:creationId xmlns:a16="http://schemas.microsoft.com/office/drawing/2014/main" id="{7A3F5835-F94D-8B70-973C-0821B6365612}"/>
              </a:ext>
            </a:extLst>
          </p:cNvPr>
          <p:cNvPicPr>
            <a:picLocks noChangeAspect="1"/>
          </p:cNvPicPr>
          <p:nvPr/>
        </p:nvPicPr>
        <p:blipFill>
          <a:blip r:embed="rId4"/>
          <a:stretch>
            <a:fillRect/>
          </a:stretch>
        </p:blipFill>
        <p:spPr>
          <a:xfrm>
            <a:off x="9230966" y="200849"/>
            <a:ext cx="2679842" cy="2100481"/>
          </a:xfrm>
          <a:prstGeom prst="rect">
            <a:avLst/>
          </a:prstGeom>
        </p:spPr>
      </p:pic>
    </p:spTree>
    <p:extLst>
      <p:ext uri="{BB962C8B-B14F-4D97-AF65-F5344CB8AC3E}">
        <p14:creationId xmlns:p14="http://schemas.microsoft.com/office/powerpoint/2010/main" val="18287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15907-22C8-AB02-D47A-19F00FA0EC78}"/>
              </a:ext>
            </a:extLst>
          </p:cNvPr>
          <p:cNvSpPr>
            <a:spLocks noGrp="1"/>
          </p:cNvSpPr>
          <p:nvPr>
            <p:ph type="title"/>
          </p:nvPr>
        </p:nvSpPr>
        <p:spPr>
          <a:xfrm>
            <a:off x="531474" y="665293"/>
            <a:ext cx="10766044" cy="1325563"/>
          </a:xfrm>
        </p:spPr>
        <p:txBody>
          <a:bodyPr/>
          <a:lstStyle/>
          <a:p>
            <a:r>
              <a:rPr lang="nl-NL" sz="2800" dirty="0"/>
              <a:t>Tandem control IQ peripartumbeleid</a:t>
            </a:r>
          </a:p>
        </p:txBody>
      </p:sp>
      <p:pic>
        <p:nvPicPr>
          <p:cNvPr id="5" name="Tijdelijke aanduiding voor inhoud 4">
            <a:extLst>
              <a:ext uri="{FF2B5EF4-FFF2-40B4-BE49-F238E27FC236}">
                <a16:creationId xmlns:a16="http://schemas.microsoft.com/office/drawing/2014/main" id="{AC0F5D44-CEF3-84AB-A234-3AB97406A36B}"/>
              </a:ext>
            </a:extLst>
          </p:cNvPr>
          <p:cNvPicPr>
            <a:picLocks noGrp="1" noChangeAspect="1"/>
          </p:cNvPicPr>
          <p:nvPr>
            <p:ph sz="half" idx="2"/>
          </p:nvPr>
        </p:nvPicPr>
        <p:blipFill>
          <a:blip r:embed="rId3"/>
          <a:stretch>
            <a:fillRect/>
          </a:stretch>
        </p:blipFill>
        <p:spPr>
          <a:xfrm>
            <a:off x="658812" y="1758387"/>
            <a:ext cx="10191609" cy="4742710"/>
          </a:xfrm>
        </p:spPr>
      </p:pic>
      <p:pic>
        <p:nvPicPr>
          <p:cNvPr id="3" name="Afbeelding 2">
            <a:extLst>
              <a:ext uri="{FF2B5EF4-FFF2-40B4-BE49-F238E27FC236}">
                <a16:creationId xmlns:a16="http://schemas.microsoft.com/office/drawing/2014/main" id="{4362D028-2DD5-C83B-83DA-4E36D40EBD69}"/>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507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09AD6-1F3B-B018-D0D2-A8410975DD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817749-95E5-2511-3A41-450715A3D886}"/>
              </a:ext>
            </a:extLst>
          </p:cNvPr>
          <p:cNvSpPr>
            <a:spLocks noGrp="1"/>
          </p:cNvSpPr>
          <p:nvPr>
            <p:ph type="title"/>
          </p:nvPr>
        </p:nvSpPr>
        <p:spPr>
          <a:xfrm>
            <a:off x="712978" y="969794"/>
            <a:ext cx="10766044" cy="1325563"/>
          </a:xfrm>
        </p:spPr>
        <p:txBody>
          <a:bodyPr/>
          <a:lstStyle/>
          <a:p>
            <a:r>
              <a:rPr lang="nl-NL" sz="3200" dirty="0"/>
              <a:t>Algemene adviezen na de bevalling (postpartum)</a:t>
            </a:r>
          </a:p>
        </p:txBody>
      </p:sp>
      <p:sp>
        <p:nvSpPr>
          <p:cNvPr id="4" name="Tijdelijke aanduiding voor inhoud 3">
            <a:extLst>
              <a:ext uri="{FF2B5EF4-FFF2-40B4-BE49-F238E27FC236}">
                <a16:creationId xmlns:a16="http://schemas.microsoft.com/office/drawing/2014/main" id="{EB233828-259D-B450-65B3-9344E597F18D}"/>
              </a:ext>
            </a:extLst>
          </p:cNvPr>
          <p:cNvSpPr>
            <a:spLocks noGrp="1"/>
          </p:cNvSpPr>
          <p:nvPr>
            <p:ph sz="half" idx="2"/>
          </p:nvPr>
        </p:nvSpPr>
        <p:spPr>
          <a:xfrm>
            <a:off x="634599" y="2136898"/>
            <a:ext cx="10744200" cy="3751308"/>
          </a:xfrm>
        </p:spPr>
        <p:txBody>
          <a:bodyPr/>
          <a:lstStyle/>
          <a:p>
            <a:pPr>
              <a:buFontTx/>
              <a:buChar char="-"/>
            </a:pPr>
            <a:r>
              <a:rPr lang="nl-NL" sz="1800" dirty="0">
                <a:sym typeface="Wingdings" panose="05000000000000000000" pitchFamily="2" charset="2"/>
              </a:rPr>
              <a:t>Strenge regulatie loslaten!</a:t>
            </a:r>
          </a:p>
          <a:p>
            <a:pPr>
              <a:buFontTx/>
              <a:buChar char="-"/>
            </a:pPr>
            <a:r>
              <a:rPr lang="nl-NL" sz="1800" dirty="0">
                <a:sym typeface="Wingdings" panose="05000000000000000000" pitchFamily="2" charset="2"/>
              </a:rPr>
              <a:t>Pompinstellingen terugzetten als vóór zwangerschap (ook basaal)</a:t>
            </a:r>
          </a:p>
          <a:p>
            <a:pPr marL="0" indent="0">
              <a:buNone/>
            </a:pPr>
            <a:r>
              <a:rPr lang="nl-NL" sz="1800" dirty="0"/>
              <a:t>   (Bij sommige pompen kun je ander profiel aanmaken)</a:t>
            </a:r>
          </a:p>
          <a:p>
            <a:pPr marL="0" indent="0">
              <a:buNone/>
            </a:pPr>
            <a:endParaRPr lang="nl-NL" sz="1800" dirty="0">
              <a:sym typeface="Wingdings" panose="05000000000000000000" pitchFamily="2" charset="2"/>
            </a:endParaRPr>
          </a:p>
          <a:p>
            <a:pPr>
              <a:buFontTx/>
              <a:buChar char="-"/>
            </a:pPr>
            <a:r>
              <a:rPr lang="nl-NL" sz="1800" dirty="0">
                <a:sym typeface="Wingdings" panose="05000000000000000000" pitchFamily="2" charset="2"/>
              </a:rPr>
              <a:t>Blijf in automodus/ </a:t>
            </a:r>
            <a:r>
              <a:rPr lang="nl-NL" sz="1800" dirty="0" err="1">
                <a:sym typeface="Wingdings" panose="05000000000000000000" pitchFamily="2" charset="2"/>
              </a:rPr>
              <a:t>smartguard</a:t>
            </a:r>
            <a:r>
              <a:rPr lang="nl-NL" sz="1800" dirty="0">
                <a:sym typeface="Wingdings" panose="05000000000000000000" pitchFamily="2" charset="2"/>
              </a:rPr>
              <a:t> zo lang het kan</a:t>
            </a:r>
          </a:p>
          <a:p>
            <a:pPr marL="0" indent="0">
              <a:buNone/>
            </a:pPr>
            <a:endParaRPr lang="nl-NL" sz="1800" dirty="0">
              <a:sym typeface="Wingdings" panose="05000000000000000000" pitchFamily="2" charset="2"/>
            </a:endParaRPr>
          </a:p>
          <a:p>
            <a:pPr marL="0" indent="0">
              <a:buNone/>
            </a:pPr>
            <a:r>
              <a:rPr lang="nl-NL" sz="1800" dirty="0">
                <a:sym typeface="Wingdings" panose="05000000000000000000" pitchFamily="2" charset="2"/>
              </a:rPr>
              <a:t>Bij </a:t>
            </a:r>
            <a:r>
              <a:rPr lang="nl-NL" sz="1800" dirty="0" err="1">
                <a:sym typeface="Wingdings" panose="05000000000000000000" pitchFamily="2" charset="2"/>
              </a:rPr>
              <a:t>hypo’s</a:t>
            </a:r>
            <a:r>
              <a:rPr lang="nl-NL" sz="1800" dirty="0">
                <a:sym typeface="Wingdings" panose="05000000000000000000" pitchFamily="2" charset="2"/>
              </a:rPr>
              <a:t>/ borstvoeding:</a:t>
            </a:r>
          </a:p>
          <a:p>
            <a:pPr>
              <a:buFontTx/>
              <a:buChar char="-"/>
            </a:pPr>
            <a:r>
              <a:rPr lang="nl-NL" sz="1800" dirty="0">
                <a:sym typeface="Wingdings" panose="05000000000000000000" pitchFamily="2" charset="2"/>
              </a:rPr>
              <a:t>Streefwaarde verhogen naar 6,0- 8,3 </a:t>
            </a:r>
            <a:r>
              <a:rPr lang="nl-NL" sz="1800" dirty="0" err="1">
                <a:sym typeface="Wingdings" panose="05000000000000000000" pitchFamily="2" charset="2"/>
              </a:rPr>
              <a:t>mmol</a:t>
            </a:r>
            <a:r>
              <a:rPr lang="nl-NL" sz="1800" dirty="0">
                <a:sym typeface="Wingdings" panose="05000000000000000000" pitchFamily="2" charset="2"/>
              </a:rPr>
              <a:t>/l </a:t>
            </a:r>
          </a:p>
          <a:p>
            <a:pPr marL="0" indent="0">
              <a:buNone/>
            </a:pPr>
            <a:r>
              <a:rPr lang="nl-NL" sz="1800" dirty="0">
                <a:sym typeface="Wingdings" panose="05000000000000000000" pitchFamily="2" charset="2"/>
              </a:rPr>
              <a:t>-  Gebruik activiteiten modus bij (dreigende) lage waarden (</a:t>
            </a:r>
            <a:r>
              <a:rPr lang="nl-NL" sz="1800" dirty="0" err="1">
                <a:sym typeface="Wingdings" panose="05000000000000000000" pitchFamily="2" charset="2"/>
              </a:rPr>
              <a:t>ease</a:t>
            </a:r>
            <a:r>
              <a:rPr lang="nl-NL" sz="1800" dirty="0">
                <a:sym typeface="Wingdings" panose="05000000000000000000" pitchFamily="2" charset="2"/>
              </a:rPr>
              <a:t> off, sportstand)</a:t>
            </a:r>
          </a:p>
          <a:p>
            <a:pPr>
              <a:buFontTx/>
              <a:buChar char="-"/>
            </a:pPr>
            <a:r>
              <a:rPr lang="nl-NL" sz="1800" dirty="0">
                <a:sym typeface="Wingdings" panose="05000000000000000000" pitchFamily="2" charset="2"/>
              </a:rPr>
              <a:t>Eventueel autocorrectie verlagen/ uitzetten </a:t>
            </a:r>
          </a:p>
          <a:p>
            <a:pPr>
              <a:buFontTx/>
              <a:buChar char="-"/>
            </a:pPr>
            <a:r>
              <a:rPr lang="nl-NL" sz="1800" dirty="0">
                <a:sym typeface="Wingdings" panose="05000000000000000000" pitchFamily="2" charset="2"/>
              </a:rPr>
              <a:t>IKH ratio milder zetten</a:t>
            </a:r>
          </a:p>
          <a:p>
            <a:pPr marL="0" indent="0">
              <a:buNone/>
            </a:pPr>
            <a:endParaRPr lang="nl-NL" sz="1800" dirty="0"/>
          </a:p>
          <a:p>
            <a:pPr>
              <a:buFontTx/>
              <a:buChar char="-"/>
            </a:pPr>
            <a:endParaRPr lang="nl-NL" sz="1800" dirty="0">
              <a:sym typeface="Wingdings" panose="05000000000000000000" pitchFamily="2" charset="2"/>
            </a:endParaRPr>
          </a:p>
          <a:p>
            <a:endParaRPr lang="nl-NL" dirty="0"/>
          </a:p>
        </p:txBody>
      </p:sp>
      <p:pic>
        <p:nvPicPr>
          <p:cNvPr id="5" name="Afbeelding 4">
            <a:extLst>
              <a:ext uri="{FF2B5EF4-FFF2-40B4-BE49-F238E27FC236}">
                <a16:creationId xmlns:a16="http://schemas.microsoft.com/office/drawing/2014/main" id="{E8C25605-FD68-6860-3205-0C622A1C1BC4}"/>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10159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273CC-DDF7-B91F-D03F-E64672306E4E}"/>
              </a:ext>
            </a:extLst>
          </p:cNvPr>
          <p:cNvSpPr>
            <a:spLocks noGrp="1"/>
          </p:cNvSpPr>
          <p:nvPr>
            <p:ph type="title"/>
          </p:nvPr>
        </p:nvSpPr>
        <p:spPr>
          <a:xfrm>
            <a:off x="312645" y="881270"/>
            <a:ext cx="10766044" cy="1325563"/>
          </a:xfrm>
        </p:spPr>
        <p:txBody>
          <a:bodyPr/>
          <a:lstStyle/>
          <a:p>
            <a:pPr algn="r"/>
            <a:r>
              <a:rPr lang="nl-NL" sz="3200" dirty="0"/>
              <a:t>Postpartum</a:t>
            </a:r>
          </a:p>
        </p:txBody>
      </p:sp>
      <p:pic>
        <p:nvPicPr>
          <p:cNvPr id="5" name="Tijdelijke aanduiding voor inhoud 4"/>
          <p:cNvPicPr>
            <a:picLocks noGrp="1" noChangeAspect="1"/>
          </p:cNvPicPr>
          <p:nvPr>
            <p:ph sz="half" idx="2"/>
          </p:nvPr>
        </p:nvPicPr>
        <p:blipFill>
          <a:blip r:embed="rId2"/>
          <a:stretch>
            <a:fillRect/>
          </a:stretch>
        </p:blipFill>
        <p:spPr>
          <a:xfrm>
            <a:off x="4685112" y="2427534"/>
            <a:ext cx="6438900" cy="3390900"/>
          </a:xfrm>
          <a:prstGeom prst="rect">
            <a:avLst/>
          </a:prstGeom>
        </p:spPr>
      </p:pic>
      <p:pic>
        <p:nvPicPr>
          <p:cNvPr id="6" name="Afbeelding 5"/>
          <p:cNvPicPr>
            <a:picLocks noChangeAspect="1"/>
          </p:cNvPicPr>
          <p:nvPr/>
        </p:nvPicPr>
        <p:blipFill rotWithShape="1">
          <a:blip r:embed="rId3"/>
          <a:srcRect r="30418"/>
          <a:stretch/>
        </p:blipFill>
        <p:spPr>
          <a:xfrm>
            <a:off x="692426" y="323522"/>
            <a:ext cx="4274835" cy="1238250"/>
          </a:xfrm>
          <a:prstGeom prst="rect">
            <a:avLst/>
          </a:prstGeom>
        </p:spPr>
      </p:pic>
      <p:sp>
        <p:nvSpPr>
          <p:cNvPr id="7" name="Tekstvak 6"/>
          <p:cNvSpPr txBox="1"/>
          <p:nvPr/>
        </p:nvSpPr>
        <p:spPr>
          <a:xfrm>
            <a:off x="600745" y="3868709"/>
            <a:ext cx="3337939" cy="923330"/>
          </a:xfrm>
          <a:prstGeom prst="rect">
            <a:avLst/>
          </a:prstGeom>
          <a:noFill/>
        </p:spPr>
        <p:txBody>
          <a:bodyPr wrap="square" rtlCol="0">
            <a:spAutoFit/>
          </a:bodyPr>
          <a:lstStyle/>
          <a:p>
            <a:pPr marL="342900" indent="-342900">
              <a:buFont typeface="Arial" panose="020B0604020202020204" pitchFamily="34" charset="0"/>
              <a:buChar char="•"/>
            </a:pPr>
            <a:r>
              <a:rPr lang="nl-NL" dirty="0"/>
              <a:t>N=18 DM1 postpartum</a:t>
            </a:r>
          </a:p>
          <a:p>
            <a:pPr marL="342900" indent="-342900">
              <a:buFont typeface="Arial" panose="020B0604020202020204" pitchFamily="34" charset="0"/>
              <a:buChar char="•"/>
            </a:pPr>
            <a:r>
              <a:rPr lang="nl-NL" dirty="0"/>
              <a:t>670 en 770G Medtronic</a:t>
            </a:r>
          </a:p>
          <a:p>
            <a:pPr marL="342900" indent="-342900">
              <a:buFont typeface="Arial" panose="020B0604020202020204" pitchFamily="34" charset="0"/>
              <a:buChar char="•"/>
            </a:pPr>
            <a:r>
              <a:rPr lang="nl-NL" dirty="0"/>
              <a:t>DM duur 22 jaar</a:t>
            </a:r>
          </a:p>
        </p:txBody>
      </p:sp>
      <p:sp>
        <p:nvSpPr>
          <p:cNvPr id="8" name="Tekstvak 7">
            <a:extLst>
              <a:ext uri="{FF2B5EF4-FFF2-40B4-BE49-F238E27FC236}">
                <a16:creationId xmlns:a16="http://schemas.microsoft.com/office/drawing/2014/main" id="{7923CCF0-37E8-8C48-F48E-A35600A393C1}"/>
              </a:ext>
            </a:extLst>
          </p:cNvPr>
          <p:cNvSpPr txBox="1"/>
          <p:nvPr/>
        </p:nvSpPr>
        <p:spPr>
          <a:xfrm>
            <a:off x="8365435" y="6404907"/>
            <a:ext cx="4061791" cy="307777"/>
          </a:xfrm>
          <a:prstGeom prst="rect">
            <a:avLst/>
          </a:prstGeom>
          <a:noFill/>
        </p:spPr>
        <p:txBody>
          <a:bodyPr wrap="square" rtlCol="0">
            <a:spAutoFit/>
          </a:bodyPr>
          <a:lstStyle/>
          <a:p>
            <a:r>
              <a:rPr lang="nl-NL" sz="1400" dirty="0"/>
              <a:t>Donovan et al, Diabetes Care 2023</a:t>
            </a:r>
          </a:p>
        </p:txBody>
      </p:sp>
      <p:pic>
        <p:nvPicPr>
          <p:cNvPr id="10" name="Afbeelding 9">
            <a:extLst>
              <a:ext uri="{FF2B5EF4-FFF2-40B4-BE49-F238E27FC236}">
                <a16:creationId xmlns:a16="http://schemas.microsoft.com/office/drawing/2014/main" id="{9AB00C69-988E-FEB2-8467-A02B1B022E1E}"/>
              </a:ext>
            </a:extLst>
          </p:cNvPr>
          <p:cNvPicPr>
            <a:picLocks noChangeAspect="1"/>
          </p:cNvPicPr>
          <p:nvPr/>
        </p:nvPicPr>
        <p:blipFill rotWithShape="1">
          <a:blip r:embed="rId3"/>
          <a:srcRect l="67860"/>
          <a:stretch/>
        </p:blipFill>
        <p:spPr>
          <a:xfrm>
            <a:off x="855269" y="1565613"/>
            <a:ext cx="1974574" cy="1238250"/>
          </a:xfrm>
          <a:prstGeom prst="rect">
            <a:avLst/>
          </a:prstGeom>
        </p:spPr>
      </p:pic>
      <p:pic>
        <p:nvPicPr>
          <p:cNvPr id="3" name="Afbeelding 2">
            <a:extLst>
              <a:ext uri="{FF2B5EF4-FFF2-40B4-BE49-F238E27FC236}">
                <a16:creationId xmlns:a16="http://schemas.microsoft.com/office/drawing/2014/main" id="{453F1E98-9D86-191E-01B9-71DAF6069D10}"/>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150646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579578D-000C-6D6D-10EB-D83415C4CA8D}"/>
              </a:ext>
            </a:extLst>
          </p:cNvPr>
          <p:cNvSpPr>
            <a:spLocks noGrp="1"/>
          </p:cNvSpPr>
          <p:nvPr>
            <p:ph type="title"/>
          </p:nvPr>
        </p:nvSpPr>
        <p:spPr>
          <a:xfrm>
            <a:off x="502184" y="669766"/>
            <a:ext cx="10766044" cy="1325563"/>
          </a:xfrm>
        </p:spPr>
        <p:txBody>
          <a:bodyPr/>
          <a:lstStyle/>
          <a:p>
            <a:r>
              <a:rPr lang="nl-NL" sz="3200" dirty="0"/>
              <a:t>Postpartum</a:t>
            </a:r>
          </a:p>
        </p:txBody>
      </p:sp>
      <p:sp>
        <p:nvSpPr>
          <p:cNvPr id="5" name="Tijdelijke aanduiding voor inhoud 4">
            <a:extLst>
              <a:ext uri="{FF2B5EF4-FFF2-40B4-BE49-F238E27FC236}">
                <a16:creationId xmlns:a16="http://schemas.microsoft.com/office/drawing/2014/main" id="{F8DBDC97-0A79-F8C3-CF74-43798839C9D6}"/>
              </a:ext>
            </a:extLst>
          </p:cNvPr>
          <p:cNvSpPr>
            <a:spLocks noGrp="1"/>
          </p:cNvSpPr>
          <p:nvPr>
            <p:ph sz="half" idx="2"/>
          </p:nvPr>
        </p:nvSpPr>
        <p:spPr>
          <a:xfrm>
            <a:off x="673100" y="2473280"/>
            <a:ext cx="6291263" cy="3703683"/>
          </a:xfrm>
        </p:spPr>
        <p:txBody>
          <a:bodyPr lIns="91440" tIns="45720" rIns="91440" bIns="45720" anchor="t"/>
          <a:lstStyle/>
          <a:p>
            <a:r>
              <a:rPr lang="nl-NL" sz="1800" dirty="0"/>
              <a:t>N=57 (van de 124 </a:t>
            </a:r>
            <a:r>
              <a:rPr lang="nl-NL" sz="1800" err="1"/>
              <a:t>AiDAPT</a:t>
            </a:r>
            <a:r>
              <a:rPr lang="nl-NL" sz="1800" dirty="0"/>
              <a:t> </a:t>
            </a:r>
            <a:r>
              <a:rPr lang="nl-NL" sz="1800"/>
              <a:t>deelnemers</a:t>
            </a:r>
            <a:r>
              <a:rPr lang="nl-NL" sz="1800" dirty="0"/>
              <a:t>)</a:t>
            </a:r>
          </a:p>
          <a:p>
            <a:r>
              <a:rPr lang="nl-NL" sz="1800" err="1"/>
              <a:t>CamAPS</a:t>
            </a:r>
            <a:r>
              <a:rPr lang="nl-NL" sz="1800"/>
              <a:t> vs. standaardzorg</a:t>
            </a:r>
            <a:endParaRPr lang="nl-NL" sz="1800" dirty="0"/>
          </a:p>
          <a:p>
            <a:r>
              <a:rPr lang="nl-NL" sz="1800"/>
              <a:t>Uitkomsten ondersteunen doorgaan met AID postpartum</a:t>
            </a:r>
          </a:p>
        </p:txBody>
      </p:sp>
      <p:pic>
        <p:nvPicPr>
          <p:cNvPr id="7" name="Afbeelding 6">
            <a:extLst>
              <a:ext uri="{FF2B5EF4-FFF2-40B4-BE49-F238E27FC236}">
                <a16:creationId xmlns:a16="http://schemas.microsoft.com/office/drawing/2014/main" id="{D989D009-BACC-0122-5E4F-944B03446AAF}"/>
              </a:ext>
            </a:extLst>
          </p:cNvPr>
          <p:cNvPicPr>
            <a:picLocks noChangeAspect="1"/>
          </p:cNvPicPr>
          <p:nvPr/>
        </p:nvPicPr>
        <p:blipFill>
          <a:blip r:embed="rId3"/>
          <a:srcRect t="1793"/>
          <a:stretch/>
        </p:blipFill>
        <p:spPr>
          <a:xfrm>
            <a:off x="6879051" y="2637490"/>
            <a:ext cx="5223009" cy="4220510"/>
          </a:xfrm>
          <a:prstGeom prst="rect">
            <a:avLst/>
          </a:prstGeom>
        </p:spPr>
      </p:pic>
      <p:pic>
        <p:nvPicPr>
          <p:cNvPr id="9" name="Afbeelding 8">
            <a:extLst>
              <a:ext uri="{FF2B5EF4-FFF2-40B4-BE49-F238E27FC236}">
                <a16:creationId xmlns:a16="http://schemas.microsoft.com/office/drawing/2014/main" id="{DEA7103F-A30C-B58C-32D9-567CC6678A09}"/>
              </a:ext>
            </a:extLst>
          </p:cNvPr>
          <p:cNvPicPr>
            <a:picLocks noChangeAspect="1"/>
          </p:cNvPicPr>
          <p:nvPr/>
        </p:nvPicPr>
        <p:blipFill>
          <a:blip r:embed="rId4"/>
          <a:stretch>
            <a:fillRect/>
          </a:stretch>
        </p:blipFill>
        <p:spPr>
          <a:xfrm>
            <a:off x="6096000" y="1237160"/>
            <a:ext cx="5857875" cy="1238250"/>
          </a:xfrm>
          <a:prstGeom prst="rect">
            <a:avLst/>
          </a:prstGeom>
        </p:spPr>
      </p:pic>
      <p:pic>
        <p:nvPicPr>
          <p:cNvPr id="11" name="Afbeelding 10">
            <a:extLst>
              <a:ext uri="{FF2B5EF4-FFF2-40B4-BE49-F238E27FC236}">
                <a16:creationId xmlns:a16="http://schemas.microsoft.com/office/drawing/2014/main" id="{F1654105-5C95-AE04-0B02-64ED32095D21}"/>
              </a:ext>
            </a:extLst>
          </p:cNvPr>
          <p:cNvPicPr>
            <a:picLocks noChangeAspect="1"/>
          </p:cNvPicPr>
          <p:nvPr/>
        </p:nvPicPr>
        <p:blipFill>
          <a:blip r:embed="rId5"/>
          <a:stretch>
            <a:fillRect/>
          </a:stretch>
        </p:blipFill>
        <p:spPr>
          <a:xfrm>
            <a:off x="10327999" y="2519066"/>
            <a:ext cx="1304042" cy="459520"/>
          </a:xfrm>
          <a:prstGeom prst="rect">
            <a:avLst/>
          </a:prstGeom>
        </p:spPr>
      </p:pic>
      <p:pic>
        <p:nvPicPr>
          <p:cNvPr id="2" name="Afbeelding 1">
            <a:extLst>
              <a:ext uri="{FF2B5EF4-FFF2-40B4-BE49-F238E27FC236}">
                <a16:creationId xmlns:a16="http://schemas.microsoft.com/office/drawing/2014/main" id="{7F157E9B-A0C1-C8CA-0926-277287929614}"/>
              </a:ext>
            </a:extLst>
          </p:cNvPr>
          <p:cNvPicPr>
            <a:picLocks noChangeAspect="1"/>
          </p:cNvPicPr>
          <p:nvPr/>
        </p:nvPicPr>
        <p:blipFill>
          <a:blip r:embed="rId6"/>
          <a:srcRect l="3512" t="6314" r="55223" b="7069"/>
          <a:stretch>
            <a:fillRect/>
          </a:stretch>
        </p:blipFill>
        <p:spPr>
          <a:xfrm>
            <a:off x="6496334" y="451171"/>
            <a:ext cx="545912" cy="540858"/>
          </a:xfrm>
          <a:prstGeom prst="rect">
            <a:avLst/>
          </a:prstGeom>
        </p:spPr>
      </p:pic>
      <p:pic>
        <p:nvPicPr>
          <p:cNvPr id="6" name="Afbeelding 6">
            <a:extLst>
              <a:ext uri="{FF2B5EF4-FFF2-40B4-BE49-F238E27FC236}">
                <a16:creationId xmlns:a16="http://schemas.microsoft.com/office/drawing/2014/main" id="{943216C3-6560-F9D9-BD30-8033AAD45361}"/>
              </a:ext>
            </a:extLst>
          </p:cNvPr>
          <p:cNvPicPr>
            <a:picLocks noChangeAspect="1"/>
          </p:cNvPicPr>
          <p:nvPr/>
        </p:nvPicPr>
        <p:blipFill>
          <a:blip r:embed="rId7"/>
          <a:stretch>
            <a:fillRect/>
          </a:stretch>
        </p:blipFill>
        <p:spPr>
          <a:xfrm>
            <a:off x="781779" y="4418014"/>
            <a:ext cx="3239386" cy="1966860"/>
          </a:xfrm>
          <a:prstGeom prst="rect">
            <a:avLst/>
          </a:prstGeom>
        </p:spPr>
      </p:pic>
    </p:spTree>
    <p:extLst>
      <p:ext uri="{BB962C8B-B14F-4D97-AF65-F5344CB8AC3E}">
        <p14:creationId xmlns:p14="http://schemas.microsoft.com/office/powerpoint/2010/main" val="198885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E11D-623C-76BA-0CE2-E330533EE8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844286-F02C-B427-6B44-BFFEA1156FB2}"/>
              </a:ext>
            </a:extLst>
          </p:cNvPr>
          <p:cNvSpPr>
            <a:spLocks noGrp="1"/>
          </p:cNvSpPr>
          <p:nvPr>
            <p:ph type="title"/>
          </p:nvPr>
        </p:nvSpPr>
        <p:spPr>
          <a:xfrm>
            <a:off x="997853" y="639707"/>
            <a:ext cx="10766044" cy="1325563"/>
          </a:xfrm>
        </p:spPr>
        <p:txBody>
          <a:bodyPr/>
          <a:lstStyle/>
          <a:p>
            <a:r>
              <a:rPr lang="nl-NL" sz="3200" dirty="0"/>
              <a:t>Take </a:t>
            </a:r>
            <a:r>
              <a:rPr lang="nl-NL" sz="3200" dirty="0" err="1"/>
              <a:t>to</a:t>
            </a:r>
            <a:r>
              <a:rPr lang="nl-NL" sz="3200" dirty="0"/>
              <a:t> </a:t>
            </a:r>
            <a:r>
              <a:rPr lang="nl-NL" sz="3200" dirty="0" err="1"/>
              <a:t>work</a:t>
            </a:r>
            <a:endParaRPr lang="nl-NL" sz="3200" dirty="0"/>
          </a:p>
        </p:txBody>
      </p:sp>
      <p:sp>
        <p:nvSpPr>
          <p:cNvPr id="3" name="Tijdelijke aanduiding voor inhoud 2">
            <a:extLst>
              <a:ext uri="{FF2B5EF4-FFF2-40B4-BE49-F238E27FC236}">
                <a16:creationId xmlns:a16="http://schemas.microsoft.com/office/drawing/2014/main" id="{8DD41D37-4E9C-DA8A-FBD1-31D1391C9DFA}"/>
              </a:ext>
            </a:extLst>
          </p:cNvPr>
          <p:cNvSpPr>
            <a:spLocks noGrp="1"/>
          </p:cNvSpPr>
          <p:nvPr>
            <p:ph sz="half" idx="2"/>
          </p:nvPr>
        </p:nvSpPr>
        <p:spPr>
          <a:xfrm>
            <a:off x="723900" y="1965270"/>
            <a:ext cx="10744200" cy="3751308"/>
          </a:xfrm>
        </p:spPr>
        <p:txBody>
          <a:bodyPr lIns="91440" tIns="45720" rIns="91440" bIns="45720" anchor="t"/>
          <a:lstStyle/>
          <a:p>
            <a:r>
              <a:rPr lang="nl-NL" sz="1800" dirty="0"/>
              <a:t>AID systemen voor vrouwen met zwangerschap(wens) is </a:t>
            </a:r>
            <a:endParaRPr lang="en-US" dirty="0"/>
          </a:p>
          <a:p>
            <a:pPr marL="0" indent="0">
              <a:buNone/>
            </a:pPr>
            <a:r>
              <a:rPr lang="nl-NL" sz="1800" dirty="0"/>
              <a:t>   standaard behandeling</a:t>
            </a:r>
            <a:endParaRPr lang="en-US"/>
          </a:p>
          <a:p>
            <a:r>
              <a:rPr lang="nl-NL" sz="1800" dirty="0"/>
              <a:t>Kies zo mogelijk voor een onderzocht systeem (EBP)</a:t>
            </a:r>
          </a:p>
          <a:p>
            <a:r>
              <a:rPr lang="nl-NL" sz="1800" dirty="0"/>
              <a:t>Elk systeem heeft specifieke aandachtspunten in de zwangerschap</a:t>
            </a:r>
          </a:p>
          <a:p>
            <a:r>
              <a:rPr lang="nl-NL" sz="1800" dirty="0"/>
              <a:t>Peri- en postpartum AID systeem blijven gebruiken!</a:t>
            </a:r>
          </a:p>
          <a:p>
            <a:endParaRPr lang="nl-NL" sz="1800" dirty="0"/>
          </a:p>
          <a:p>
            <a:pPr marL="0" indent="0">
              <a:buNone/>
            </a:pPr>
            <a:r>
              <a:rPr lang="nl-NL" sz="1800" dirty="0"/>
              <a:t>Conclusie:</a:t>
            </a:r>
          </a:p>
          <a:p>
            <a:pPr marL="0" indent="0">
              <a:buNone/>
            </a:pPr>
            <a:endParaRPr lang="nl-NL" sz="1800" dirty="0"/>
          </a:p>
          <a:p>
            <a:pPr marL="0" indent="0" algn="ctr">
              <a:buNone/>
            </a:pPr>
            <a:r>
              <a:rPr lang="nl-NL" sz="1800" dirty="0"/>
              <a:t>“</a:t>
            </a:r>
            <a:r>
              <a:rPr lang="nl-NL" sz="2400" i="1" dirty="0"/>
              <a:t>Close </a:t>
            </a:r>
            <a:r>
              <a:rPr lang="nl-NL" sz="2400" i="1" err="1"/>
              <a:t>the</a:t>
            </a:r>
            <a:r>
              <a:rPr lang="nl-NL" sz="2400" i="1" dirty="0"/>
              <a:t> loop” </a:t>
            </a:r>
          </a:p>
          <a:p>
            <a:pPr marL="0" indent="0" algn="ctr">
              <a:buNone/>
            </a:pPr>
            <a:r>
              <a:rPr lang="nl-NL" sz="2400" i="1" dirty="0"/>
              <a:t>kan zeker bijdragen aan een betere glucoseregulatie </a:t>
            </a:r>
          </a:p>
          <a:p>
            <a:pPr marL="0" indent="0" algn="ctr">
              <a:buNone/>
            </a:pPr>
            <a:r>
              <a:rPr lang="nl-NL" sz="2400" i="1" dirty="0"/>
              <a:t>in de zwangerschap (en blije baby’s </a:t>
            </a:r>
            <a:r>
              <a:rPr lang="nl-NL" sz="2400" i="1" dirty="0">
                <a:sym typeface="Wingdings" panose="05000000000000000000" pitchFamily="2" charset="2"/>
              </a:rPr>
              <a:t>)</a:t>
            </a:r>
            <a:endParaRPr lang="nl-NL" sz="2400" i="1" dirty="0"/>
          </a:p>
        </p:txBody>
      </p:sp>
      <p:pic>
        <p:nvPicPr>
          <p:cNvPr id="5" name="Afbeelding 4">
            <a:extLst>
              <a:ext uri="{FF2B5EF4-FFF2-40B4-BE49-F238E27FC236}">
                <a16:creationId xmlns:a16="http://schemas.microsoft.com/office/drawing/2014/main" id="{591F47F4-B56C-D8E0-3CBE-EBF1526845CF}"/>
              </a:ext>
            </a:extLst>
          </p:cNvPr>
          <p:cNvPicPr>
            <a:picLocks noChangeAspect="1"/>
          </p:cNvPicPr>
          <p:nvPr/>
        </p:nvPicPr>
        <p:blipFill>
          <a:blip r:embed="rId2"/>
          <a:srcRect l="3512" t="6314" r="55223" b="7069"/>
          <a:stretch>
            <a:fillRect/>
          </a:stretch>
        </p:blipFill>
        <p:spPr>
          <a:xfrm>
            <a:off x="6496334" y="451171"/>
            <a:ext cx="545912" cy="540858"/>
          </a:xfrm>
          <a:prstGeom prst="rect">
            <a:avLst/>
          </a:prstGeom>
        </p:spPr>
      </p:pic>
      <p:pic>
        <p:nvPicPr>
          <p:cNvPr id="1026" name="ED8061DD-D2B9-4F8E-AA5E-0776FAFAB514" descr="IMG_6084.jpg">
            <a:extLst>
              <a:ext uri="{FF2B5EF4-FFF2-40B4-BE49-F238E27FC236}">
                <a16:creationId xmlns:a16="http://schemas.microsoft.com/office/drawing/2014/main" id="{FCB79027-2F02-B414-8D71-0CEAC1C1DEB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27183" y="305624"/>
            <a:ext cx="2727425" cy="412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1A6D10D8-46B9-170E-3540-E9A20C544B90}"/>
              </a:ext>
            </a:extLst>
          </p:cNvPr>
          <p:cNvSpPr txBox="1"/>
          <p:nvPr/>
        </p:nvSpPr>
        <p:spPr>
          <a:xfrm>
            <a:off x="11053698" y="4372761"/>
            <a:ext cx="828804" cy="276999"/>
          </a:xfrm>
          <a:prstGeom prst="rect">
            <a:avLst/>
          </a:prstGeom>
          <a:noFill/>
        </p:spPr>
        <p:txBody>
          <a:bodyPr wrap="square" rtlCol="0">
            <a:spAutoFit/>
          </a:bodyPr>
          <a:lstStyle/>
          <a:p>
            <a:r>
              <a:rPr lang="nl-NL" sz="1200" dirty="0"/>
              <a:t>Bron AI</a:t>
            </a:r>
          </a:p>
        </p:txBody>
      </p:sp>
    </p:spTree>
    <p:extLst>
      <p:ext uri="{BB962C8B-B14F-4D97-AF65-F5344CB8AC3E}">
        <p14:creationId xmlns:p14="http://schemas.microsoft.com/office/powerpoint/2010/main" val="104666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2C39969-5A51-4765-9F28-CF3FD4D2D34A}"/>
              </a:ext>
            </a:extLst>
          </p:cNvPr>
          <p:cNvSpPr>
            <a:spLocks noGrp="1"/>
          </p:cNvSpPr>
          <p:nvPr>
            <p:ph type="title"/>
          </p:nvPr>
        </p:nvSpPr>
        <p:spPr>
          <a:xfrm>
            <a:off x="1003039" y="451171"/>
            <a:ext cx="10766044" cy="1325563"/>
          </a:xfrm>
        </p:spPr>
        <p:txBody>
          <a:bodyPr/>
          <a:lstStyle/>
          <a:p>
            <a:r>
              <a:rPr lang="nl-NL" sz="3200" dirty="0"/>
              <a:t>Casus Richelle</a:t>
            </a:r>
          </a:p>
        </p:txBody>
      </p:sp>
      <p:sp>
        <p:nvSpPr>
          <p:cNvPr id="8" name="Tijdelijke aanduiding voor inhoud 7">
            <a:extLst>
              <a:ext uri="{FF2B5EF4-FFF2-40B4-BE49-F238E27FC236}">
                <a16:creationId xmlns:a16="http://schemas.microsoft.com/office/drawing/2014/main" id="{0FB156E2-A61E-F098-59E3-D9E1984C93FE}"/>
              </a:ext>
            </a:extLst>
          </p:cNvPr>
          <p:cNvSpPr>
            <a:spLocks noGrp="1"/>
          </p:cNvSpPr>
          <p:nvPr>
            <p:ph sz="half" idx="2"/>
          </p:nvPr>
        </p:nvSpPr>
        <p:spPr>
          <a:xfrm>
            <a:off x="1003038" y="1853038"/>
            <a:ext cx="6545625" cy="2498201"/>
          </a:xfrm>
        </p:spPr>
        <p:txBody>
          <a:bodyPr/>
          <a:lstStyle/>
          <a:p>
            <a:r>
              <a:rPr lang="nl-NL" sz="1800" dirty="0"/>
              <a:t>Richelle is 26 jaar en heeft type 1 diabetes sinds haar 14</a:t>
            </a:r>
            <a:r>
              <a:rPr lang="nl-NL" sz="1800" baseline="30000" dirty="0"/>
              <a:t>e </a:t>
            </a:r>
            <a:endParaRPr lang="nl-NL" sz="1800" dirty="0"/>
          </a:p>
          <a:p>
            <a:r>
              <a:rPr lang="nl-NL" sz="1800" dirty="0"/>
              <a:t>Ze gebruikt meerdaags insuline injectietherapie</a:t>
            </a:r>
          </a:p>
          <a:p>
            <a:r>
              <a:rPr lang="nl-NL" sz="1800" dirty="0"/>
              <a:t>HbA1c is 54 </a:t>
            </a:r>
            <a:r>
              <a:rPr lang="nl-NL" sz="1800" dirty="0" err="1"/>
              <a:t>mmol</a:t>
            </a:r>
            <a:r>
              <a:rPr lang="nl-NL" sz="1800" dirty="0"/>
              <a:t>/mol</a:t>
            </a:r>
          </a:p>
          <a:p>
            <a:r>
              <a:rPr lang="nl-NL" sz="1800" dirty="0"/>
              <a:t>Er is geen sprake van eindorgaanschade</a:t>
            </a:r>
          </a:p>
          <a:p>
            <a:r>
              <a:rPr lang="nl-NL" sz="1800" dirty="0"/>
              <a:t>Ze is pril zwanger en vraagt om advies</a:t>
            </a:r>
          </a:p>
          <a:p>
            <a:endParaRPr lang="nl-NL" sz="1800" dirty="0"/>
          </a:p>
          <a:p>
            <a:endParaRPr lang="nl-NL" sz="1800" dirty="0"/>
          </a:p>
          <a:p>
            <a:pPr>
              <a:buFont typeface="Wingdings" panose="05000000000000000000" pitchFamily="2" charset="2"/>
              <a:buChar char="à"/>
            </a:pPr>
            <a:r>
              <a:rPr lang="nl-NL" sz="1800" dirty="0">
                <a:sym typeface="Wingdings" panose="05000000000000000000" pitchFamily="2" charset="2"/>
              </a:rPr>
              <a:t> Hoe kunnen we </a:t>
            </a:r>
            <a:r>
              <a:rPr lang="nl-NL" sz="1800" dirty="0" err="1">
                <a:sym typeface="Wingdings" panose="05000000000000000000" pitchFamily="2" charset="2"/>
              </a:rPr>
              <a:t>Richelle</a:t>
            </a:r>
            <a:r>
              <a:rPr lang="nl-NL" sz="1800" dirty="0">
                <a:sym typeface="Wingdings" panose="05000000000000000000" pitchFamily="2" charset="2"/>
              </a:rPr>
              <a:t> helpen haar regulatie nog scherper te krijgen?</a:t>
            </a:r>
          </a:p>
          <a:p>
            <a:pPr>
              <a:buFont typeface="Wingdings" panose="05000000000000000000" pitchFamily="2" charset="2"/>
              <a:buChar char="à"/>
            </a:pPr>
            <a:r>
              <a:rPr lang="nl-NL" sz="1800" dirty="0"/>
              <a:t> Als je kiest voor een AID (</a:t>
            </a:r>
            <a:r>
              <a:rPr lang="nl-NL" sz="1800" dirty="0" err="1"/>
              <a:t>automated</a:t>
            </a:r>
            <a:r>
              <a:rPr lang="nl-NL" sz="1800" dirty="0"/>
              <a:t> </a:t>
            </a:r>
            <a:r>
              <a:rPr lang="nl-NL" sz="1800" dirty="0" err="1"/>
              <a:t>insulin</a:t>
            </a:r>
            <a:r>
              <a:rPr lang="nl-NL" sz="1800" dirty="0"/>
              <a:t> delivery) systeem, maakt het uit welke je kiest?</a:t>
            </a:r>
          </a:p>
        </p:txBody>
      </p:sp>
      <p:pic>
        <p:nvPicPr>
          <p:cNvPr id="6" name="Afbeelding 5">
            <a:extLst>
              <a:ext uri="{FF2B5EF4-FFF2-40B4-BE49-F238E27FC236}">
                <a16:creationId xmlns:a16="http://schemas.microsoft.com/office/drawing/2014/main" id="{E116D471-7FD2-A10B-515E-0D0CD5AF6B7F}"/>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2050" name="6C9D6483-7F49-4029-BA16-129543B69E53" descr="IMG_6085.jpg">
            <a:extLst>
              <a:ext uri="{FF2B5EF4-FFF2-40B4-BE49-F238E27FC236}">
                <a16:creationId xmlns:a16="http://schemas.microsoft.com/office/drawing/2014/main" id="{8986FBC1-09D9-9238-7BF3-435D12E69B0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a:fillRect/>
          </a:stretch>
        </p:blipFill>
        <p:spPr bwMode="auto">
          <a:xfrm>
            <a:off x="7697846" y="832538"/>
            <a:ext cx="3586039" cy="502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FCF8273E-ADE4-0E4D-5FB2-456F1C216F25}"/>
              </a:ext>
            </a:extLst>
          </p:cNvPr>
          <p:cNvSpPr txBox="1"/>
          <p:nvPr/>
        </p:nvSpPr>
        <p:spPr>
          <a:xfrm>
            <a:off x="10697680" y="5856052"/>
            <a:ext cx="828804" cy="276999"/>
          </a:xfrm>
          <a:prstGeom prst="rect">
            <a:avLst/>
          </a:prstGeom>
          <a:noFill/>
        </p:spPr>
        <p:txBody>
          <a:bodyPr wrap="square" rtlCol="0">
            <a:spAutoFit/>
          </a:bodyPr>
          <a:lstStyle/>
          <a:p>
            <a:r>
              <a:rPr lang="nl-NL" sz="1200" dirty="0"/>
              <a:t>Bron AI</a:t>
            </a:r>
          </a:p>
        </p:txBody>
      </p:sp>
    </p:spTree>
    <p:extLst>
      <p:ext uri="{BB962C8B-B14F-4D97-AF65-F5344CB8AC3E}">
        <p14:creationId xmlns:p14="http://schemas.microsoft.com/office/powerpoint/2010/main" val="100459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A5CCA-74D3-674D-A761-7399DBC045E3}"/>
              </a:ext>
            </a:extLst>
          </p:cNvPr>
          <p:cNvSpPr>
            <a:spLocks noGrp="1"/>
          </p:cNvSpPr>
          <p:nvPr>
            <p:ph type="title"/>
          </p:nvPr>
        </p:nvSpPr>
        <p:spPr>
          <a:xfrm>
            <a:off x="2609812" y="1821178"/>
            <a:ext cx="8318955" cy="1325563"/>
          </a:xfrm>
        </p:spPr>
        <p:txBody>
          <a:bodyPr>
            <a:normAutofit fontScale="90000"/>
          </a:bodyPr>
          <a:lstStyle/>
          <a:p>
            <a:r>
              <a:rPr lang="nl-NL" sz="3600" b="1" dirty="0"/>
              <a:t>Bedankt voor jullie aandacht</a:t>
            </a:r>
            <a:br>
              <a:rPr lang="nl-NL" sz="3600" b="1" dirty="0"/>
            </a:br>
            <a:br>
              <a:rPr lang="nl-NL" sz="3600" b="1" dirty="0"/>
            </a:br>
            <a:endParaRPr lang="nl-NL" sz="3600" b="1" dirty="0"/>
          </a:p>
        </p:txBody>
      </p:sp>
      <p:sp>
        <p:nvSpPr>
          <p:cNvPr id="5" name="Tijdelijke aanduiding voor inhoud 2">
            <a:extLst>
              <a:ext uri="{FF2B5EF4-FFF2-40B4-BE49-F238E27FC236}">
                <a16:creationId xmlns:a16="http://schemas.microsoft.com/office/drawing/2014/main" id="{73773A62-529C-4BD4-C436-88E9E32E5D3A}"/>
              </a:ext>
            </a:extLst>
          </p:cNvPr>
          <p:cNvSpPr>
            <a:spLocks noGrp="1"/>
          </p:cNvSpPr>
          <p:nvPr>
            <p:ph sz="half" idx="1"/>
          </p:nvPr>
        </p:nvSpPr>
        <p:spPr>
          <a:xfrm>
            <a:off x="627214" y="4858528"/>
            <a:ext cx="6508149" cy="1459346"/>
          </a:xfrm>
        </p:spPr>
        <p:txBody>
          <a:bodyPr/>
          <a:lstStyle/>
          <a:p>
            <a:pPr marL="0" indent="0">
              <a:buNone/>
            </a:pPr>
            <a:endParaRPr lang="nl-NL" sz="2400" dirty="0">
              <a:hlinkClick r:id="rId3"/>
            </a:endParaRPr>
          </a:p>
          <a:p>
            <a:pPr marL="0" indent="0">
              <a:buNone/>
            </a:pPr>
            <a:r>
              <a:rPr lang="nl-NL" sz="2400" dirty="0">
                <a:hlinkClick r:id="rId4"/>
              </a:rPr>
              <a:t>s.siegelaar@amsterdamumc.nl</a:t>
            </a:r>
          </a:p>
          <a:p>
            <a:pPr marL="0" indent="0">
              <a:buNone/>
            </a:pPr>
            <a:r>
              <a:rPr lang="nl-NL" sz="2400" dirty="0">
                <a:hlinkClick r:id="rId4"/>
              </a:rPr>
              <a:t>m.sprengers@diabetercentrumamsterdam.nl</a:t>
            </a:r>
            <a:r>
              <a:rPr lang="nl-NL" sz="2400" dirty="0"/>
              <a:t> </a:t>
            </a:r>
          </a:p>
          <a:p>
            <a:pPr marL="0" indent="0">
              <a:buNone/>
            </a:pPr>
            <a:endParaRPr lang="nl-NL" dirty="0"/>
          </a:p>
        </p:txBody>
      </p:sp>
      <p:pic>
        <p:nvPicPr>
          <p:cNvPr id="6" name="Afbeelding 5">
            <a:extLst>
              <a:ext uri="{FF2B5EF4-FFF2-40B4-BE49-F238E27FC236}">
                <a16:creationId xmlns:a16="http://schemas.microsoft.com/office/drawing/2014/main" id="{0B93D814-15F6-6BA1-029D-21F7E8D7F29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67563" y="2770245"/>
            <a:ext cx="3897101" cy="3145215"/>
          </a:xfrm>
          <a:prstGeom prst="rect">
            <a:avLst/>
          </a:prstGeom>
        </p:spPr>
      </p:pic>
      <p:pic>
        <p:nvPicPr>
          <p:cNvPr id="3" name="Afbeelding 2">
            <a:extLst>
              <a:ext uri="{FF2B5EF4-FFF2-40B4-BE49-F238E27FC236}">
                <a16:creationId xmlns:a16="http://schemas.microsoft.com/office/drawing/2014/main" id="{E3349F54-E2E8-D99B-8AA0-FED5F18A5DF4}"/>
              </a:ext>
            </a:extLst>
          </p:cNvPr>
          <p:cNvPicPr>
            <a:picLocks noChangeAspect="1"/>
          </p:cNvPicPr>
          <p:nvPr/>
        </p:nvPicPr>
        <p:blipFill>
          <a:blip r:embed="rId6"/>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260665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D62A8-D4CC-41E7-4E97-7A19E8916018}"/>
              </a:ext>
            </a:extLst>
          </p:cNvPr>
          <p:cNvSpPr>
            <a:spLocks noGrp="1"/>
          </p:cNvSpPr>
          <p:nvPr>
            <p:ph type="title"/>
          </p:nvPr>
        </p:nvSpPr>
        <p:spPr>
          <a:xfrm>
            <a:off x="651256" y="548041"/>
            <a:ext cx="10766044" cy="1325563"/>
          </a:xfrm>
        </p:spPr>
        <p:txBody>
          <a:bodyPr/>
          <a:lstStyle/>
          <a:p>
            <a:r>
              <a:rPr lang="nl-NL" sz="3200" dirty="0" err="1"/>
              <a:t>Diabeloop</a:t>
            </a:r>
            <a:r>
              <a:rPr lang="nl-NL" sz="3200" dirty="0"/>
              <a:t> peripartum beleid</a:t>
            </a:r>
          </a:p>
        </p:txBody>
      </p:sp>
      <p:sp>
        <p:nvSpPr>
          <p:cNvPr id="4" name="Tijdelijke aanduiding voor inhoud 3">
            <a:extLst>
              <a:ext uri="{FF2B5EF4-FFF2-40B4-BE49-F238E27FC236}">
                <a16:creationId xmlns:a16="http://schemas.microsoft.com/office/drawing/2014/main" id="{83665E3A-1473-CB0D-793E-0AA4531190C9}"/>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7D243BC4-5262-BADE-FA02-95B9A643C3E3}"/>
              </a:ext>
            </a:extLst>
          </p:cNvPr>
          <p:cNvPicPr>
            <a:picLocks noChangeAspect="1"/>
          </p:cNvPicPr>
          <p:nvPr/>
        </p:nvPicPr>
        <p:blipFill>
          <a:blip r:embed="rId2"/>
          <a:stretch>
            <a:fillRect/>
          </a:stretch>
        </p:blipFill>
        <p:spPr>
          <a:xfrm>
            <a:off x="673100" y="1714100"/>
            <a:ext cx="9859255" cy="4809958"/>
          </a:xfrm>
          <a:prstGeom prst="rect">
            <a:avLst/>
          </a:prstGeom>
        </p:spPr>
      </p:pic>
      <p:pic>
        <p:nvPicPr>
          <p:cNvPr id="3" name="Afbeelding 2">
            <a:extLst>
              <a:ext uri="{FF2B5EF4-FFF2-40B4-BE49-F238E27FC236}">
                <a16:creationId xmlns:a16="http://schemas.microsoft.com/office/drawing/2014/main" id="{76892109-DA3C-8CE1-ED36-F86DC2C35C06}"/>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pic>
        <p:nvPicPr>
          <p:cNvPr id="6" name="Afbeelding 5">
            <a:extLst>
              <a:ext uri="{FF2B5EF4-FFF2-40B4-BE49-F238E27FC236}">
                <a16:creationId xmlns:a16="http://schemas.microsoft.com/office/drawing/2014/main" id="{26E485C6-4FC8-A4A4-057B-25AA7D15D4A4}"/>
              </a:ext>
            </a:extLst>
          </p:cNvPr>
          <p:cNvPicPr>
            <a:picLocks noChangeAspect="1"/>
          </p:cNvPicPr>
          <p:nvPr/>
        </p:nvPicPr>
        <p:blipFill>
          <a:blip r:embed="rId3"/>
          <a:srcRect l="3512" t="6314" r="55223" b="7069"/>
          <a:stretch>
            <a:fillRect/>
          </a:stretch>
        </p:blipFill>
        <p:spPr>
          <a:xfrm>
            <a:off x="6648734" y="603571"/>
            <a:ext cx="545912" cy="540858"/>
          </a:xfrm>
          <a:prstGeom prst="rect">
            <a:avLst/>
          </a:prstGeom>
        </p:spPr>
      </p:pic>
    </p:spTree>
    <p:extLst>
      <p:ext uri="{BB962C8B-B14F-4D97-AF65-F5344CB8AC3E}">
        <p14:creationId xmlns:p14="http://schemas.microsoft.com/office/powerpoint/2010/main" val="144061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DD4AF-BF4B-AA2A-DF4C-F30B2D92F51E}"/>
              </a:ext>
            </a:extLst>
          </p:cNvPr>
          <p:cNvSpPr>
            <a:spLocks noGrp="1"/>
          </p:cNvSpPr>
          <p:nvPr>
            <p:ph type="title"/>
          </p:nvPr>
        </p:nvSpPr>
        <p:spPr>
          <a:xfrm>
            <a:off x="798229" y="86627"/>
            <a:ext cx="10766044" cy="1325563"/>
          </a:xfrm>
        </p:spPr>
        <p:txBody>
          <a:bodyPr/>
          <a:lstStyle/>
          <a:p>
            <a:r>
              <a:rPr lang="nl-NL" sz="3200" dirty="0" err="1"/>
              <a:t>CamAps</a:t>
            </a:r>
            <a:r>
              <a:rPr lang="nl-NL" sz="3200" dirty="0"/>
              <a:t> peripartum</a:t>
            </a:r>
          </a:p>
        </p:txBody>
      </p:sp>
      <p:sp>
        <p:nvSpPr>
          <p:cNvPr id="4" name="Tijdelijke aanduiding voor inhoud 3">
            <a:extLst>
              <a:ext uri="{FF2B5EF4-FFF2-40B4-BE49-F238E27FC236}">
                <a16:creationId xmlns:a16="http://schemas.microsoft.com/office/drawing/2014/main" id="{E34DCB25-13C4-726D-8692-44F9CAB2B20C}"/>
              </a:ext>
            </a:extLst>
          </p:cNvPr>
          <p:cNvSpPr>
            <a:spLocks noGrp="1"/>
          </p:cNvSpPr>
          <p:nvPr>
            <p:ph sz="half" idx="2"/>
          </p:nvPr>
        </p:nvSpPr>
        <p:spPr/>
        <p:txBody>
          <a:bodyPr/>
          <a:lstStyle/>
          <a:p>
            <a:endParaRPr lang="nl-NL"/>
          </a:p>
        </p:txBody>
      </p:sp>
      <p:pic>
        <p:nvPicPr>
          <p:cNvPr id="5" name="Afbeelding 4">
            <a:extLst>
              <a:ext uri="{FF2B5EF4-FFF2-40B4-BE49-F238E27FC236}">
                <a16:creationId xmlns:a16="http://schemas.microsoft.com/office/drawing/2014/main" id="{7DE97CAB-FD1B-35C7-BB1C-EE5918722117}"/>
              </a:ext>
            </a:extLst>
          </p:cNvPr>
          <p:cNvPicPr>
            <a:picLocks noChangeAspect="1"/>
          </p:cNvPicPr>
          <p:nvPr/>
        </p:nvPicPr>
        <p:blipFill>
          <a:blip r:embed="rId2"/>
          <a:srcRect t="3780" b="10299"/>
          <a:stretch/>
        </p:blipFill>
        <p:spPr>
          <a:xfrm>
            <a:off x="1097278" y="1564930"/>
            <a:ext cx="9875522" cy="5206443"/>
          </a:xfrm>
          <a:prstGeom prst="rect">
            <a:avLst/>
          </a:prstGeom>
        </p:spPr>
      </p:pic>
      <p:pic>
        <p:nvPicPr>
          <p:cNvPr id="3" name="Afbeelding 2">
            <a:extLst>
              <a:ext uri="{FF2B5EF4-FFF2-40B4-BE49-F238E27FC236}">
                <a16:creationId xmlns:a16="http://schemas.microsoft.com/office/drawing/2014/main" id="{5C34564F-2595-F8B8-296D-48C7E36FBF0E}"/>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31647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4276A-7181-417F-6064-CD48B7F23D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2EDDA6-94E5-62DF-E235-B017C6F6444C}"/>
              </a:ext>
            </a:extLst>
          </p:cNvPr>
          <p:cNvSpPr>
            <a:spLocks noGrp="1"/>
          </p:cNvSpPr>
          <p:nvPr>
            <p:ph type="title"/>
          </p:nvPr>
        </p:nvSpPr>
        <p:spPr>
          <a:xfrm>
            <a:off x="320473" y="451171"/>
            <a:ext cx="10766044" cy="1325563"/>
          </a:xfrm>
        </p:spPr>
        <p:txBody>
          <a:bodyPr/>
          <a:lstStyle/>
          <a:p>
            <a:r>
              <a:rPr lang="nl-NL" sz="3200" dirty="0"/>
              <a:t>  Medtronic 780G peripartum</a:t>
            </a:r>
          </a:p>
        </p:txBody>
      </p:sp>
      <p:pic>
        <p:nvPicPr>
          <p:cNvPr id="5" name="Tijdelijke aanduiding voor inhoud 4">
            <a:extLst>
              <a:ext uri="{FF2B5EF4-FFF2-40B4-BE49-F238E27FC236}">
                <a16:creationId xmlns:a16="http://schemas.microsoft.com/office/drawing/2014/main" id="{2A61F422-49B1-D3EB-3CDD-C4EA298F38CC}"/>
              </a:ext>
            </a:extLst>
          </p:cNvPr>
          <p:cNvPicPr>
            <a:picLocks noGrp="1" noChangeAspect="1"/>
          </p:cNvPicPr>
          <p:nvPr>
            <p:ph sz="half" idx="2"/>
          </p:nvPr>
        </p:nvPicPr>
        <p:blipFill>
          <a:blip r:embed="rId2"/>
          <a:stretch>
            <a:fillRect/>
          </a:stretch>
        </p:blipFill>
        <p:spPr>
          <a:xfrm>
            <a:off x="879773" y="1641122"/>
            <a:ext cx="9647444" cy="5216878"/>
          </a:xfrm>
        </p:spPr>
      </p:pic>
      <p:pic>
        <p:nvPicPr>
          <p:cNvPr id="3" name="Afbeelding 2">
            <a:extLst>
              <a:ext uri="{FF2B5EF4-FFF2-40B4-BE49-F238E27FC236}">
                <a16:creationId xmlns:a16="http://schemas.microsoft.com/office/drawing/2014/main" id="{A6E22E53-FA97-0CB0-740C-F2882B6E55F0}"/>
              </a:ext>
            </a:extLst>
          </p:cNvPr>
          <p:cNvPicPr>
            <a:picLocks noChangeAspect="1"/>
          </p:cNvPicPr>
          <p:nvPr/>
        </p:nvPicPr>
        <p:blipFill>
          <a:blip r:embed="rId3"/>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18218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EBE80-C6E7-C821-CB7B-3E3A766532A0}"/>
              </a:ext>
            </a:extLst>
          </p:cNvPr>
          <p:cNvSpPr>
            <a:spLocks noGrp="1"/>
          </p:cNvSpPr>
          <p:nvPr>
            <p:ph type="title"/>
          </p:nvPr>
        </p:nvSpPr>
        <p:spPr>
          <a:xfrm>
            <a:off x="607506" y="438669"/>
            <a:ext cx="10766044" cy="1325563"/>
          </a:xfrm>
        </p:spPr>
        <p:txBody>
          <a:bodyPr/>
          <a:lstStyle/>
          <a:p>
            <a:r>
              <a:rPr lang="nl-NL" sz="3200" dirty="0">
                <a:solidFill>
                  <a:srgbClr val="6AB650"/>
                </a:solidFill>
              </a:rPr>
              <a:t>De klinische praktijk</a:t>
            </a:r>
          </a:p>
        </p:txBody>
      </p:sp>
      <p:sp>
        <p:nvSpPr>
          <p:cNvPr id="3" name="Tijdelijke aanduiding voor inhoud 2">
            <a:extLst>
              <a:ext uri="{FF2B5EF4-FFF2-40B4-BE49-F238E27FC236}">
                <a16:creationId xmlns:a16="http://schemas.microsoft.com/office/drawing/2014/main" id="{8DDEDDE8-C58B-DC8B-677E-31879A7F6C94}"/>
              </a:ext>
            </a:extLst>
          </p:cNvPr>
          <p:cNvSpPr>
            <a:spLocks noGrp="1"/>
          </p:cNvSpPr>
          <p:nvPr>
            <p:ph sz="half" idx="2"/>
          </p:nvPr>
        </p:nvSpPr>
        <p:spPr>
          <a:xfrm>
            <a:off x="723900" y="1553346"/>
            <a:ext cx="10744200" cy="3751308"/>
          </a:xfrm>
        </p:spPr>
        <p:txBody>
          <a:bodyPr lIns="91440" tIns="45720" rIns="91440" bIns="45720" anchor="t"/>
          <a:lstStyle/>
          <a:p>
            <a:pPr marL="0" indent="0">
              <a:buNone/>
            </a:pPr>
            <a:r>
              <a:rPr lang="nl-NL" sz="1800" dirty="0"/>
              <a:t>Kies jij voor een AID systeem als de behandeling van een zwangere vrouw met type 1 diabetes?</a:t>
            </a:r>
          </a:p>
          <a:p>
            <a:endParaRPr lang="nl-NL" sz="1800" dirty="0"/>
          </a:p>
          <a:p>
            <a:pPr marL="457200" indent="-457200">
              <a:buFont typeface="+mj-lt"/>
              <a:buAutoNum type="arabicPeriod"/>
            </a:pPr>
            <a:r>
              <a:rPr lang="nl-NL" sz="1800" dirty="0"/>
              <a:t>Ja, maar alleen een systeem met </a:t>
            </a:r>
            <a:r>
              <a:rPr lang="nl-NL" sz="1800" err="1"/>
              <a:t>CamAPS</a:t>
            </a:r>
            <a:r>
              <a:rPr lang="nl-NL" sz="1800" dirty="0"/>
              <a:t> algoritme</a:t>
            </a:r>
          </a:p>
          <a:p>
            <a:pPr marL="457200" indent="-457200">
              <a:buFont typeface="+mj-lt"/>
              <a:buAutoNum type="arabicPeriod"/>
            </a:pPr>
            <a:r>
              <a:rPr lang="nl-NL" sz="1800" dirty="0"/>
              <a:t>Ja, alle systemen, ik start </a:t>
            </a:r>
            <a:r>
              <a:rPr lang="nl-NL" sz="1800" err="1"/>
              <a:t>anytime</a:t>
            </a:r>
            <a:endParaRPr lang="nl-NL" sz="1800"/>
          </a:p>
          <a:p>
            <a:pPr marL="457200" indent="-457200">
              <a:buFont typeface="+mj-lt"/>
              <a:buAutoNum type="arabicPeriod"/>
            </a:pPr>
            <a:r>
              <a:rPr lang="nl-NL" sz="1800"/>
              <a:t>Ja, alle systemen, maar alleen als ze dit preconceptioneel</a:t>
            </a:r>
            <a:r>
              <a:rPr lang="nl-NL" sz="1800" dirty="0"/>
              <a:t> al gebruikt</a:t>
            </a:r>
          </a:p>
          <a:p>
            <a:pPr marL="457200" indent="-457200">
              <a:buFont typeface="+mj-lt"/>
              <a:buAutoNum type="arabicPeriod"/>
            </a:pPr>
            <a:r>
              <a:rPr lang="nl-NL" sz="1800" dirty="0"/>
              <a:t>Nee, het gaat nu goed genoeg met injecties</a:t>
            </a:r>
          </a:p>
        </p:txBody>
      </p:sp>
      <p:pic>
        <p:nvPicPr>
          <p:cNvPr id="5" name="Afbeelding 4">
            <a:extLst>
              <a:ext uri="{FF2B5EF4-FFF2-40B4-BE49-F238E27FC236}">
                <a16:creationId xmlns:a16="http://schemas.microsoft.com/office/drawing/2014/main" id="{82BE3B89-20D1-FF7E-099A-E197126FF7B4}"/>
              </a:ext>
            </a:extLst>
          </p:cNvPr>
          <p:cNvPicPr>
            <a:picLocks noChangeAspect="1"/>
          </p:cNvPicPr>
          <p:nvPr/>
        </p:nvPicPr>
        <p:blipFill>
          <a:blip r:embed="rId2"/>
          <a:srcRect l="3512" t="6314" r="55223" b="7069"/>
          <a:stretch>
            <a:fillRect/>
          </a:stretch>
        </p:blipFill>
        <p:spPr>
          <a:xfrm>
            <a:off x="6496334" y="451171"/>
            <a:ext cx="545912" cy="540858"/>
          </a:xfrm>
          <a:prstGeom prst="rect">
            <a:avLst/>
          </a:prstGeom>
        </p:spPr>
      </p:pic>
      <p:pic>
        <p:nvPicPr>
          <p:cNvPr id="6" name="Afbeelding 5">
            <a:extLst>
              <a:ext uri="{FF2B5EF4-FFF2-40B4-BE49-F238E27FC236}">
                <a16:creationId xmlns:a16="http://schemas.microsoft.com/office/drawing/2014/main" id="{FFDBDDCB-CE02-B43D-6D96-CF960FD66F9A}"/>
              </a:ext>
            </a:extLst>
          </p:cNvPr>
          <p:cNvPicPr>
            <a:picLocks noChangeAspect="1"/>
          </p:cNvPicPr>
          <p:nvPr/>
        </p:nvPicPr>
        <p:blipFill>
          <a:blip r:embed="rId3"/>
          <a:stretch>
            <a:fillRect/>
          </a:stretch>
        </p:blipFill>
        <p:spPr>
          <a:xfrm>
            <a:off x="7067617" y="3478309"/>
            <a:ext cx="4516877" cy="2988736"/>
          </a:xfrm>
          <a:prstGeom prst="rect">
            <a:avLst/>
          </a:prstGeom>
        </p:spPr>
      </p:pic>
      <p:sp>
        <p:nvSpPr>
          <p:cNvPr id="4" name="Tekstvak 3">
            <a:extLst>
              <a:ext uri="{FF2B5EF4-FFF2-40B4-BE49-F238E27FC236}">
                <a16:creationId xmlns:a16="http://schemas.microsoft.com/office/drawing/2014/main" id="{26BBF725-56DD-03F8-EF52-BED569F0CFAA}"/>
              </a:ext>
            </a:extLst>
          </p:cNvPr>
          <p:cNvSpPr txBox="1"/>
          <p:nvPr/>
        </p:nvSpPr>
        <p:spPr>
          <a:xfrm>
            <a:off x="10959148" y="6467045"/>
            <a:ext cx="828804" cy="276999"/>
          </a:xfrm>
          <a:prstGeom prst="rect">
            <a:avLst/>
          </a:prstGeom>
          <a:noFill/>
        </p:spPr>
        <p:txBody>
          <a:bodyPr wrap="square" rtlCol="0">
            <a:spAutoFit/>
          </a:bodyPr>
          <a:lstStyle/>
          <a:p>
            <a:r>
              <a:rPr lang="nl-NL" sz="1200" dirty="0"/>
              <a:t>Bron AI</a:t>
            </a:r>
          </a:p>
        </p:txBody>
      </p:sp>
    </p:spTree>
    <p:extLst>
      <p:ext uri="{BB962C8B-B14F-4D97-AF65-F5344CB8AC3E}">
        <p14:creationId xmlns:p14="http://schemas.microsoft.com/office/powerpoint/2010/main" val="130758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620449-4B56-C06E-5C27-82C3B4F26760}"/>
              </a:ext>
            </a:extLst>
          </p:cNvPr>
          <p:cNvPicPr>
            <a:picLocks noGrp="1" noChangeAspect="1"/>
          </p:cNvPicPr>
          <p:nvPr>
            <p:ph sz="half" idx="2"/>
          </p:nvPr>
        </p:nvPicPr>
        <p:blipFill>
          <a:blip r:embed="rId2"/>
          <a:srcRect t="-656" r="1125"/>
          <a:stretch>
            <a:fillRect/>
          </a:stretch>
        </p:blipFill>
        <p:spPr>
          <a:xfrm>
            <a:off x="908011" y="1062520"/>
            <a:ext cx="6281925" cy="2117414"/>
          </a:xfrm>
          <a:prstGeom prst="rect">
            <a:avLst/>
          </a:prstGeom>
        </p:spPr>
      </p:pic>
      <p:sp>
        <p:nvSpPr>
          <p:cNvPr id="7" name="TextBox 6">
            <a:extLst>
              <a:ext uri="{FF2B5EF4-FFF2-40B4-BE49-F238E27FC236}">
                <a16:creationId xmlns:a16="http://schemas.microsoft.com/office/drawing/2014/main" id="{0BE51A19-7655-E7CF-FAAA-14FFC3E57388}"/>
              </a:ext>
            </a:extLst>
          </p:cNvPr>
          <p:cNvSpPr txBox="1"/>
          <p:nvPr/>
        </p:nvSpPr>
        <p:spPr>
          <a:xfrm>
            <a:off x="7113999" y="6406829"/>
            <a:ext cx="43915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Benhalima, Lancet Diabetes Endocrinol dec 2025</a:t>
            </a:r>
            <a:endParaRPr lang="en-US" dirty="0"/>
          </a:p>
        </p:txBody>
      </p:sp>
      <p:sp>
        <p:nvSpPr>
          <p:cNvPr id="11" name="TextBox 10">
            <a:extLst>
              <a:ext uri="{FF2B5EF4-FFF2-40B4-BE49-F238E27FC236}">
                <a16:creationId xmlns:a16="http://schemas.microsoft.com/office/drawing/2014/main" id="{16F2487D-F9F2-7622-C03B-4D5B63659906}"/>
              </a:ext>
            </a:extLst>
          </p:cNvPr>
          <p:cNvSpPr txBox="1"/>
          <p:nvPr/>
        </p:nvSpPr>
        <p:spPr>
          <a:xfrm>
            <a:off x="1091377" y="3510813"/>
            <a:ext cx="6609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Consensus over:</a:t>
            </a:r>
          </a:p>
          <a:p>
            <a:pPr marL="285750" indent="-285750">
              <a:buFont typeface="Arial"/>
              <a:buChar char="•"/>
            </a:pPr>
            <a:r>
              <a:rPr lang="en-US" dirty="0" err="1"/>
              <a:t>Gebruik</a:t>
            </a:r>
            <a:r>
              <a:rPr lang="en-US" dirty="0"/>
              <a:t> </a:t>
            </a:r>
            <a:r>
              <a:rPr lang="en-US" dirty="0" err="1"/>
              <a:t>technologie</a:t>
            </a:r>
            <a:endParaRPr lang="en-US" dirty="0"/>
          </a:p>
          <a:p>
            <a:pPr marL="285750" indent="-285750">
              <a:buFont typeface="Arial"/>
              <a:buChar char="•"/>
            </a:pPr>
            <a:r>
              <a:rPr lang="en-US" dirty="0"/>
              <a:t>DM1, DM2, GDM</a:t>
            </a:r>
          </a:p>
          <a:p>
            <a:pPr marL="285750" indent="-285750">
              <a:buFont typeface="Arial"/>
              <a:buChar char="•"/>
            </a:pPr>
            <a:r>
              <a:rPr lang="en-US" dirty="0"/>
              <a:t>Targets</a:t>
            </a:r>
          </a:p>
          <a:p>
            <a:pPr marL="285750" indent="-285750">
              <a:buFont typeface="Arial"/>
              <a:buChar char="•"/>
            </a:pPr>
            <a:r>
              <a:rPr lang="en-US" dirty="0"/>
              <a:t>Settings per </a:t>
            </a:r>
            <a:r>
              <a:rPr lang="en-US" dirty="0" err="1"/>
              <a:t>systeem</a:t>
            </a:r>
            <a:endParaRPr lang="en-US" dirty="0"/>
          </a:p>
          <a:p>
            <a:pPr marL="285750" indent="-285750">
              <a:buFont typeface="Arial"/>
              <a:buChar char="•"/>
            </a:pPr>
            <a:r>
              <a:rPr lang="en-US" dirty="0" err="1"/>
              <a:t>Zwangerschap</a:t>
            </a:r>
            <a:r>
              <a:rPr lang="en-US" dirty="0"/>
              <a:t>, </a:t>
            </a:r>
            <a:r>
              <a:rPr lang="en-US" dirty="0" err="1"/>
              <a:t>bevalling</a:t>
            </a:r>
            <a:r>
              <a:rPr lang="en-US" dirty="0"/>
              <a:t>, postpartum</a:t>
            </a:r>
          </a:p>
          <a:p>
            <a:pPr marL="285750" indent="-285750">
              <a:buFont typeface="Arial"/>
              <a:buChar char="•"/>
            </a:pPr>
            <a:r>
              <a:rPr lang="en-US" dirty="0" err="1"/>
              <a:t>Kennislacunes</a:t>
            </a:r>
            <a:endParaRPr lang="en-US" dirty="0"/>
          </a:p>
        </p:txBody>
      </p:sp>
      <p:pic>
        <p:nvPicPr>
          <p:cNvPr id="6" name="Afbeelding 5">
            <a:extLst>
              <a:ext uri="{FF2B5EF4-FFF2-40B4-BE49-F238E27FC236}">
                <a16:creationId xmlns:a16="http://schemas.microsoft.com/office/drawing/2014/main" id="{73452B08-424F-4C2C-4155-FBBDBFF98285}"/>
              </a:ext>
            </a:extLst>
          </p:cNvPr>
          <p:cNvPicPr>
            <a:picLocks noChangeAspect="1"/>
          </p:cNvPicPr>
          <p:nvPr/>
        </p:nvPicPr>
        <p:blipFill>
          <a:blip r:embed="rId3"/>
          <a:stretch>
            <a:fillRect/>
          </a:stretch>
        </p:blipFill>
        <p:spPr>
          <a:xfrm>
            <a:off x="7412019" y="2384531"/>
            <a:ext cx="4477375" cy="3696216"/>
          </a:xfrm>
          <a:prstGeom prst="rect">
            <a:avLst/>
          </a:prstGeom>
        </p:spPr>
      </p:pic>
      <p:sp>
        <p:nvSpPr>
          <p:cNvPr id="8" name="Tekstvak 7">
            <a:extLst>
              <a:ext uri="{FF2B5EF4-FFF2-40B4-BE49-F238E27FC236}">
                <a16:creationId xmlns:a16="http://schemas.microsoft.com/office/drawing/2014/main" id="{0A786CC0-0A05-ABB1-49CC-73EDD7438AF4}"/>
              </a:ext>
            </a:extLst>
          </p:cNvPr>
          <p:cNvSpPr txBox="1"/>
          <p:nvPr/>
        </p:nvSpPr>
        <p:spPr>
          <a:xfrm>
            <a:off x="8524347" y="1061092"/>
            <a:ext cx="2840019" cy="1323439"/>
          </a:xfrm>
          <a:prstGeom prst="rect">
            <a:avLst/>
          </a:prstGeom>
          <a:noFill/>
        </p:spPr>
        <p:txBody>
          <a:bodyPr wrap="square" rtlCol="0">
            <a:spAutoFit/>
          </a:bodyPr>
          <a:lstStyle/>
          <a:p>
            <a:pPr algn="ctr"/>
            <a:r>
              <a:rPr lang="nl-NL" sz="2000" dirty="0" err="1"/>
              <a:t>TIRp</a:t>
            </a:r>
            <a:r>
              <a:rPr lang="nl-NL" sz="2000" dirty="0"/>
              <a:t> 3.5-7.8 </a:t>
            </a:r>
            <a:r>
              <a:rPr lang="nl-NL" sz="2000" dirty="0" err="1"/>
              <a:t>mmol</a:t>
            </a:r>
            <a:r>
              <a:rPr lang="nl-NL" sz="2000" dirty="0"/>
              <a:t>/l</a:t>
            </a:r>
          </a:p>
          <a:p>
            <a:pPr algn="ctr"/>
            <a:r>
              <a:rPr lang="nl-NL" sz="2000" dirty="0"/>
              <a:t>DM1	&gt;70%</a:t>
            </a:r>
          </a:p>
          <a:p>
            <a:pPr algn="ctr"/>
            <a:r>
              <a:rPr lang="nl-NL" sz="2000" dirty="0"/>
              <a:t>DM2	&gt;80%</a:t>
            </a:r>
          </a:p>
          <a:p>
            <a:pPr algn="ctr"/>
            <a:r>
              <a:rPr lang="nl-NL" sz="2000" dirty="0"/>
              <a:t>GDM	&gt;90%</a:t>
            </a:r>
          </a:p>
        </p:txBody>
      </p:sp>
      <p:sp>
        <p:nvSpPr>
          <p:cNvPr id="9" name="Rechthoek 8">
            <a:extLst>
              <a:ext uri="{FF2B5EF4-FFF2-40B4-BE49-F238E27FC236}">
                <a16:creationId xmlns:a16="http://schemas.microsoft.com/office/drawing/2014/main" id="{802ED745-CDD4-54F0-EE31-A94EA1D08A4A}"/>
              </a:ext>
            </a:extLst>
          </p:cNvPr>
          <p:cNvSpPr/>
          <p:nvPr/>
        </p:nvSpPr>
        <p:spPr>
          <a:xfrm>
            <a:off x="8642682" y="1076326"/>
            <a:ext cx="2641307" cy="1308205"/>
          </a:xfrm>
          <a:prstGeom prst="rect">
            <a:avLst/>
          </a:prstGeom>
          <a:noFill/>
          <a:ln w="19050">
            <a:solidFill>
              <a:srgbClr val="6AB6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CCBD3106-CADA-526E-F5C3-F5C2C5A4F575}"/>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Tree>
    <p:extLst>
      <p:ext uri="{BB962C8B-B14F-4D97-AF65-F5344CB8AC3E}">
        <p14:creationId xmlns:p14="http://schemas.microsoft.com/office/powerpoint/2010/main" val="132594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766527"/>
            <a:ext cx="10766044" cy="1325563"/>
          </a:xfrm>
        </p:spPr>
        <p:txBody>
          <a:bodyPr/>
          <a:lstStyle/>
          <a:p>
            <a:r>
              <a:rPr lang="nl-NL" sz="3200" dirty="0"/>
              <a:t>AID systemen</a:t>
            </a:r>
          </a:p>
        </p:txBody>
      </p:sp>
      <p:sp>
        <p:nvSpPr>
          <p:cNvPr id="3" name="Tijdelijke aanduiding voor inhoud 2"/>
          <p:cNvSpPr>
            <a:spLocks noGrp="1"/>
          </p:cNvSpPr>
          <p:nvPr>
            <p:ph sz="half" idx="2"/>
          </p:nvPr>
        </p:nvSpPr>
        <p:spPr>
          <a:xfrm>
            <a:off x="673100" y="2059369"/>
            <a:ext cx="10744200" cy="3751308"/>
          </a:xfrm>
        </p:spPr>
        <p:txBody>
          <a:bodyPr/>
          <a:lstStyle/>
          <a:p>
            <a:r>
              <a:rPr lang="nl-NL" sz="1800" dirty="0" err="1"/>
              <a:t>Basaalstand</a:t>
            </a:r>
            <a:r>
              <a:rPr lang="nl-NL" sz="1800" dirty="0"/>
              <a:t> door pomp-sensor berekend, wel bolussen nodig</a:t>
            </a:r>
          </a:p>
          <a:p>
            <a:r>
              <a:rPr lang="nl-NL" sz="1800" dirty="0"/>
              <a:t>Goed te gebruiken in de zwangerschap (expert opinie)</a:t>
            </a:r>
          </a:p>
          <a:p>
            <a:r>
              <a:rPr lang="nl-NL" sz="1800" dirty="0" err="1"/>
              <a:t>CamAPS</a:t>
            </a:r>
            <a:r>
              <a:rPr lang="nl-NL" sz="1800" dirty="0"/>
              <a:t> FX algoritme gemaakt voor zwangeren bewezen beter dan standaard zorg</a:t>
            </a:r>
          </a:p>
          <a:p>
            <a:pPr lvl="1"/>
            <a:r>
              <a:rPr lang="nl-NL" sz="1800" dirty="0"/>
              <a:t>Dana pomp (in NL: </a:t>
            </a:r>
            <a:r>
              <a:rPr lang="nl-NL" sz="1800" dirty="0" err="1"/>
              <a:t>Ypsopump</a:t>
            </a:r>
            <a:r>
              <a:rPr lang="nl-NL" sz="1800" dirty="0"/>
              <a:t>) + </a:t>
            </a:r>
            <a:r>
              <a:rPr lang="nl-NL" sz="1800" dirty="0" err="1"/>
              <a:t>Dexcom</a:t>
            </a:r>
            <a:r>
              <a:rPr lang="nl-NL" sz="1800" dirty="0"/>
              <a:t> G6 sensor (in NL: ook FSL3)</a:t>
            </a:r>
          </a:p>
          <a:p>
            <a:pPr lvl="1"/>
            <a:r>
              <a:rPr lang="nl-NL" sz="1800" dirty="0"/>
              <a:t>Onafhankelijk van pomp of pen als standaard zorg</a:t>
            </a:r>
          </a:p>
          <a:p>
            <a:pPr lvl="1"/>
            <a:r>
              <a:rPr lang="nl-NL" sz="1800" dirty="0"/>
              <a:t>Ruim 10% méér tijd binnen doelbereik</a:t>
            </a:r>
          </a:p>
          <a:p>
            <a:pPr lvl="1"/>
            <a:endParaRPr lang="nl-NL" sz="1800" dirty="0"/>
          </a:p>
          <a:p>
            <a:pPr marL="128016" lvl="1" indent="0">
              <a:buNone/>
            </a:pPr>
            <a:r>
              <a:rPr lang="nl-NL" sz="1800" dirty="0"/>
              <a:t>Meer studies met andere algoritmes/pompen</a:t>
            </a:r>
          </a:p>
          <a:p>
            <a:pPr lvl="1"/>
            <a:r>
              <a:rPr lang="nl-NL" sz="1800" dirty="0"/>
              <a:t>O.a. Medtronic 780G (CRISTAL), Tandem (CIRCUIT)</a:t>
            </a:r>
          </a:p>
          <a:p>
            <a:pPr lvl="1"/>
            <a:endParaRPr lang="nl-NL" dirty="0"/>
          </a:p>
          <a:p>
            <a:pPr lvl="1"/>
            <a:endParaRPr lang="nl-NL" dirty="0"/>
          </a:p>
        </p:txBody>
      </p:sp>
      <p:pic>
        <p:nvPicPr>
          <p:cNvPr id="5" name="Picture 2" descr="Hoe kies ik een (Hybrid) Closed Loop Systee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64535" y="492403"/>
            <a:ext cx="4001882" cy="2288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72ABAED4-542B-914B-8261-65BC4378E547}"/>
              </a:ext>
            </a:extLst>
          </p:cNvPr>
          <p:cNvSpPr txBox="1"/>
          <p:nvPr/>
        </p:nvSpPr>
        <p:spPr>
          <a:xfrm>
            <a:off x="1136072" y="6325862"/>
            <a:ext cx="39485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Lee et al, NEJM 2023</a:t>
            </a:r>
          </a:p>
        </p:txBody>
      </p:sp>
      <p:pic>
        <p:nvPicPr>
          <p:cNvPr id="1028" name="Picture 4" descr="https://www.nejm.org/na101/home/literatum/publisher/mms/journals/content/nejm/0/nejm.ahead-of-print/nejmoa2303911/20231003/images/img_xlarge/nejmoa2303911_f1.jpe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211506" y="3723722"/>
            <a:ext cx="4485229" cy="2971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9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3AD13-8743-096B-811E-8D79A742D5A6}"/>
              </a:ext>
            </a:extLst>
          </p:cNvPr>
          <p:cNvSpPr>
            <a:spLocks noGrp="1"/>
          </p:cNvSpPr>
          <p:nvPr>
            <p:ph type="title"/>
          </p:nvPr>
        </p:nvSpPr>
        <p:spPr>
          <a:xfrm>
            <a:off x="636778" y="792676"/>
            <a:ext cx="10766044" cy="1325563"/>
          </a:xfrm>
        </p:spPr>
        <p:txBody>
          <a:bodyPr/>
          <a:lstStyle/>
          <a:p>
            <a:r>
              <a:rPr lang="nl-NL" sz="3200" dirty="0">
                <a:solidFill>
                  <a:srgbClr val="6AB650"/>
                </a:solidFill>
              </a:rPr>
              <a:t>AID systeem in zwangerschap</a:t>
            </a:r>
          </a:p>
        </p:txBody>
      </p:sp>
      <p:sp>
        <p:nvSpPr>
          <p:cNvPr id="3" name="Tijdelijke aanduiding voor inhoud 2">
            <a:extLst>
              <a:ext uri="{FF2B5EF4-FFF2-40B4-BE49-F238E27FC236}">
                <a16:creationId xmlns:a16="http://schemas.microsoft.com/office/drawing/2014/main" id="{B983981B-B1AE-88C5-B7F7-33A883D3849C}"/>
              </a:ext>
            </a:extLst>
          </p:cNvPr>
          <p:cNvSpPr>
            <a:spLocks noGrp="1"/>
          </p:cNvSpPr>
          <p:nvPr>
            <p:ph sz="half" idx="1"/>
          </p:nvPr>
        </p:nvSpPr>
        <p:spPr>
          <a:xfrm>
            <a:off x="673100" y="2005241"/>
            <a:ext cx="5346700" cy="3751308"/>
          </a:xfrm>
        </p:spPr>
        <p:txBody>
          <a:bodyPr/>
          <a:lstStyle/>
          <a:p>
            <a:r>
              <a:rPr lang="nl-NL" sz="1800" u="sng" dirty="0" err="1"/>
              <a:t>CamAPS</a:t>
            </a:r>
            <a:r>
              <a:rPr lang="nl-NL" sz="1800" u="sng" dirty="0"/>
              <a:t> - </a:t>
            </a:r>
            <a:r>
              <a:rPr lang="nl-NL" sz="1800" u="sng" dirty="0" err="1"/>
              <a:t>AiDAPT</a:t>
            </a:r>
            <a:endParaRPr lang="nl-NL" sz="1800" u="sng" dirty="0"/>
          </a:p>
          <a:p>
            <a:pPr marL="342900" indent="-342900">
              <a:buFont typeface="Arial" panose="020B0604020202020204" pitchFamily="34" charset="0"/>
              <a:buChar char="•"/>
            </a:pPr>
            <a:r>
              <a:rPr lang="nl-NL" sz="1800" dirty="0"/>
              <a:t>glucose target 4.4 </a:t>
            </a:r>
            <a:r>
              <a:rPr lang="nl-NL" sz="1800" dirty="0" err="1"/>
              <a:t>mmol</a:t>
            </a:r>
            <a:r>
              <a:rPr lang="nl-NL" sz="1800" dirty="0"/>
              <a:t>/l</a:t>
            </a:r>
          </a:p>
          <a:p>
            <a:pPr marL="342900" indent="-342900">
              <a:buFont typeface="Arial" panose="020B0604020202020204" pitchFamily="34" charset="0"/>
              <a:buChar char="•"/>
            </a:pPr>
            <a:r>
              <a:rPr lang="nl-NL" sz="1800" dirty="0"/>
              <a:t>N=124, exclusie HbA1c &lt;6.5%</a:t>
            </a:r>
          </a:p>
          <a:p>
            <a:pPr marL="342900" indent="-342900">
              <a:buFont typeface="Arial" panose="020B0604020202020204" pitchFamily="34" charset="0"/>
              <a:buChar char="•"/>
            </a:pPr>
            <a:r>
              <a:rPr lang="nl-NL" sz="1800" dirty="0"/>
              <a:t>HbA1c 7.7%, </a:t>
            </a:r>
            <a:r>
              <a:rPr lang="nl-NL" sz="1800" dirty="0" err="1"/>
              <a:t>TIRp</a:t>
            </a:r>
            <a:r>
              <a:rPr lang="nl-NL" sz="1800" dirty="0"/>
              <a:t> 47%</a:t>
            </a:r>
          </a:p>
          <a:p>
            <a:pPr marL="342900" indent="-342900">
              <a:buFont typeface="Arial" panose="020B0604020202020204" pitchFamily="34" charset="0"/>
              <a:buChar char="•"/>
            </a:pPr>
            <a:r>
              <a:rPr lang="nl-NL" sz="1800" dirty="0"/>
              <a:t>52% insuline pomp</a:t>
            </a:r>
          </a:p>
          <a:p>
            <a:pPr marL="342900" indent="-342900">
              <a:buFont typeface="Arial" panose="020B0604020202020204" pitchFamily="34" charset="0"/>
              <a:buChar char="•"/>
            </a:pPr>
            <a:r>
              <a:rPr lang="nl-NL" sz="1800" dirty="0"/>
              <a:t>Inclusie AD &lt;14w</a:t>
            </a:r>
          </a:p>
          <a:p>
            <a:endParaRPr lang="nl-NL" dirty="0"/>
          </a:p>
          <a:p>
            <a:endParaRPr lang="nl-NL" dirty="0"/>
          </a:p>
          <a:p>
            <a:endParaRPr lang="nl-NL" dirty="0"/>
          </a:p>
          <a:p>
            <a:endParaRPr lang="nl-NL" dirty="0"/>
          </a:p>
        </p:txBody>
      </p:sp>
      <p:sp>
        <p:nvSpPr>
          <p:cNvPr id="8" name="Tijdelijke aanduiding voor inhoud 7">
            <a:extLst>
              <a:ext uri="{FF2B5EF4-FFF2-40B4-BE49-F238E27FC236}">
                <a16:creationId xmlns:a16="http://schemas.microsoft.com/office/drawing/2014/main" id="{835473CF-410E-C297-E7A2-8C5A639ECA7D}"/>
              </a:ext>
            </a:extLst>
          </p:cNvPr>
          <p:cNvSpPr>
            <a:spLocks noGrp="1"/>
          </p:cNvSpPr>
          <p:nvPr>
            <p:ph sz="half" idx="2"/>
          </p:nvPr>
        </p:nvSpPr>
        <p:spPr>
          <a:xfrm>
            <a:off x="4536885" y="2005241"/>
            <a:ext cx="3235134" cy="3751308"/>
          </a:xfrm>
        </p:spPr>
        <p:txBody>
          <a:bodyPr/>
          <a:lstStyle/>
          <a:p>
            <a:pPr marL="0" indent="0">
              <a:buNone/>
            </a:pPr>
            <a:r>
              <a:rPr lang="nl-NL" sz="1800" u="sng" dirty="0"/>
              <a:t>Medtronic 780G - CRISTAL</a:t>
            </a:r>
          </a:p>
          <a:p>
            <a:r>
              <a:rPr lang="nl-NL" sz="1800" dirty="0"/>
              <a:t>Glucose target 5.5 </a:t>
            </a:r>
            <a:r>
              <a:rPr lang="nl-NL" sz="1800" dirty="0" err="1"/>
              <a:t>mmol</a:t>
            </a:r>
            <a:r>
              <a:rPr lang="nl-NL" sz="1800" dirty="0"/>
              <a:t>/l</a:t>
            </a:r>
          </a:p>
          <a:p>
            <a:r>
              <a:rPr lang="nl-NL" sz="1800" dirty="0"/>
              <a:t>N=95</a:t>
            </a:r>
          </a:p>
          <a:p>
            <a:r>
              <a:rPr lang="nl-NL" sz="1800" dirty="0"/>
              <a:t>HbA1c 6.5%, </a:t>
            </a:r>
            <a:r>
              <a:rPr lang="nl-NL" sz="1800" dirty="0" err="1"/>
              <a:t>TIRp</a:t>
            </a:r>
            <a:r>
              <a:rPr lang="nl-NL" sz="1800" dirty="0"/>
              <a:t> 60.5%</a:t>
            </a:r>
          </a:p>
          <a:p>
            <a:r>
              <a:rPr lang="nl-NL" sz="1800" dirty="0"/>
              <a:t>95.8% insulinepomp</a:t>
            </a:r>
          </a:p>
          <a:p>
            <a:r>
              <a:rPr lang="nl-NL" sz="1800" dirty="0"/>
              <a:t>Inclusie AD &lt;12w</a:t>
            </a:r>
          </a:p>
          <a:p>
            <a:endParaRPr lang="nl-NL" sz="2400" dirty="0"/>
          </a:p>
          <a:p>
            <a:endParaRPr lang="nl-NL" dirty="0"/>
          </a:p>
        </p:txBody>
      </p:sp>
      <p:sp>
        <p:nvSpPr>
          <p:cNvPr id="6" name="Tijdelijke aanduiding voor dianummer 5">
            <a:extLst>
              <a:ext uri="{FF2B5EF4-FFF2-40B4-BE49-F238E27FC236}">
                <a16:creationId xmlns:a16="http://schemas.microsoft.com/office/drawing/2014/main" id="{DF8DC8BC-8328-DC18-856C-DDEB6A3EC767}"/>
              </a:ext>
            </a:extLst>
          </p:cNvPr>
          <p:cNvSpPr txBox="1">
            <a:spLocks/>
          </p:cNvSpPr>
          <p:nvPr/>
        </p:nvSpPr>
        <p:spPr>
          <a:xfrm>
            <a:off x="11518900" y="6381748"/>
            <a:ext cx="557784" cy="365125"/>
          </a:xfrm>
          <a:prstGeom prst="rect">
            <a:avLst/>
          </a:prstGeom>
        </p:spPr>
        <p:txBody>
          <a:bodyPr/>
          <a:lstStyle>
            <a:defPPr>
              <a:defRPr lang="nl-NL"/>
            </a:defPPr>
            <a:lvl1pPr marL="0" algn="ctr" defTabSz="914400" rtl="0" eaLnBrk="1" latinLnBrk="0" hangingPunct="1">
              <a:lnSpc>
                <a:spcPct val="150000"/>
              </a:lnSpc>
              <a:defRPr sz="12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A188FA-AAFE-4713-8BE1-64CAD04AEEC4}" type="slidenum">
              <a:rPr lang="nl-NL" smtClean="0"/>
              <a:pPr/>
              <a:t>8</a:t>
            </a:fld>
            <a:endParaRPr lang="nl-NL" dirty="0"/>
          </a:p>
        </p:txBody>
      </p:sp>
      <p:sp>
        <p:nvSpPr>
          <p:cNvPr id="10" name="Tijdelijke aanduiding voor voettekst 3">
            <a:extLst>
              <a:ext uri="{FF2B5EF4-FFF2-40B4-BE49-F238E27FC236}">
                <a16:creationId xmlns:a16="http://schemas.microsoft.com/office/drawing/2014/main" id="{7A094F16-3111-1746-05EC-4CFA6A63816E}"/>
              </a:ext>
            </a:extLst>
          </p:cNvPr>
          <p:cNvSpPr txBox="1">
            <a:spLocks/>
          </p:cNvSpPr>
          <p:nvPr/>
        </p:nvSpPr>
        <p:spPr>
          <a:xfrm>
            <a:off x="3827670" y="6306332"/>
            <a:ext cx="41148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chemeClr val="tx1"/>
                </a:solidFill>
              </a:rPr>
              <a:t>Benhalima, Lancet Diabetes </a:t>
            </a:r>
            <a:r>
              <a:rPr lang="nl-NL" dirty="0" err="1">
                <a:solidFill>
                  <a:schemeClr val="tx1"/>
                </a:solidFill>
              </a:rPr>
              <a:t>Endocrinol</a:t>
            </a:r>
            <a:r>
              <a:rPr lang="nl-NL" dirty="0">
                <a:solidFill>
                  <a:schemeClr val="tx1"/>
                </a:solidFill>
              </a:rPr>
              <a:t> 2024</a:t>
            </a:r>
          </a:p>
        </p:txBody>
      </p:sp>
      <p:pic>
        <p:nvPicPr>
          <p:cNvPr id="11" name="Afbeelding 10" descr="\\mixer\home50\cminsc0\uzlsystem\Bureaublad\CRISTAL STUDIE\Cristal_logo_v2.png">
            <a:extLst>
              <a:ext uri="{FF2B5EF4-FFF2-40B4-BE49-F238E27FC236}">
                <a16:creationId xmlns:a16="http://schemas.microsoft.com/office/drawing/2014/main" id="{A04FBB3B-9465-56DF-ED1E-220CA0F6899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07058" y="4510228"/>
            <a:ext cx="1473340" cy="1709733"/>
          </a:xfrm>
          <a:prstGeom prst="rect">
            <a:avLst/>
          </a:prstGeom>
          <a:noFill/>
          <a:ln>
            <a:noFill/>
          </a:ln>
        </p:spPr>
      </p:pic>
      <p:pic>
        <p:nvPicPr>
          <p:cNvPr id="14" name="Afbeelding 13">
            <a:extLst>
              <a:ext uri="{FF2B5EF4-FFF2-40B4-BE49-F238E27FC236}">
                <a16:creationId xmlns:a16="http://schemas.microsoft.com/office/drawing/2014/main" id="{A1B702A8-412E-3AC2-DFAF-5BED02E6177C}"/>
              </a:ext>
            </a:extLst>
          </p:cNvPr>
          <p:cNvPicPr>
            <a:picLocks noChangeAspect="1"/>
          </p:cNvPicPr>
          <p:nvPr/>
        </p:nvPicPr>
        <p:blipFill>
          <a:blip r:embed="rId4"/>
          <a:stretch>
            <a:fillRect/>
          </a:stretch>
        </p:blipFill>
        <p:spPr>
          <a:xfrm>
            <a:off x="877697" y="4512126"/>
            <a:ext cx="2957075" cy="1058865"/>
          </a:xfrm>
          <a:prstGeom prst="rect">
            <a:avLst/>
          </a:prstGeom>
        </p:spPr>
      </p:pic>
      <p:pic>
        <p:nvPicPr>
          <p:cNvPr id="5" name="Afbeelding 4">
            <a:extLst>
              <a:ext uri="{FF2B5EF4-FFF2-40B4-BE49-F238E27FC236}">
                <a16:creationId xmlns:a16="http://schemas.microsoft.com/office/drawing/2014/main" id="{5AF066BC-0FEE-7A7C-D523-2413DEC82D5E}"/>
              </a:ext>
            </a:extLst>
          </p:cNvPr>
          <p:cNvPicPr>
            <a:picLocks noChangeAspect="1"/>
          </p:cNvPicPr>
          <p:nvPr/>
        </p:nvPicPr>
        <p:blipFill>
          <a:blip r:embed="rId5"/>
          <a:srcRect l="3512" t="6314" r="55223" b="7069"/>
          <a:stretch>
            <a:fillRect/>
          </a:stretch>
        </p:blipFill>
        <p:spPr>
          <a:xfrm>
            <a:off x="6496334" y="451171"/>
            <a:ext cx="545912" cy="540858"/>
          </a:xfrm>
          <a:prstGeom prst="rect">
            <a:avLst/>
          </a:prstGeom>
        </p:spPr>
      </p:pic>
      <p:sp>
        <p:nvSpPr>
          <p:cNvPr id="7" name="Tijdelijke aanduiding voor voettekst 3">
            <a:extLst>
              <a:ext uri="{FF2B5EF4-FFF2-40B4-BE49-F238E27FC236}">
                <a16:creationId xmlns:a16="http://schemas.microsoft.com/office/drawing/2014/main" id="{6AB006A6-430E-3E58-13E1-CDAD38B87B8E}"/>
              </a:ext>
            </a:extLst>
          </p:cNvPr>
          <p:cNvSpPr txBox="1">
            <a:spLocks/>
          </p:cNvSpPr>
          <p:nvPr/>
        </p:nvSpPr>
        <p:spPr>
          <a:xfrm>
            <a:off x="427404" y="6306332"/>
            <a:ext cx="41148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schemeClr val="tx1"/>
                </a:solidFill>
              </a:rPr>
              <a:t>Lee, NEJM 2023</a:t>
            </a:r>
          </a:p>
        </p:txBody>
      </p:sp>
      <p:sp>
        <p:nvSpPr>
          <p:cNvPr id="9" name="Tijdelijke aanduiding voor inhoud 7">
            <a:extLst>
              <a:ext uri="{FF2B5EF4-FFF2-40B4-BE49-F238E27FC236}">
                <a16:creationId xmlns:a16="http://schemas.microsoft.com/office/drawing/2014/main" id="{303730BC-8E97-3DB9-FDF8-6C41778BA49A}"/>
              </a:ext>
            </a:extLst>
          </p:cNvPr>
          <p:cNvSpPr txBox="1">
            <a:spLocks/>
          </p:cNvSpPr>
          <p:nvPr/>
        </p:nvSpPr>
        <p:spPr>
          <a:xfrm>
            <a:off x="8102410" y="1943329"/>
            <a:ext cx="3695509" cy="3751308"/>
          </a:xfrm>
          <a:prstGeom prst="rect">
            <a:avLst/>
          </a:prstGeom>
        </p:spPr>
        <p:txBody>
          <a:bodyPr lIns="91440" tIns="45720" rIns="91440" bIns="45720" anchor="t"/>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nl-NL" sz="1800" u="sng"/>
              <a:t>Tandem Control IQ - CIRCUIT</a:t>
            </a:r>
            <a:endParaRPr lang="en-US"/>
          </a:p>
          <a:p>
            <a:pPr marL="285750" indent="-285750">
              <a:lnSpc>
                <a:spcPct val="150000"/>
              </a:lnSpc>
              <a:buFont typeface="Arial,Sans-Serif" panose="020B0604020202020204" pitchFamily="34" charset="0"/>
            </a:pPr>
            <a:r>
              <a:rPr lang="en-US" sz="1800"/>
              <a:t>glucose target 6.1 mmol/l</a:t>
            </a:r>
          </a:p>
          <a:p>
            <a:pPr marL="285750" indent="-285750">
              <a:lnSpc>
                <a:spcPct val="150000"/>
              </a:lnSpc>
              <a:buFont typeface="Arial,Sans-Serif" panose="020B0604020202020204" pitchFamily="34" charset="0"/>
            </a:pPr>
            <a:r>
              <a:rPr lang="en-US" sz="1800" dirty="0"/>
              <a:t>N=88, </a:t>
            </a:r>
            <a:r>
              <a:rPr lang="en-US" sz="1800" dirty="0" err="1"/>
              <a:t>inclusie</a:t>
            </a:r>
            <a:r>
              <a:rPr lang="en-US" sz="1800" dirty="0"/>
              <a:t> HbA1c 6.2-10%</a:t>
            </a:r>
            <a:endParaRPr lang="en-US"/>
          </a:p>
          <a:p>
            <a:pPr marL="285750" indent="-285750">
              <a:lnSpc>
                <a:spcPct val="150000"/>
              </a:lnSpc>
              <a:buFont typeface="Arial,Sans-Serif" panose="020B0604020202020204" pitchFamily="34" charset="0"/>
            </a:pPr>
            <a:r>
              <a:rPr lang="en-US" sz="1800" dirty="0"/>
              <a:t>48% </a:t>
            </a:r>
            <a:r>
              <a:rPr lang="en-US" sz="1800" dirty="0" err="1"/>
              <a:t>insulinepomp</a:t>
            </a:r>
            <a:endParaRPr lang="en-US" sz="1800" dirty="0"/>
          </a:p>
          <a:p>
            <a:pPr marL="285750" indent="-285750">
              <a:lnSpc>
                <a:spcPct val="150000"/>
              </a:lnSpc>
              <a:buFont typeface="Arial,Sans-Serif" panose="020B0604020202020204" pitchFamily="34" charset="0"/>
            </a:pPr>
            <a:r>
              <a:rPr lang="en-US" sz="1800" dirty="0"/>
              <a:t>HBA1c 7.4%, </a:t>
            </a:r>
            <a:r>
              <a:rPr lang="en-US" sz="1800" dirty="0" err="1"/>
              <a:t>TIRp</a:t>
            </a:r>
            <a:r>
              <a:rPr lang="en-US" sz="1800" dirty="0"/>
              <a:t> ~52%</a:t>
            </a:r>
            <a:endParaRPr lang="nl-NL" dirty="0"/>
          </a:p>
          <a:p>
            <a:pPr marL="285750" indent="-285750">
              <a:lnSpc>
                <a:spcPct val="150000"/>
              </a:lnSpc>
              <a:buFont typeface="Arial,Sans-Serif" panose="020B0604020202020204" pitchFamily="34" charset="0"/>
            </a:pPr>
            <a:r>
              <a:rPr lang="en-US" sz="1800" dirty="0" err="1"/>
              <a:t>Inclusie</a:t>
            </a:r>
            <a:r>
              <a:rPr lang="en-US" sz="1800" dirty="0"/>
              <a:t> AD &lt;14w</a:t>
            </a:r>
          </a:p>
          <a:p>
            <a:endParaRPr lang="nl-NL" sz="2400" dirty="0"/>
          </a:p>
          <a:p>
            <a:endParaRPr lang="nl-NL" dirty="0"/>
          </a:p>
        </p:txBody>
      </p:sp>
      <p:sp>
        <p:nvSpPr>
          <p:cNvPr id="13" name="TextBox 5">
            <a:extLst>
              <a:ext uri="{FF2B5EF4-FFF2-40B4-BE49-F238E27FC236}">
                <a16:creationId xmlns:a16="http://schemas.microsoft.com/office/drawing/2014/main" id="{309B0A26-79ED-3201-6366-51A1218D1407}"/>
              </a:ext>
            </a:extLst>
          </p:cNvPr>
          <p:cNvSpPr txBox="1"/>
          <p:nvPr/>
        </p:nvSpPr>
        <p:spPr>
          <a:xfrm>
            <a:off x="8283789" y="6309477"/>
            <a:ext cx="33287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Donovan, Feig; JAMA 2025</a:t>
            </a:r>
          </a:p>
        </p:txBody>
      </p:sp>
    </p:spTree>
    <p:extLst>
      <p:ext uri="{BB962C8B-B14F-4D97-AF65-F5344CB8AC3E}">
        <p14:creationId xmlns:p14="http://schemas.microsoft.com/office/powerpoint/2010/main" val="49288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a:extLst>
              <a:ext uri="{FF2B5EF4-FFF2-40B4-BE49-F238E27FC236}">
                <a16:creationId xmlns:a16="http://schemas.microsoft.com/office/drawing/2014/main" id="{82848795-8E40-DEAF-82EC-6B9C1A2A6225}"/>
              </a:ext>
            </a:extLst>
          </p:cNvPr>
          <p:cNvSpPr>
            <a:spLocks noGrp="1"/>
          </p:cNvSpPr>
          <p:nvPr>
            <p:ph sz="half" idx="2"/>
          </p:nvPr>
        </p:nvSpPr>
        <p:spPr>
          <a:xfrm>
            <a:off x="6410228" y="1730752"/>
            <a:ext cx="5857294" cy="4621432"/>
          </a:xfrm>
        </p:spPr>
        <p:txBody>
          <a:bodyPr lIns="91440" tIns="45720" rIns="91440" bIns="45720" anchor="t"/>
          <a:lstStyle/>
          <a:p>
            <a:pPr marL="0" indent="0">
              <a:buNone/>
            </a:pPr>
            <a:r>
              <a:rPr lang="nl-NL" sz="1800" u="sng" err="1"/>
              <a:t>AiDAPT</a:t>
            </a:r>
            <a:endParaRPr lang="nl-NL" sz="1800" u="sng"/>
          </a:p>
          <a:p>
            <a:r>
              <a:rPr lang="nl-NL" sz="1800" err="1"/>
              <a:t>TIRp</a:t>
            </a:r>
            <a:r>
              <a:rPr lang="nl-NL" sz="1800" dirty="0"/>
              <a:t> 68.2% (</a:t>
            </a:r>
            <a:r>
              <a:rPr lang="nl-NL" sz="1800" err="1"/>
              <a:t>vs</a:t>
            </a:r>
            <a:r>
              <a:rPr lang="nl-NL" sz="1800" dirty="0"/>
              <a:t> 55.2%, significant beter)</a:t>
            </a:r>
          </a:p>
          <a:p>
            <a:r>
              <a:rPr lang="nl-NL" sz="1800" dirty="0"/>
              <a:t>12.3% meer </a:t>
            </a:r>
            <a:r>
              <a:rPr lang="nl-NL" sz="1800" err="1"/>
              <a:t>TIRp</a:t>
            </a:r>
            <a:r>
              <a:rPr lang="nl-NL" sz="1800" dirty="0"/>
              <a:t> nacht</a:t>
            </a:r>
          </a:p>
          <a:p>
            <a:pPr marL="0" indent="0">
              <a:buNone/>
            </a:pPr>
            <a:endParaRPr lang="nl-NL" sz="1800" dirty="0"/>
          </a:p>
          <a:p>
            <a:pPr marL="0" indent="0">
              <a:buNone/>
            </a:pPr>
            <a:r>
              <a:rPr lang="nl-NL" sz="1800" u="sng" dirty="0"/>
              <a:t>CRISTAL</a:t>
            </a:r>
          </a:p>
          <a:p>
            <a:r>
              <a:rPr lang="nl-NL" sz="1800" err="1"/>
              <a:t>TIRp</a:t>
            </a:r>
            <a:r>
              <a:rPr lang="nl-NL" sz="1800" dirty="0"/>
              <a:t> 66.5% (</a:t>
            </a:r>
            <a:r>
              <a:rPr lang="nl-NL" sz="1800" err="1"/>
              <a:t>vs</a:t>
            </a:r>
            <a:r>
              <a:rPr lang="nl-NL" sz="1800" dirty="0"/>
              <a:t> 63.2%, ns)</a:t>
            </a:r>
          </a:p>
          <a:p>
            <a:r>
              <a:rPr lang="nl-NL" sz="1800" dirty="0"/>
              <a:t>6.6% meer </a:t>
            </a:r>
            <a:r>
              <a:rPr lang="nl-NL" sz="1800" err="1"/>
              <a:t>TIRp</a:t>
            </a:r>
            <a:r>
              <a:rPr lang="nl-NL" sz="1800" dirty="0"/>
              <a:t> nacht (24 minuten)</a:t>
            </a:r>
          </a:p>
          <a:p>
            <a:r>
              <a:rPr lang="nl-NL" sz="1800" dirty="0"/>
              <a:t>lagere TBR overall (19 min) en nacht (7 min)</a:t>
            </a:r>
          </a:p>
          <a:p>
            <a:endParaRPr lang="nl-NL" sz="1800" dirty="0"/>
          </a:p>
          <a:p>
            <a:pPr marL="0" indent="0">
              <a:buNone/>
            </a:pPr>
            <a:r>
              <a:rPr lang="nl-NL" sz="1800" u="sng"/>
              <a:t>CIRCUIT</a:t>
            </a:r>
            <a:endParaRPr lang="nl-NL" sz="1800" u="sng" dirty="0"/>
          </a:p>
          <a:p>
            <a:pPr marL="285750" indent="-285750"/>
            <a:r>
              <a:rPr lang="nl-NL" sz="1800"/>
              <a:t>TIRp 65.4% (vs 50.3%, significant beter)</a:t>
            </a:r>
            <a:endParaRPr lang="nl-NL" sz="1800" dirty="0"/>
          </a:p>
          <a:p>
            <a:pPr marL="285750" indent="-285750"/>
            <a:r>
              <a:rPr lang="nl-NL" sz="1800"/>
              <a:t>12.5% meer TIRp</a:t>
            </a:r>
            <a:endParaRPr lang="nl-NL" sz="1800" dirty="0"/>
          </a:p>
          <a:p>
            <a:pPr marL="0" indent="0">
              <a:buNone/>
            </a:pPr>
            <a:endParaRPr lang="nl-NL" sz="1800" dirty="0"/>
          </a:p>
        </p:txBody>
      </p:sp>
      <p:pic>
        <p:nvPicPr>
          <p:cNvPr id="7" name="Afbeelding 6">
            <a:extLst>
              <a:ext uri="{FF2B5EF4-FFF2-40B4-BE49-F238E27FC236}">
                <a16:creationId xmlns:a16="http://schemas.microsoft.com/office/drawing/2014/main" id="{2145D349-887A-0E18-18B4-7A67B8E1A232}"/>
              </a:ext>
            </a:extLst>
          </p:cNvPr>
          <p:cNvPicPr>
            <a:picLocks noChangeAspect="1"/>
          </p:cNvPicPr>
          <p:nvPr/>
        </p:nvPicPr>
        <p:blipFill>
          <a:blip r:embed="rId3"/>
          <a:stretch>
            <a:fillRect/>
          </a:stretch>
        </p:blipFill>
        <p:spPr>
          <a:xfrm>
            <a:off x="63399" y="1902757"/>
            <a:ext cx="6227672" cy="3886774"/>
          </a:xfrm>
          <a:prstGeom prst="rect">
            <a:avLst/>
          </a:prstGeom>
        </p:spPr>
      </p:pic>
      <p:sp>
        <p:nvSpPr>
          <p:cNvPr id="6" name="Tijdelijke aanduiding voor dianummer 5">
            <a:extLst>
              <a:ext uri="{FF2B5EF4-FFF2-40B4-BE49-F238E27FC236}">
                <a16:creationId xmlns:a16="http://schemas.microsoft.com/office/drawing/2014/main" id="{D7334B5C-3EED-243B-578B-274006A542A0}"/>
              </a:ext>
            </a:extLst>
          </p:cNvPr>
          <p:cNvSpPr txBox="1">
            <a:spLocks/>
          </p:cNvSpPr>
          <p:nvPr/>
        </p:nvSpPr>
        <p:spPr>
          <a:xfrm>
            <a:off x="11518900" y="6381748"/>
            <a:ext cx="557784" cy="365125"/>
          </a:xfrm>
          <a:prstGeom prst="rect">
            <a:avLst/>
          </a:prstGeom>
        </p:spPr>
        <p:txBody>
          <a:bodyPr/>
          <a:lstStyle>
            <a:defPPr>
              <a:defRPr lang="nl-NL"/>
            </a:defPPr>
            <a:lvl1pPr marL="0" algn="ctr" defTabSz="914400" rtl="0" eaLnBrk="1" latinLnBrk="0" hangingPunct="1">
              <a:lnSpc>
                <a:spcPct val="150000"/>
              </a:lnSpc>
              <a:defRPr sz="12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A188FA-AAFE-4713-8BE1-64CAD04AEEC4}" type="slidenum">
              <a:rPr lang="nl-NL" smtClean="0"/>
              <a:pPr/>
              <a:t>9</a:t>
            </a:fld>
            <a:endParaRPr lang="nl-NL" dirty="0"/>
          </a:p>
        </p:txBody>
      </p:sp>
      <p:pic>
        <p:nvPicPr>
          <p:cNvPr id="3" name="Afbeelding 2">
            <a:extLst>
              <a:ext uri="{FF2B5EF4-FFF2-40B4-BE49-F238E27FC236}">
                <a16:creationId xmlns:a16="http://schemas.microsoft.com/office/drawing/2014/main" id="{DB81D3FF-2706-BF7A-47DD-83B80C1D5FA7}"/>
              </a:ext>
            </a:extLst>
          </p:cNvPr>
          <p:cNvPicPr>
            <a:picLocks noChangeAspect="1"/>
          </p:cNvPicPr>
          <p:nvPr/>
        </p:nvPicPr>
        <p:blipFill>
          <a:blip r:embed="rId4"/>
          <a:srcRect l="3512" t="6314" r="55223" b="7069"/>
          <a:stretch>
            <a:fillRect/>
          </a:stretch>
        </p:blipFill>
        <p:spPr>
          <a:xfrm>
            <a:off x="6496334" y="451171"/>
            <a:ext cx="545912" cy="540858"/>
          </a:xfrm>
          <a:prstGeom prst="rect">
            <a:avLst/>
          </a:prstGeom>
        </p:spPr>
      </p:pic>
      <p:sp>
        <p:nvSpPr>
          <p:cNvPr id="4" name="Tekstvak 3">
            <a:extLst>
              <a:ext uri="{FF2B5EF4-FFF2-40B4-BE49-F238E27FC236}">
                <a16:creationId xmlns:a16="http://schemas.microsoft.com/office/drawing/2014/main" id="{7B9321BD-162E-7694-E06E-49C1A1AFE03F}"/>
              </a:ext>
            </a:extLst>
          </p:cNvPr>
          <p:cNvSpPr txBox="1"/>
          <p:nvPr/>
        </p:nvSpPr>
        <p:spPr>
          <a:xfrm>
            <a:off x="575035" y="912803"/>
            <a:ext cx="6872140" cy="584775"/>
          </a:xfrm>
          <a:prstGeom prst="rect">
            <a:avLst/>
          </a:prstGeom>
          <a:noFill/>
        </p:spPr>
        <p:txBody>
          <a:bodyPr wrap="square" lIns="91440" tIns="45720" rIns="91440" bIns="45720" rtlCol="0" anchor="t">
            <a:spAutoFit/>
          </a:bodyPr>
          <a:lstStyle/>
          <a:p>
            <a:r>
              <a:rPr lang="nl-NL" sz="3200" b="1">
                <a:solidFill>
                  <a:srgbClr val="6AB650"/>
                </a:solidFill>
              </a:rPr>
              <a:t>De drie onderzochte systemen</a:t>
            </a:r>
          </a:p>
        </p:txBody>
      </p:sp>
      <p:sp>
        <p:nvSpPr>
          <p:cNvPr id="5" name="TextBox 4">
            <a:extLst>
              <a:ext uri="{FF2B5EF4-FFF2-40B4-BE49-F238E27FC236}">
                <a16:creationId xmlns:a16="http://schemas.microsoft.com/office/drawing/2014/main" id="{06D71337-CB95-5692-5058-8F532CC67AE9}"/>
              </a:ext>
            </a:extLst>
          </p:cNvPr>
          <p:cNvSpPr txBox="1"/>
          <p:nvPr/>
        </p:nvSpPr>
        <p:spPr>
          <a:xfrm>
            <a:off x="571500" y="5826125"/>
            <a:ext cx="8358187" cy="11131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925"/>
              </a:lnSpc>
            </a:pPr>
            <a:r>
              <a:rPr lang="nl-NL" sz="1600" baseline="0" dirty="0">
                <a:latin typeface="Trebuchet MS"/>
                <a:ea typeface="Segoe UI"/>
                <a:cs typeface="Segoe UI"/>
              </a:rPr>
              <a:t>Niet gepowered voor maternale of foetale uitkomsten. </a:t>
            </a:r>
            <a:r>
              <a:rPr lang="en-US" sz="1600" dirty="0">
                <a:latin typeface="Trebuchet MS"/>
                <a:ea typeface="Segoe UI"/>
                <a:cs typeface="Segoe UI"/>
              </a:rPr>
              <a:t>​</a:t>
            </a:r>
            <a:br>
              <a:rPr lang="en-US" sz="1600" dirty="0">
                <a:latin typeface="Trebuchet MS"/>
                <a:ea typeface="Segoe UI"/>
                <a:cs typeface="Segoe UI"/>
              </a:rPr>
            </a:br>
            <a:r>
              <a:rPr lang="nl-NL" sz="1600" baseline="0" dirty="0">
                <a:latin typeface="Trebuchet MS"/>
                <a:ea typeface="Segoe UI"/>
                <a:cs typeface="Segoe UI"/>
              </a:rPr>
              <a:t>Beide studies </a:t>
            </a:r>
            <a:r>
              <a:rPr lang="en-US" sz="1600" dirty="0">
                <a:latin typeface="Trebuchet MS"/>
                <a:ea typeface="Segoe UI"/>
                <a:cs typeface="Segoe UI"/>
              </a:rPr>
              <a:t>​</a:t>
            </a:r>
            <a:r>
              <a:rPr lang="nl-NL" sz="1600" baseline="0" dirty="0">
                <a:latin typeface="Trebuchet MS"/>
                <a:ea typeface="Segoe UI"/>
                <a:cs typeface="Segoe UI"/>
              </a:rPr>
              <a:t>minder grote baby‘s </a:t>
            </a:r>
            <a:r>
              <a:rPr lang="en-US" sz="1600" dirty="0">
                <a:latin typeface="Trebuchet MS"/>
                <a:ea typeface="Segoe UI"/>
                <a:cs typeface="Segoe UI"/>
              </a:rPr>
              <a:t>​</a:t>
            </a:r>
            <a:r>
              <a:rPr lang="en-US" sz="1600" dirty="0" err="1">
                <a:latin typeface="Trebuchet MS"/>
                <a:ea typeface="Segoe UI"/>
                <a:cs typeface="Segoe UI"/>
              </a:rPr>
              <a:t>en</a:t>
            </a:r>
            <a:r>
              <a:rPr lang="en-US" sz="1600" dirty="0">
                <a:latin typeface="Trebuchet MS"/>
                <a:ea typeface="Segoe UI"/>
                <a:cs typeface="Segoe UI"/>
              </a:rPr>
              <a:t> </a:t>
            </a:r>
            <a:r>
              <a:rPr lang="nl-NL" sz="1600" baseline="0" dirty="0">
                <a:latin typeface="Trebuchet MS"/>
                <a:ea typeface="Segoe UI"/>
                <a:cs typeface="Segoe UI"/>
              </a:rPr>
              <a:t>minder neonatale hypoglykemie</a:t>
            </a:r>
            <a:r>
              <a:rPr lang="en-US" sz="1600" dirty="0">
                <a:latin typeface="Trebuchet MS"/>
                <a:ea typeface="Segoe UI"/>
                <a:cs typeface="Segoe UI"/>
              </a:rPr>
              <a:t>​</a:t>
            </a:r>
            <a:endParaRPr lang="en-US" dirty="0">
              <a:latin typeface="Trebuchet MS"/>
              <a:ea typeface="Segoe UI"/>
              <a:cs typeface="Segoe UI"/>
            </a:endParaRPr>
          </a:p>
          <a:p>
            <a:pPr algn="ctr"/>
            <a:endParaRPr lang="en-US"/>
          </a:p>
        </p:txBody>
      </p:sp>
    </p:spTree>
    <p:extLst>
      <p:ext uri="{BB962C8B-B14F-4D97-AF65-F5344CB8AC3E}">
        <p14:creationId xmlns:p14="http://schemas.microsoft.com/office/powerpoint/2010/main" val="264035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terdamUMC_Powerpoint.potx" id="{7BCE26E7-B516-4F23-AC5E-147E1396CA44}" vid="{AB7690CA-C14A-4DC6-B172-44C51D45342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A69394E502054387331F7CCE4E2334" ma:contentTypeVersion="19" ma:contentTypeDescription="Een nieuw document maken." ma:contentTypeScope="" ma:versionID="e868ff276989edc76fcd8a86e9e613db">
  <xsd:schema xmlns:xsd="http://www.w3.org/2001/XMLSchema" xmlns:xs="http://www.w3.org/2001/XMLSchema" xmlns:p="http://schemas.microsoft.com/office/2006/metadata/properties" xmlns:ns2="8530db66-369d-4f16-926d-20da9fb7f32a" xmlns:ns3="c6a15f65-be5c-4e4b-99cf-f6007101d4b4" targetNamespace="http://schemas.microsoft.com/office/2006/metadata/properties" ma:root="true" ma:fieldsID="1bba7ad5198a4cafb995cdfdbcdae187" ns2:_="" ns3:_="">
    <xsd:import namespace="8530db66-369d-4f16-926d-20da9fb7f32a"/>
    <xsd:import namespace="c6a15f65-be5c-4e4b-99cf-f6007101d4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0db66-369d-4f16-926d-20da9fb7f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256f63b-0b9d-4f64-9e1f-1f189ce60b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a15f65-be5c-4e4b-99cf-f6007101d4b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d024f0b-e0ae-4693-9a6c-9886ba62d15e}" ma:internalName="TaxCatchAll" ma:showField="CatchAllData" ma:web="c6a15f65-be5c-4e4b-99cf-f6007101d4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30db66-369d-4f16-926d-20da9fb7f32a">
      <Terms xmlns="http://schemas.microsoft.com/office/infopath/2007/PartnerControls"/>
    </lcf76f155ced4ddcb4097134ff3c332f>
    <TaxCatchAll xmlns="c6a15f65-be5c-4e4b-99cf-f6007101d4b4" xsi:nil="true"/>
  </documentManagement>
</p:properties>
</file>

<file path=customXml/itemProps1.xml><?xml version="1.0" encoding="utf-8"?>
<ds:datastoreItem xmlns:ds="http://schemas.openxmlformats.org/officeDocument/2006/customXml" ds:itemID="{2508BCFE-8124-4F40-9C06-06A3E56C9D2A}"/>
</file>

<file path=customXml/itemProps2.xml><?xml version="1.0" encoding="utf-8"?>
<ds:datastoreItem xmlns:ds="http://schemas.openxmlformats.org/officeDocument/2006/customXml" ds:itemID="{7923E3C4-07B9-4FA3-A6B4-5D358B5596E8}">
  <ds:schemaRefs>
    <ds:schemaRef ds:uri="http://schemas.microsoft.com/sharepoint/v3/contenttype/forms"/>
  </ds:schemaRefs>
</ds:datastoreItem>
</file>

<file path=customXml/itemProps3.xml><?xml version="1.0" encoding="utf-8"?>
<ds:datastoreItem xmlns:ds="http://schemas.openxmlformats.org/officeDocument/2006/customXml" ds:itemID="{EC0A9137-A3DB-464D-85ED-34F8702C233B}">
  <ds:schemaRefs>
    <ds:schemaRef ds:uri="http://schemas.microsoft.com/office/infopath/2007/PartnerControls"/>
    <ds:schemaRef ds:uri="cfdd5b53-9357-4da0-b98a-83bb99318b32"/>
    <ds:schemaRef ds:uri="http://purl.org/dc/elements/1.1/"/>
    <ds:schemaRef ds:uri="http://purl.org/dc/dcmitype/"/>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AmsterdamUMC_Powerpoint</Template>
  <TotalTime>2796</TotalTime>
  <Words>4460</Words>
  <Application>Microsoft Macintosh PowerPoint</Application>
  <PresentationFormat>Breedbeeld</PresentationFormat>
  <Paragraphs>533</Paragraphs>
  <Slides>43</Slides>
  <Notes>29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43</vt:i4>
      </vt:variant>
    </vt:vector>
  </HeadingPairs>
  <TitlesOfParts>
    <vt:vector size="51" baseType="lpstr">
      <vt:lpstr>Aptos</vt:lpstr>
      <vt:lpstr>Arial</vt:lpstr>
      <vt:lpstr>Arial,Sans-Serif</vt:lpstr>
      <vt:lpstr>Calibri</vt:lpstr>
      <vt:lpstr>Trebuchet MS</vt:lpstr>
      <vt:lpstr>Tw Cen MT</vt:lpstr>
      <vt:lpstr>Wingdings</vt:lpstr>
      <vt:lpstr>Kantoorthema</vt:lpstr>
      <vt:lpstr> “Close the loop”</vt:lpstr>
      <vt:lpstr>Disclosure belangen Misja Sprengers</vt:lpstr>
      <vt:lpstr>Disclosure belangen Sarah Siegelaar</vt:lpstr>
      <vt:lpstr>Casus Richelle</vt:lpstr>
      <vt:lpstr>De klinische praktijk</vt:lpstr>
      <vt:lpstr>PowerPoint-presentatie</vt:lpstr>
      <vt:lpstr>AID systemen</vt:lpstr>
      <vt:lpstr>AID systeem in zwangerschap</vt:lpstr>
      <vt:lpstr>PowerPoint-presentatie</vt:lpstr>
      <vt:lpstr>PowerPoint-presentatie</vt:lpstr>
      <vt:lpstr>Casus Richelle</vt:lpstr>
      <vt:lpstr>Voors en tegens AID systeem</vt:lpstr>
      <vt:lpstr>Wat verandert in zwangerschap?</vt:lpstr>
      <vt:lpstr>Algemene adviezen tijdens zwangerschap</vt:lpstr>
      <vt:lpstr>Richelle koos voor Tandem (control-IQ)</vt:lpstr>
      <vt:lpstr>Casus Richelle Tandem control IQ</vt:lpstr>
      <vt:lpstr>Casus Richelle Tandem control IQ</vt:lpstr>
      <vt:lpstr>Medtronic 780G</vt:lpstr>
      <vt:lpstr>Casus Medtronic 780G</vt:lpstr>
      <vt:lpstr>CamAPS algoritme</vt:lpstr>
      <vt:lpstr>Casus CamAPS algoritme</vt:lpstr>
      <vt:lpstr>Andere AID systemen</vt:lpstr>
      <vt:lpstr>Omnipod 5 (algoritme SmartAdjust)</vt:lpstr>
      <vt:lpstr>Casus Omnipod 5</vt:lpstr>
      <vt:lpstr>Medtrum TouchCare Nano algoritme Artificial Pancreas Go (APGO)</vt:lpstr>
      <vt:lpstr>Medtrum TouchCare Nano</vt:lpstr>
      <vt:lpstr>Diabeloop (Generation 1 algoritm)</vt:lpstr>
      <vt:lpstr>Uitstapje naar Diabetes type 2 en zwangerschap</vt:lpstr>
      <vt:lpstr>Uitstapje naar Diabetes type 2 en zwangerschap</vt:lpstr>
      <vt:lpstr>Casus Richelle</vt:lpstr>
      <vt:lpstr>Algemene adviezen tijdens bevalling</vt:lpstr>
      <vt:lpstr>PowerPoint-presentatie</vt:lpstr>
      <vt:lpstr>PowerPoint-presentatie</vt:lpstr>
      <vt:lpstr>Peripartum pomp continueren</vt:lpstr>
      <vt:lpstr>Tandem control IQ peripartumbeleid</vt:lpstr>
      <vt:lpstr>Algemene adviezen na de bevalling (postpartum)</vt:lpstr>
      <vt:lpstr>Postpartum</vt:lpstr>
      <vt:lpstr>Postpartum</vt:lpstr>
      <vt:lpstr>Take to work</vt:lpstr>
      <vt:lpstr>Bedankt voor jullie aandacht  </vt:lpstr>
      <vt:lpstr>Diabeloop peripartum beleid</vt:lpstr>
      <vt:lpstr>CamAps peripartum</vt:lpstr>
      <vt:lpstr>  Medtronic 780G peripartum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Siegelaar, S.E. (Sarah)</dc:creator>
  <cp:lastModifiedBy>Lotte Smeets</cp:lastModifiedBy>
  <cp:revision>101</cp:revision>
  <cp:lastPrinted>2026-04-07T13:28:04Z</cp:lastPrinted>
  <dcterms:created xsi:type="dcterms:W3CDTF">2026-03-15T08:58:58Z</dcterms:created>
  <dcterms:modified xsi:type="dcterms:W3CDTF">2026-04-08T07:39:39Z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0x010100AFA69394E502054387331F7CCE4E2334</vt:lpwstr>
  </property>
</Properties>
</file>