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ppt/tags/tag1.xml" ContentType="application/vnd.openxmlformats-officedocument.presentationml.tags+xml"/>
  <Override PartName="/docProps/core.xml" ContentType="application/vnd.openxmlformats-package.core-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446" r:id="rId3"/>
    <p:sldId id="447" r:id="rId4"/>
    <p:sldId id="484" r:id="rId5"/>
    <p:sldId id="485" r:id="rId6"/>
    <p:sldId id="448" r:id="rId7"/>
    <p:sldId id="449" r:id="rId8"/>
    <p:sldId id="380" r:id="rId9"/>
    <p:sldId id="382" r:id="rId10"/>
    <p:sldId id="426" r:id="rId11"/>
    <p:sldId id="381" r:id="rId12"/>
    <p:sldId id="466" r:id="rId13"/>
    <p:sldId id="451" r:id="rId14"/>
    <p:sldId id="452" r:id="rId15"/>
    <p:sldId id="453" r:id="rId16"/>
    <p:sldId id="454" r:id="rId17"/>
    <p:sldId id="458" r:id="rId18"/>
    <p:sldId id="459" r:id="rId19"/>
    <p:sldId id="486" r:id="rId20"/>
    <p:sldId id="455" r:id="rId21"/>
    <p:sldId id="457" r:id="rId22"/>
    <p:sldId id="456" r:id="rId23"/>
    <p:sldId id="460" r:id="rId24"/>
    <p:sldId id="461" r:id="rId25"/>
    <p:sldId id="462" r:id="rId26"/>
    <p:sldId id="463" r:id="rId27"/>
    <p:sldId id="465" r:id="rId28"/>
    <p:sldId id="467" r:id="rId29"/>
    <p:sldId id="487" r:id="rId30"/>
    <p:sldId id="470" r:id="rId31"/>
    <p:sldId id="471" r:id="rId32"/>
    <p:sldId id="472" r:id="rId33"/>
    <p:sldId id="473" r:id="rId34"/>
    <p:sldId id="469" r:id="rId35"/>
    <p:sldId id="474" r:id="rId36"/>
    <p:sldId id="475" r:id="rId37"/>
    <p:sldId id="476" r:id="rId38"/>
    <p:sldId id="478" r:id="rId39"/>
    <p:sldId id="477" r:id="rId40"/>
    <p:sldId id="479" r:id="rId41"/>
    <p:sldId id="482" r:id="rId42"/>
    <p:sldId id="480" r:id="rId43"/>
    <p:sldId id="483" r:id="rId44"/>
    <p:sldId id="481" r:id="rId45"/>
    <p:sldId id="391" r:id="rId46"/>
  </p:sldIdLst>
  <p:sldSz cx="9144000" cy="6858000" type="screen4x3"/>
  <p:notesSz cx="6858000" cy="9144000"/>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B11F83-BBAE-3C45-91C7-BB2E97BDA831}" v="75" dt="2026-04-01T14:51:20.9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79"/>
    <p:restoredTop sz="94658"/>
  </p:normalViewPr>
  <p:slideViewPr>
    <p:cSldViewPr>
      <p:cViewPr varScale="1">
        <p:scale>
          <a:sx n="120" d="100"/>
          <a:sy n="120" d="100"/>
        </p:scale>
        <p:origin x="1576" y="1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55"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56"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E87753-E3BF-4739-BE5B-3F3D56347061}" type="datetimeFigureOut">
              <a:rPr lang="en-US" smtClean="0"/>
              <a:pPr/>
              <a:t>4/7/26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A39DDC-8ECD-4293-AEF1-F07E4F5AC228}" type="slidenum">
              <a:rPr lang="en-US" smtClean="0"/>
              <a:pPr/>
              <a:t>‹nr.›</a:t>
            </a:fld>
            <a:endParaRPr lang="en-US"/>
          </a:p>
        </p:txBody>
      </p:sp>
    </p:spTree>
    <p:extLst>
      <p:ext uri="{BB962C8B-B14F-4D97-AF65-F5344CB8AC3E}">
        <p14:creationId xmlns:p14="http://schemas.microsoft.com/office/powerpoint/2010/main" val="3577265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6A39DDC-8ECD-4293-AEF1-F07E4F5AC228}"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6A39DDC-8ECD-4293-AEF1-F07E4F5AC228}" type="slidenum">
              <a:rPr lang="en-US" smtClean="0"/>
              <a:pPr/>
              <a:t>3</a:t>
            </a:fld>
            <a:endParaRPr lang="en-US"/>
          </a:p>
        </p:txBody>
      </p:sp>
    </p:spTree>
    <p:extLst>
      <p:ext uri="{BB962C8B-B14F-4D97-AF65-F5344CB8AC3E}">
        <p14:creationId xmlns:p14="http://schemas.microsoft.com/office/powerpoint/2010/main" val="4054099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6A39DDC-8ECD-4293-AEF1-F07E4F5AC228}" type="slidenum">
              <a:rPr lang="en-US" smtClean="0"/>
              <a:pPr/>
              <a:t>6</a:t>
            </a:fld>
            <a:endParaRPr lang="en-US"/>
          </a:p>
        </p:txBody>
      </p:sp>
    </p:spTree>
    <p:extLst>
      <p:ext uri="{BB962C8B-B14F-4D97-AF65-F5344CB8AC3E}">
        <p14:creationId xmlns:p14="http://schemas.microsoft.com/office/powerpoint/2010/main" val="1767760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4FE55C3-CF2F-4CDD-B183-9292C3287157}" type="datetimeFigureOut">
              <a:rPr lang="en-US" smtClean="0"/>
              <a:pPr/>
              <a:t>4/7/26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1FC25-D1FC-4065-A259-57B88C61EDB2}"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FE55C3-CF2F-4CDD-B183-9292C3287157}" type="datetimeFigureOut">
              <a:rPr lang="en-US" smtClean="0"/>
              <a:pPr/>
              <a:t>4/7/26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1FC25-D1FC-4065-A259-57B88C61EDB2}"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FE55C3-CF2F-4CDD-B183-9292C3287157}" type="datetimeFigureOut">
              <a:rPr lang="en-US" smtClean="0"/>
              <a:pPr/>
              <a:t>4/7/26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1FC25-D1FC-4065-A259-57B88C61EDB2}"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FE55C3-CF2F-4CDD-B183-9292C3287157}" type="datetimeFigureOut">
              <a:rPr lang="en-US" smtClean="0"/>
              <a:pPr/>
              <a:t>4/7/26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1FC25-D1FC-4065-A259-57B88C61EDB2}"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FE55C3-CF2F-4CDD-B183-9292C3287157}" type="datetimeFigureOut">
              <a:rPr lang="en-US" smtClean="0"/>
              <a:pPr/>
              <a:t>4/7/26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1FC25-D1FC-4065-A259-57B88C61EDB2}"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FE55C3-CF2F-4CDD-B183-9292C3287157}" type="datetimeFigureOut">
              <a:rPr lang="en-US" smtClean="0"/>
              <a:pPr/>
              <a:t>4/7/26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E1FC25-D1FC-4065-A259-57B88C61EDB2}"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FE55C3-CF2F-4CDD-B183-9292C3287157}" type="datetimeFigureOut">
              <a:rPr lang="en-US" smtClean="0"/>
              <a:pPr/>
              <a:t>4/7/26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E1FC25-D1FC-4065-A259-57B88C61EDB2}"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FE55C3-CF2F-4CDD-B183-9292C3287157}" type="datetimeFigureOut">
              <a:rPr lang="en-US" smtClean="0"/>
              <a:pPr/>
              <a:t>4/7/26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E1FC25-D1FC-4065-A259-57B88C61EDB2}"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FE55C3-CF2F-4CDD-B183-9292C3287157}" type="datetimeFigureOut">
              <a:rPr lang="en-US" smtClean="0"/>
              <a:pPr/>
              <a:t>4/7/26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E1FC25-D1FC-4065-A259-57B88C61EDB2}"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4FE55C3-CF2F-4CDD-B183-9292C3287157}" type="datetimeFigureOut">
              <a:rPr lang="en-US" smtClean="0"/>
              <a:pPr/>
              <a:t>4/7/26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E1FC25-D1FC-4065-A259-57B88C61EDB2}"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4FE55C3-CF2F-4CDD-B183-9292C3287157}" type="datetimeFigureOut">
              <a:rPr lang="en-US" smtClean="0"/>
              <a:pPr/>
              <a:t>4/7/26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E1FC25-D1FC-4065-A259-57B88C61EDB2}"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50000"/>
            <a:duotone>
              <a:schemeClr val="bg2">
                <a:shade val="45000"/>
                <a:satMod val="135000"/>
              </a:schemeClr>
              <a:prstClr val="white"/>
            </a:duotone>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FE55C3-CF2F-4CDD-B183-9292C3287157}" type="datetimeFigureOut">
              <a:rPr lang="en-US" smtClean="0"/>
              <a:pPr/>
              <a:t>4/7/26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1FC25-D1FC-4065-A259-57B88C61EDB2}"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6.xml"/><Relationship Id="rId5" Type="http://schemas.openxmlformats.org/officeDocument/2006/relationships/image" Target="../media/image51.jpe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 Id="rId5" Type="http://schemas.openxmlformats.org/officeDocument/2006/relationships/image" Target="../media/image57.jpeg"/><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jpeg"/></Relationships>
</file>

<file path=ppt/slides/_rels/slide2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69.png"/><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vD Voorkant voor powerpoint lekepraatje.jpg"/>
          <p:cNvPicPr>
            <a:picLocks noChangeAspect="1"/>
          </p:cNvPicPr>
          <p:nvPr/>
        </p:nvPicPr>
        <p:blipFill>
          <a:blip r:embed="rId3" cstate="print"/>
          <a:srcRect b="66841"/>
          <a:stretch>
            <a:fillRect/>
          </a:stretch>
        </p:blipFill>
        <p:spPr>
          <a:xfrm>
            <a:off x="0" y="-27740"/>
            <a:ext cx="9144000" cy="2274039"/>
          </a:xfrm>
          <a:prstGeom prst="rect">
            <a:avLst/>
          </a:prstGeom>
          <a:effectLst>
            <a:softEdge rad="127000"/>
          </a:effectLst>
        </p:spPr>
      </p:pic>
      <p:sp>
        <p:nvSpPr>
          <p:cNvPr id="5" name="Title 4"/>
          <p:cNvSpPr>
            <a:spLocks noGrp="1"/>
          </p:cNvSpPr>
          <p:nvPr>
            <p:ph type="ctrTitle"/>
          </p:nvPr>
        </p:nvSpPr>
        <p:spPr>
          <a:xfrm>
            <a:off x="685800" y="2924944"/>
            <a:ext cx="7772400" cy="1470025"/>
          </a:xfrm>
        </p:spPr>
        <p:txBody>
          <a:bodyPr>
            <a:normAutofit/>
          </a:bodyPr>
          <a:lstStyle/>
          <a:p>
            <a:r>
              <a:rPr lang="nl-NL" dirty="0"/>
              <a:t>Diabetes en Mondgezondheid</a:t>
            </a:r>
            <a:br>
              <a:rPr lang="nl-NL" dirty="0"/>
            </a:br>
            <a:endParaRPr lang="en-US" dirty="0"/>
          </a:p>
        </p:txBody>
      </p:sp>
      <p:sp>
        <p:nvSpPr>
          <p:cNvPr id="6" name="Subtitle 5"/>
          <p:cNvSpPr>
            <a:spLocks noGrp="1"/>
          </p:cNvSpPr>
          <p:nvPr>
            <p:ph type="subTitle" idx="1"/>
          </p:nvPr>
        </p:nvSpPr>
        <p:spPr>
          <a:xfrm>
            <a:off x="1371600" y="3886200"/>
            <a:ext cx="6400800" cy="1198984"/>
          </a:xfrm>
        </p:spPr>
        <p:txBody>
          <a:bodyPr/>
          <a:lstStyle/>
          <a:p>
            <a:endParaRPr lang="en-US" dirty="0">
              <a:solidFill>
                <a:schemeClr val="tx1"/>
              </a:solidFill>
            </a:endParaRPr>
          </a:p>
        </p:txBody>
      </p:sp>
      <p:sp>
        <p:nvSpPr>
          <p:cNvPr id="7" name="TextBox 6"/>
          <p:cNvSpPr txBox="1"/>
          <p:nvPr/>
        </p:nvSpPr>
        <p:spPr>
          <a:xfrm>
            <a:off x="3180224" y="5733256"/>
            <a:ext cx="2585772" cy="369332"/>
          </a:xfrm>
          <a:prstGeom prst="rect">
            <a:avLst/>
          </a:prstGeom>
          <a:noFill/>
        </p:spPr>
        <p:txBody>
          <a:bodyPr wrap="none" rtlCol="0">
            <a:spAutoFit/>
          </a:bodyPr>
          <a:lstStyle/>
          <a:p>
            <a:pPr algn="ctr"/>
            <a:r>
              <a:rPr lang="nl-NL" b="1" dirty="0"/>
              <a:t>Denise van Diermen, arts</a:t>
            </a:r>
            <a:endParaRPr lang="en-US" b="1" dirty="0"/>
          </a:p>
        </p:txBody>
      </p:sp>
      <p:pic>
        <p:nvPicPr>
          <p:cNvPr id="8" name="Picture 5" descr="actalogo bev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9438" y="483804"/>
            <a:ext cx="1865312"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207963"/>
            <a:ext cx="1457325"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764704"/>
            <a:ext cx="2362200"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6810" y="3804739"/>
            <a:ext cx="2268860" cy="1504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3454730"/>
            <a:ext cx="2520280" cy="2389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742" y="3284984"/>
            <a:ext cx="2905126" cy="2728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6770" y="789178"/>
            <a:ext cx="262890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32091" y="789178"/>
            <a:ext cx="2352299" cy="2211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11027" y="1196753"/>
            <a:ext cx="6604735"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944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056"/>
                                        </p:tgtEl>
                                        <p:attrNameLst>
                                          <p:attrName>style.visibility</p:attrName>
                                        </p:attrNameLst>
                                      </p:cBhvr>
                                      <p:to>
                                        <p:strVal val="visible"/>
                                      </p:to>
                                    </p:set>
                                    <p:anim calcmode="lin" valueType="num">
                                      <p:cBhvr>
                                        <p:cTn id="31" dur="500" fill="hold"/>
                                        <p:tgtEl>
                                          <p:spTgt spid="2056"/>
                                        </p:tgtEl>
                                        <p:attrNameLst>
                                          <p:attrName>ppt_w</p:attrName>
                                        </p:attrNameLst>
                                      </p:cBhvr>
                                      <p:tavLst>
                                        <p:tav tm="0">
                                          <p:val>
                                            <p:fltVal val="0"/>
                                          </p:val>
                                        </p:tav>
                                        <p:tav tm="100000">
                                          <p:val>
                                            <p:strVal val="#ppt_w"/>
                                          </p:val>
                                        </p:tav>
                                      </p:tavLst>
                                    </p:anim>
                                    <p:anim calcmode="lin" valueType="num">
                                      <p:cBhvr>
                                        <p:cTn id="32" dur="500" fill="hold"/>
                                        <p:tgtEl>
                                          <p:spTgt spid="2056"/>
                                        </p:tgtEl>
                                        <p:attrNameLst>
                                          <p:attrName>ppt_h</p:attrName>
                                        </p:attrNameLst>
                                      </p:cBhvr>
                                      <p:tavLst>
                                        <p:tav tm="0">
                                          <p:val>
                                            <p:fltVal val="0"/>
                                          </p:val>
                                        </p:tav>
                                        <p:tav tm="100000">
                                          <p:val>
                                            <p:strVal val="#ppt_h"/>
                                          </p:val>
                                        </p:tav>
                                      </p:tavLst>
                                    </p:anim>
                                    <p:animEffect transition="in" filter="fade">
                                      <p:cBhvr>
                                        <p:cTn id="33"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115" y="476672"/>
            <a:ext cx="2181225"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5" y="476672"/>
            <a:ext cx="2390775"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7" y="2996952"/>
            <a:ext cx="4762500" cy="360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514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386990-19F2-5BCA-95DE-02F9D2E64DAE}"/>
              </a:ext>
            </a:extLst>
          </p:cNvPr>
          <p:cNvSpPr>
            <a:spLocks noGrp="1"/>
          </p:cNvSpPr>
          <p:nvPr>
            <p:ph type="ctrTitle"/>
          </p:nvPr>
        </p:nvSpPr>
        <p:spPr/>
        <p:txBody>
          <a:bodyPr/>
          <a:lstStyle/>
          <a:p>
            <a:r>
              <a:rPr lang="nl-NL"/>
              <a:t>Minicursus tandheelkunde </a:t>
            </a:r>
            <a:r>
              <a:rPr lang="nl-NL" dirty="0"/>
              <a:t>voor beginners</a:t>
            </a:r>
          </a:p>
        </p:txBody>
      </p:sp>
      <p:pic>
        <p:nvPicPr>
          <p:cNvPr id="20482" name="Picture 2" descr="1 Smile-sticker, smile, kfz296, rond, Ø 10 cm, lachende sticker voor  laptop, deur, motorfiets, scooter, auto, weerbestendig : Amazon.nl: Auto &amp;  motor">
            <a:extLst>
              <a:ext uri="{FF2B5EF4-FFF2-40B4-BE49-F238E27FC236}">
                <a16:creationId xmlns:a16="http://schemas.microsoft.com/office/drawing/2014/main" id="{1DB1416B-D54F-3E98-5DB1-571120BF02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3600069"/>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630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B39403-E4D2-FDC4-09FC-02A44DADFBB1}"/>
              </a:ext>
            </a:extLst>
          </p:cNvPr>
          <p:cNvSpPr>
            <a:spLocks noGrp="1"/>
          </p:cNvSpPr>
          <p:nvPr>
            <p:ph type="title"/>
          </p:nvPr>
        </p:nvSpPr>
        <p:spPr/>
        <p:txBody>
          <a:bodyPr>
            <a:normAutofit/>
          </a:bodyPr>
          <a:lstStyle/>
          <a:p>
            <a:r>
              <a:rPr lang="nl-NL" dirty="0"/>
              <a:t>Minicursus tandheelkunde</a:t>
            </a:r>
          </a:p>
        </p:txBody>
      </p:sp>
      <p:pic>
        <p:nvPicPr>
          <p:cNvPr id="3" name="Picture 6">
            <a:extLst>
              <a:ext uri="{FF2B5EF4-FFF2-40B4-BE49-F238E27FC236}">
                <a16:creationId xmlns:a16="http://schemas.microsoft.com/office/drawing/2014/main" id="{0472A98D-4683-503A-9618-2CF5062CD1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700808"/>
            <a:ext cx="5574804" cy="4230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896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11D03-69FE-4476-8E4E-003DC5A783F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E1D5592-4BC5-914A-5A81-B1DA7BF0E2F4}"/>
              </a:ext>
            </a:extLst>
          </p:cNvPr>
          <p:cNvSpPr>
            <a:spLocks noGrp="1"/>
          </p:cNvSpPr>
          <p:nvPr>
            <p:ph type="title"/>
          </p:nvPr>
        </p:nvSpPr>
        <p:spPr>
          <a:xfrm>
            <a:off x="457200" y="274638"/>
            <a:ext cx="8229600" cy="1143000"/>
          </a:xfrm>
        </p:spPr>
        <p:txBody>
          <a:bodyPr anchor="ctr">
            <a:normAutofit/>
          </a:bodyPr>
          <a:lstStyle/>
          <a:p>
            <a:pPr>
              <a:lnSpc>
                <a:spcPct val="90000"/>
              </a:lnSpc>
            </a:pPr>
            <a:r>
              <a:rPr lang="nl-NL" sz="3700" dirty="0"/>
              <a:t>Minicursus tandheelkunde</a:t>
            </a:r>
          </a:p>
        </p:txBody>
      </p:sp>
      <p:pic>
        <p:nvPicPr>
          <p:cNvPr id="4098" name="Picture 2" descr="anatomie van een tand">
            <a:extLst>
              <a:ext uri="{FF2B5EF4-FFF2-40B4-BE49-F238E27FC236}">
                <a16:creationId xmlns:a16="http://schemas.microsoft.com/office/drawing/2014/main" id="{00C38D8A-EBAE-B107-A496-77B4E82A932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07704" y="1628800"/>
            <a:ext cx="4866626" cy="4525963"/>
          </a:xfrm>
          <a:prstGeom prst="rect">
            <a:avLst/>
          </a:prstGeom>
          <a:solidFill>
            <a:srgbClr val="FFFFFF"/>
          </a:solidFill>
        </p:spPr>
      </p:pic>
    </p:spTree>
    <p:extLst>
      <p:ext uri="{BB962C8B-B14F-4D97-AF65-F5344CB8AC3E}">
        <p14:creationId xmlns:p14="http://schemas.microsoft.com/office/powerpoint/2010/main" val="2786583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955D2-2E8D-9268-0737-A8A6ED4BFC5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EEB1D66-8E97-F9C5-5AD9-3043397764FF}"/>
              </a:ext>
            </a:extLst>
          </p:cNvPr>
          <p:cNvSpPr>
            <a:spLocks noGrp="1"/>
          </p:cNvSpPr>
          <p:nvPr>
            <p:ph type="title"/>
          </p:nvPr>
        </p:nvSpPr>
        <p:spPr>
          <a:xfrm>
            <a:off x="457200" y="274638"/>
            <a:ext cx="8229600" cy="1143000"/>
          </a:xfrm>
        </p:spPr>
        <p:txBody>
          <a:bodyPr anchor="ctr">
            <a:normAutofit/>
          </a:bodyPr>
          <a:lstStyle/>
          <a:p>
            <a:pPr>
              <a:lnSpc>
                <a:spcPct val="90000"/>
              </a:lnSpc>
            </a:pPr>
            <a:r>
              <a:rPr lang="nl-NL" sz="3700" dirty="0"/>
              <a:t>Minicursus tandheelkunde</a:t>
            </a:r>
          </a:p>
        </p:txBody>
      </p:sp>
      <p:pic>
        <p:nvPicPr>
          <p:cNvPr id="3" name="Picture 4" descr="tand cariës structuur en volledige plaatsingsstappen in realistische stijl.  vlek, glazuur cariës, dentil, pulpitis, parodontitis. vector illustratie  3d. 2144810 Vectorkunst bij Vecteezy">
            <a:extLst>
              <a:ext uri="{FF2B5EF4-FFF2-40B4-BE49-F238E27FC236}">
                <a16:creationId xmlns:a16="http://schemas.microsoft.com/office/drawing/2014/main" id="{7270AEEF-B331-3873-5A75-E475672B15A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7200" y="1803474"/>
            <a:ext cx="8229600" cy="3339948"/>
          </a:xfrm>
          <a:prstGeom prst="rect">
            <a:avLst/>
          </a:prstGeom>
          <a:solidFill>
            <a:srgbClr val="FFFFFF"/>
          </a:solidFill>
        </p:spPr>
      </p:pic>
      <p:sp>
        <p:nvSpPr>
          <p:cNvPr id="4" name="Tekstvak 3">
            <a:extLst>
              <a:ext uri="{FF2B5EF4-FFF2-40B4-BE49-F238E27FC236}">
                <a16:creationId xmlns:a16="http://schemas.microsoft.com/office/drawing/2014/main" id="{0B60B2F2-5BCF-AAE2-C7E9-ADAA1367415F}"/>
              </a:ext>
            </a:extLst>
          </p:cNvPr>
          <p:cNvSpPr txBox="1"/>
          <p:nvPr/>
        </p:nvSpPr>
        <p:spPr>
          <a:xfrm>
            <a:off x="3389657" y="1252914"/>
            <a:ext cx="2364686" cy="461665"/>
          </a:xfrm>
          <a:prstGeom prst="rect">
            <a:avLst/>
          </a:prstGeom>
          <a:noFill/>
        </p:spPr>
        <p:txBody>
          <a:bodyPr wrap="none" rtlCol="0">
            <a:spAutoFit/>
          </a:bodyPr>
          <a:lstStyle/>
          <a:p>
            <a:r>
              <a:rPr lang="nl-NL" sz="2400" dirty="0"/>
              <a:t>Cariës =“gaatjes” </a:t>
            </a:r>
          </a:p>
        </p:txBody>
      </p:sp>
      <p:sp>
        <p:nvSpPr>
          <p:cNvPr id="5" name="Tekstvak 4">
            <a:extLst>
              <a:ext uri="{FF2B5EF4-FFF2-40B4-BE49-F238E27FC236}">
                <a16:creationId xmlns:a16="http://schemas.microsoft.com/office/drawing/2014/main" id="{22EDFAED-A6EF-D083-55E8-E6379AE5A433}"/>
              </a:ext>
            </a:extLst>
          </p:cNvPr>
          <p:cNvSpPr txBox="1"/>
          <p:nvPr/>
        </p:nvSpPr>
        <p:spPr>
          <a:xfrm>
            <a:off x="1331640" y="5254946"/>
            <a:ext cx="3131050" cy="1754326"/>
          </a:xfrm>
          <a:prstGeom prst="rect">
            <a:avLst/>
          </a:prstGeom>
          <a:noFill/>
        </p:spPr>
        <p:txBody>
          <a:bodyPr wrap="none" rtlCol="0">
            <a:spAutoFit/>
          </a:bodyPr>
          <a:lstStyle/>
          <a:p>
            <a:r>
              <a:rPr lang="nl-NL" dirty="0"/>
              <a:t>Oorzaken: </a:t>
            </a:r>
          </a:p>
          <a:p>
            <a:pPr marL="285750" indent="-285750">
              <a:buFont typeface="Arial" panose="020B0604020202020204" pitchFamily="34" charset="0"/>
              <a:buChar char="•"/>
            </a:pPr>
            <a:r>
              <a:rPr lang="nl-NL" dirty="0"/>
              <a:t>Veel zoetmomenten per dag</a:t>
            </a:r>
          </a:p>
          <a:p>
            <a:pPr marL="285750" indent="-285750">
              <a:buFont typeface="Arial" panose="020B0604020202020204" pitchFamily="34" charset="0"/>
              <a:buChar char="•"/>
            </a:pPr>
            <a:r>
              <a:rPr lang="nl-NL" dirty="0"/>
              <a:t>Droge mond</a:t>
            </a:r>
          </a:p>
          <a:p>
            <a:pPr marL="285750" indent="-285750">
              <a:buFont typeface="Arial" panose="020B0604020202020204" pitchFamily="34" charset="0"/>
              <a:buChar char="•"/>
            </a:pPr>
            <a:r>
              <a:rPr lang="nl-NL" dirty="0"/>
              <a:t>Slechte mondhygiëne</a:t>
            </a:r>
          </a:p>
          <a:p>
            <a:pPr marL="285750" indent="-285750">
              <a:buFont typeface="Arial" panose="020B0604020202020204" pitchFamily="34" charset="0"/>
              <a:buChar char="•"/>
            </a:pPr>
            <a:r>
              <a:rPr lang="nl-NL" dirty="0"/>
              <a:t>Diabetes</a:t>
            </a:r>
          </a:p>
          <a:p>
            <a:endParaRPr lang="nl-NL" dirty="0"/>
          </a:p>
        </p:txBody>
      </p:sp>
      <p:sp>
        <p:nvSpPr>
          <p:cNvPr id="6" name="Tekstvak 5">
            <a:extLst>
              <a:ext uri="{FF2B5EF4-FFF2-40B4-BE49-F238E27FC236}">
                <a16:creationId xmlns:a16="http://schemas.microsoft.com/office/drawing/2014/main" id="{4A60746E-F1DB-635C-C2B7-1646888BDAD3}"/>
              </a:ext>
            </a:extLst>
          </p:cNvPr>
          <p:cNvSpPr txBox="1"/>
          <p:nvPr/>
        </p:nvSpPr>
        <p:spPr>
          <a:xfrm>
            <a:off x="6012160" y="5254946"/>
            <a:ext cx="2077813" cy="1200329"/>
          </a:xfrm>
          <a:prstGeom prst="rect">
            <a:avLst/>
          </a:prstGeom>
          <a:noFill/>
        </p:spPr>
        <p:txBody>
          <a:bodyPr wrap="none" rtlCol="0">
            <a:spAutoFit/>
          </a:bodyPr>
          <a:lstStyle/>
          <a:p>
            <a:r>
              <a:rPr lang="nl-NL" dirty="0"/>
              <a:t>Mechanisme:</a:t>
            </a:r>
          </a:p>
          <a:p>
            <a:pPr marL="285750" indent="-285750">
              <a:buFont typeface="Arial" panose="020B0604020202020204" pitchFamily="34" charset="0"/>
              <a:buChar char="•"/>
            </a:pPr>
            <a:r>
              <a:rPr lang="nl-NL" dirty="0"/>
              <a:t>Plaque-ophoping</a:t>
            </a:r>
          </a:p>
          <a:p>
            <a:pPr marL="285750" indent="-285750">
              <a:buFont typeface="Arial" panose="020B0604020202020204" pitchFamily="34" charset="0"/>
              <a:buChar char="•"/>
            </a:pPr>
            <a:r>
              <a:rPr lang="nl-NL" dirty="0"/>
              <a:t>Bacteriën</a:t>
            </a:r>
          </a:p>
          <a:p>
            <a:pPr marL="285750" indent="-285750">
              <a:buFont typeface="Arial" panose="020B0604020202020204" pitchFamily="34" charset="0"/>
              <a:buChar char="•"/>
            </a:pPr>
            <a:r>
              <a:rPr lang="nl-NL" dirty="0"/>
              <a:t>Zuurgraad</a:t>
            </a:r>
          </a:p>
        </p:txBody>
      </p:sp>
    </p:spTree>
    <p:extLst>
      <p:ext uri="{BB962C8B-B14F-4D97-AF65-F5344CB8AC3E}">
        <p14:creationId xmlns:p14="http://schemas.microsoft.com/office/powerpoint/2010/main" val="421377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B8ACE-2BB6-AB98-BB68-0AC19EA80B9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39061E4-E3D4-3BBE-F2FD-D9D8370FFB65}"/>
              </a:ext>
            </a:extLst>
          </p:cNvPr>
          <p:cNvSpPr>
            <a:spLocks noGrp="1"/>
          </p:cNvSpPr>
          <p:nvPr>
            <p:ph type="title"/>
          </p:nvPr>
        </p:nvSpPr>
        <p:spPr/>
        <p:txBody>
          <a:bodyPr>
            <a:normAutofit/>
          </a:bodyPr>
          <a:lstStyle/>
          <a:p>
            <a:r>
              <a:rPr lang="nl-NL" dirty="0"/>
              <a:t>Minicursus tandheelkunde</a:t>
            </a:r>
          </a:p>
        </p:txBody>
      </p:sp>
      <p:pic>
        <p:nvPicPr>
          <p:cNvPr id="4" name="Afbeelding 3">
            <a:extLst>
              <a:ext uri="{FF2B5EF4-FFF2-40B4-BE49-F238E27FC236}">
                <a16:creationId xmlns:a16="http://schemas.microsoft.com/office/drawing/2014/main" id="{0520713B-B266-10EF-547B-BA6137605968}"/>
              </a:ext>
            </a:extLst>
          </p:cNvPr>
          <p:cNvPicPr>
            <a:picLocks noChangeAspect="1"/>
          </p:cNvPicPr>
          <p:nvPr/>
        </p:nvPicPr>
        <p:blipFill>
          <a:blip r:embed="rId2"/>
          <a:stretch>
            <a:fillRect/>
          </a:stretch>
        </p:blipFill>
        <p:spPr>
          <a:xfrm>
            <a:off x="755576" y="1556792"/>
            <a:ext cx="4965700" cy="4838700"/>
          </a:xfrm>
          <a:prstGeom prst="rect">
            <a:avLst/>
          </a:prstGeom>
        </p:spPr>
      </p:pic>
      <p:pic>
        <p:nvPicPr>
          <p:cNvPr id="7172" name="Picture 4" descr="Coca-Cola | 330ml | Frisdrank - Kellys Expat Shopping">
            <a:extLst>
              <a:ext uri="{FF2B5EF4-FFF2-40B4-BE49-F238E27FC236}">
                <a16:creationId xmlns:a16="http://schemas.microsoft.com/office/drawing/2014/main" id="{1B3EE7C1-9DFE-F8BD-8FBE-B5282DC369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0119" y="1532000"/>
            <a:ext cx="1752984" cy="175298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portdrankjes | Fitnessfood">
            <a:extLst>
              <a:ext uri="{FF2B5EF4-FFF2-40B4-BE49-F238E27FC236}">
                <a16:creationId xmlns:a16="http://schemas.microsoft.com/office/drawing/2014/main" id="{744DAB40-71D7-9D2A-24C4-01F695642A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4782" y="3260626"/>
            <a:ext cx="2150458" cy="143103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EXTREEM) Zuur Snoep Snel Thuisbezorgd - Candywrap.nl">
            <a:extLst>
              <a:ext uri="{FF2B5EF4-FFF2-40B4-BE49-F238E27FC236}">
                <a16:creationId xmlns:a16="http://schemas.microsoft.com/office/drawing/2014/main" id="{43EB71F7-E1DA-6228-65AC-A341E10A48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5126" y="4850532"/>
            <a:ext cx="1648598" cy="1569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344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A7487-9239-F499-6AFB-7B8270CA10D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254B6E1-598D-0DF5-54DD-37DE2DA1A435}"/>
              </a:ext>
            </a:extLst>
          </p:cNvPr>
          <p:cNvSpPr>
            <a:spLocks noGrp="1"/>
          </p:cNvSpPr>
          <p:nvPr>
            <p:ph type="title"/>
          </p:nvPr>
        </p:nvSpPr>
        <p:spPr/>
        <p:txBody>
          <a:bodyPr>
            <a:normAutofit/>
          </a:bodyPr>
          <a:lstStyle/>
          <a:p>
            <a:r>
              <a:rPr lang="nl-NL" dirty="0"/>
              <a:t>Minicursus tandheelkunde</a:t>
            </a:r>
          </a:p>
        </p:txBody>
      </p:sp>
      <p:pic>
        <p:nvPicPr>
          <p:cNvPr id="11266" name="Picture 2" descr="Cariës bij kinderen: een onderschatte infectieziekte - Zuivelengezondheid.nl">
            <a:extLst>
              <a:ext uri="{FF2B5EF4-FFF2-40B4-BE49-F238E27FC236}">
                <a16:creationId xmlns:a16="http://schemas.microsoft.com/office/drawing/2014/main" id="{0E30CA99-58BA-7DA2-0E70-82314E3620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300" y="2060848"/>
            <a:ext cx="4293268" cy="252028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ariës en speeksel | SpringerLink">
            <a:extLst>
              <a:ext uri="{FF2B5EF4-FFF2-40B4-BE49-F238E27FC236}">
                <a16:creationId xmlns:a16="http://schemas.microsoft.com/office/drawing/2014/main" id="{D00BD92E-4727-6DBB-FB73-F6AB192819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3429000"/>
            <a:ext cx="4436558"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686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94C71-9EDC-846C-AFCA-D06921B3458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E08F366-4E9F-A277-09FF-A11443723984}"/>
              </a:ext>
            </a:extLst>
          </p:cNvPr>
          <p:cNvSpPr>
            <a:spLocks noGrp="1"/>
          </p:cNvSpPr>
          <p:nvPr>
            <p:ph type="title"/>
          </p:nvPr>
        </p:nvSpPr>
        <p:spPr/>
        <p:txBody>
          <a:bodyPr>
            <a:normAutofit/>
          </a:bodyPr>
          <a:lstStyle/>
          <a:p>
            <a:r>
              <a:rPr lang="nl-NL" dirty="0"/>
              <a:t>Minicursus tandheelkunde</a:t>
            </a:r>
          </a:p>
        </p:txBody>
      </p:sp>
      <p:pic>
        <p:nvPicPr>
          <p:cNvPr id="12294" name="Picture 6" descr="Preventie &amp; Mondhygiëne | Tandartsenpraktijk Rozenburg">
            <a:extLst>
              <a:ext uri="{FF2B5EF4-FFF2-40B4-BE49-F238E27FC236}">
                <a16:creationId xmlns:a16="http://schemas.microsoft.com/office/drawing/2014/main" id="{1519D478-17F5-376E-4579-F3C688A672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56793"/>
            <a:ext cx="4464496" cy="2319832"/>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Mondhygiene en preventie – Tandheelkundig centrum Langver">
            <a:extLst>
              <a:ext uri="{FF2B5EF4-FFF2-40B4-BE49-F238E27FC236}">
                <a16:creationId xmlns:a16="http://schemas.microsoft.com/office/drawing/2014/main" id="{60687188-286C-82D4-D120-9A85FACCB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484734"/>
            <a:ext cx="3492500" cy="23241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Vulling plaatsen | Tandartspraktijk Overbos">
            <a:extLst>
              <a:ext uri="{FF2B5EF4-FFF2-40B4-BE49-F238E27FC236}">
                <a16:creationId xmlns:a16="http://schemas.microsoft.com/office/drawing/2014/main" id="{DA1B5856-DF41-196F-11FE-2DB148E39E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4015780"/>
            <a:ext cx="4464496" cy="2435809"/>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Vullingen | Verhagen Volledig Mondzorg">
            <a:extLst>
              <a:ext uri="{FF2B5EF4-FFF2-40B4-BE49-F238E27FC236}">
                <a16:creationId xmlns:a16="http://schemas.microsoft.com/office/drawing/2014/main" id="{0035CDB5-CA1B-6B10-D8FA-A6B8B12B05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0174" y="4365104"/>
            <a:ext cx="3767455" cy="1871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600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0CA2B57B-E3CA-56B9-B143-2E086CC4E4E6}"/>
              </a:ext>
            </a:extLst>
          </p:cNvPr>
          <p:cNvSpPr>
            <a:spLocks noGrp="1"/>
          </p:cNvSpPr>
          <p:nvPr>
            <p:ph type="title"/>
          </p:nvPr>
        </p:nvSpPr>
        <p:spPr/>
        <p:txBody>
          <a:bodyPr>
            <a:normAutofit/>
          </a:bodyPr>
          <a:lstStyle/>
          <a:p>
            <a:r>
              <a:rPr lang="nl-NL" dirty="0"/>
              <a:t>Minicursus tandheelkunde</a:t>
            </a:r>
          </a:p>
        </p:txBody>
      </p:sp>
      <p:pic>
        <p:nvPicPr>
          <p:cNvPr id="5" name="filmpje endo.mp4">
            <a:hlinkClick r:id="" action="ppaction://media"/>
            <a:extLst>
              <a:ext uri="{FF2B5EF4-FFF2-40B4-BE49-F238E27FC236}">
                <a16:creationId xmlns:a16="http://schemas.microsoft.com/office/drawing/2014/main" id="{3013EF2D-DF21-0A78-F115-39704C94613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75656" y="1417638"/>
            <a:ext cx="2546350" cy="4525963"/>
          </a:xfrm>
        </p:spPr>
      </p:pic>
      <p:pic>
        <p:nvPicPr>
          <p:cNvPr id="3074" name="Picture 2">
            <a:extLst>
              <a:ext uri="{FF2B5EF4-FFF2-40B4-BE49-F238E27FC236}">
                <a16:creationId xmlns:a16="http://schemas.microsoft.com/office/drawing/2014/main" id="{B8F21B84-4F1A-AF9E-4CBF-23379F99E2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4800" y="1411369"/>
            <a:ext cx="4103538" cy="280062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ij mij is onlangs een kies getrokken en ik wil het gat weer opgevuld  hebben. Wat zal ik nu nemen een brug of een implantaat? - Mondzorg  Baliëndijk">
            <a:extLst>
              <a:ext uri="{FF2B5EF4-FFF2-40B4-BE49-F238E27FC236}">
                <a16:creationId xmlns:a16="http://schemas.microsoft.com/office/drawing/2014/main" id="{0F363D18-7CE8-787C-1BBE-4E6EC13119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508" y="4221088"/>
            <a:ext cx="3810000" cy="261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96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1BF586-8323-8C25-9D8D-B19A4C96B7A1}"/>
              </a:ext>
            </a:extLst>
          </p:cNvPr>
          <p:cNvSpPr>
            <a:spLocks noGrp="1"/>
          </p:cNvSpPr>
          <p:nvPr>
            <p:ph type="title"/>
          </p:nvPr>
        </p:nvSpPr>
        <p:spPr/>
        <p:txBody>
          <a:bodyPr/>
          <a:lstStyle/>
          <a:p>
            <a:r>
              <a:rPr lang="nl-NL" dirty="0" err="1"/>
              <a:t>Disclosure</a:t>
            </a:r>
            <a:endParaRPr lang="nl-NL" dirty="0"/>
          </a:p>
        </p:txBody>
      </p:sp>
      <p:sp>
        <p:nvSpPr>
          <p:cNvPr id="3" name="Tijdelijke aanduiding voor inhoud 2">
            <a:extLst>
              <a:ext uri="{FF2B5EF4-FFF2-40B4-BE49-F238E27FC236}">
                <a16:creationId xmlns:a16="http://schemas.microsoft.com/office/drawing/2014/main" id="{AFDAE443-91C6-4FB1-8C7B-CE76D6ABFF66}"/>
              </a:ext>
            </a:extLst>
          </p:cNvPr>
          <p:cNvSpPr>
            <a:spLocks noGrp="1"/>
          </p:cNvSpPr>
          <p:nvPr>
            <p:ph idx="1"/>
          </p:nvPr>
        </p:nvSpPr>
        <p:spPr/>
        <p:txBody>
          <a:bodyPr/>
          <a:lstStyle/>
          <a:p>
            <a:r>
              <a:rPr lang="nl-NL" dirty="0"/>
              <a:t>Geen sponsoring</a:t>
            </a:r>
          </a:p>
          <a:p>
            <a:r>
              <a:rPr lang="nl-NL" dirty="0"/>
              <a:t>Geen aandeelhouder of andere relaties met bedrijven.</a:t>
            </a:r>
          </a:p>
        </p:txBody>
      </p:sp>
    </p:spTree>
    <p:extLst>
      <p:ext uri="{BB962C8B-B14F-4D97-AF65-F5344CB8AC3E}">
        <p14:creationId xmlns:p14="http://schemas.microsoft.com/office/powerpoint/2010/main" val="294764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BC33B-CC62-87E9-8693-C982A24C673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0AB03AE-D4E2-D268-0BFB-3F0880C18A39}"/>
              </a:ext>
            </a:extLst>
          </p:cNvPr>
          <p:cNvSpPr>
            <a:spLocks noGrp="1"/>
          </p:cNvSpPr>
          <p:nvPr>
            <p:ph type="title"/>
          </p:nvPr>
        </p:nvSpPr>
        <p:spPr/>
        <p:txBody>
          <a:bodyPr>
            <a:normAutofit/>
          </a:bodyPr>
          <a:lstStyle/>
          <a:p>
            <a:r>
              <a:rPr lang="nl-NL" dirty="0"/>
              <a:t>Minicursus tandheelkunde</a:t>
            </a:r>
          </a:p>
        </p:txBody>
      </p:sp>
      <p:pic>
        <p:nvPicPr>
          <p:cNvPr id="9218" name="Picture 2" descr="Wat Is Tanderosie? En Hoe Voorkom Je Het? | Dentalzorg">
            <a:extLst>
              <a:ext uri="{FF2B5EF4-FFF2-40B4-BE49-F238E27FC236}">
                <a16:creationId xmlns:a16="http://schemas.microsoft.com/office/drawing/2014/main" id="{9542D198-9836-2674-B394-0FB35B03F9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276872"/>
            <a:ext cx="5651500" cy="14351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929D9F0B-7F6F-DB1F-7167-7E2DEAFAC307}"/>
              </a:ext>
            </a:extLst>
          </p:cNvPr>
          <p:cNvSpPr txBox="1"/>
          <p:nvPr/>
        </p:nvSpPr>
        <p:spPr>
          <a:xfrm>
            <a:off x="3491880" y="1556792"/>
            <a:ext cx="2876044" cy="461665"/>
          </a:xfrm>
          <a:prstGeom prst="rect">
            <a:avLst/>
          </a:prstGeom>
          <a:noFill/>
        </p:spPr>
        <p:txBody>
          <a:bodyPr wrap="none" rtlCol="0">
            <a:spAutoFit/>
          </a:bodyPr>
          <a:lstStyle/>
          <a:p>
            <a:r>
              <a:rPr lang="nl-NL" sz="2400" dirty="0"/>
              <a:t>Tanderosie en slijtage</a:t>
            </a:r>
          </a:p>
        </p:txBody>
      </p:sp>
      <p:sp>
        <p:nvSpPr>
          <p:cNvPr id="4" name="Tekstvak 3">
            <a:extLst>
              <a:ext uri="{FF2B5EF4-FFF2-40B4-BE49-F238E27FC236}">
                <a16:creationId xmlns:a16="http://schemas.microsoft.com/office/drawing/2014/main" id="{A9AA419E-85FC-5320-E4CA-109769BC4CEF}"/>
              </a:ext>
            </a:extLst>
          </p:cNvPr>
          <p:cNvSpPr txBox="1"/>
          <p:nvPr/>
        </p:nvSpPr>
        <p:spPr>
          <a:xfrm>
            <a:off x="1043608" y="4571206"/>
            <a:ext cx="3775714" cy="1477328"/>
          </a:xfrm>
          <a:prstGeom prst="rect">
            <a:avLst/>
          </a:prstGeom>
          <a:noFill/>
        </p:spPr>
        <p:txBody>
          <a:bodyPr wrap="none" rtlCol="0">
            <a:spAutoFit/>
          </a:bodyPr>
          <a:lstStyle/>
          <a:p>
            <a:r>
              <a:rPr lang="nl-NL" dirty="0"/>
              <a:t>Oorzaken: </a:t>
            </a:r>
          </a:p>
          <a:p>
            <a:pPr marL="285750" indent="-285750">
              <a:buFont typeface="Arial" panose="020B0604020202020204" pitchFamily="34" charset="0"/>
              <a:buChar char="•"/>
            </a:pPr>
            <a:r>
              <a:rPr lang="nl-NL" dirty="0"/>
              <a:t>Zure dranken en voedingsmiddelen</a:t>
            </a:r>
          </a:p>
          <a:p>
            <a:pPr marL="285750" indent="-285750">
              <a:buFont typeface="Arial" panose="020B0604020202020204" pitchFamily="34" charset="0"/>
              <a:buChar char="•"/>
            </a:pPr>
            <a:r>
              <a:rPr lang="nl-NL" dirty="0"/>
              <a:t>Maagzuur oprispingen GORZ</a:t>
            </a:r>
          </a:p>
          <a:p>
            <a:pPr marL="285750" indent="-285750">
              <a:buFont typeface="Arial" panose="020B0604020202020204" pitchFamily="34" charset="0"/>
              <a:buChar char="•"/>
            </a:pPr>
            <a:r>
              <a:rPr lang="nl-NL" dirty="0"/>
              <a:t>Medicatie</a:t>
            </a:r>
          </a:p>
          <a:p>
            <a:pPr marL="285750" indent="-285750">
              <a:buFont typeface="Arial" panose="020B0604020202020204" pitchFamily="34" charset="0"/>
              <a:buChar char="•"/>
            </a:pPr>
            <a:r>
              <a:rPr lang="nl-NL" dirty="0"/>
              <a:t>Knarsen en klemmen</a:t>
            </a:r>
          </a:p>
        </p:txBody>
      </p:sp>
      <p:sp>
        <p:nvSpPr>
          <p:cNvPr id="5" name="Tekstvak 4">
            <a:extLst>
              <a:ext uri="{FF2B5EF4-FFF2-40B4-BE49-F238E27FC236}">
                <a16:creationId xmlns:a16="http://schemas.microsoft.com/office/drawing/2014/main" id="{7ABB12FC-D344-5DB8-5EFF-7C63C593D70B}"/>
              </a:ext>
            </a:extLst>
          </p:cNvPr>
          <p:cNvSpPr txBox="1"/>
          <p:nvPr/>
        </p:nvSpPr>
        <p:spPr>
          <a:xfrm>
            <a:off x="5719781" y="4571206"/>
            <a:ext cx="2525820" cy="1477328"/>
          </a:xfrm>
          <a:prstGeom prst="rect">
            <a:avLst/>
          </a:prstGeom>
          <a:noFill/>
        </p:spPr>
        <p:txBody>
          <a:bodyPr wrap="none" rtlCol="0">
            <a:spAutoFit/>
          </a:bodyPr>
          <a:lstStyle/>
          <a:p>
            <a:r>
              <a:rPr lang="nl-NL" dirty="0"/>
              <a:t>Gevolg:</a:t>
            </a:r>
          </a:p>
          <a:p>
            <a:pPr marL="285750" indent="-285750">
              <a:buFont typeface="Arial" panose="020B0604020202020204" pitchFamily="34" charset="0"/>
              <a:buChar char="•"/>
            </a:pPr>
            <a:r>
              <a:rPr lang="nl-NL" dirty="0"/>
              <a:t>Gevoelige tanden</a:t>
            </a:r>
          </a:p>
          <a:p>
            <a:pPr marL="285750" indent="-285750">
              <a:buFont typeface="Arial" panose="020B0604020202020204" pitchFamily="34" charset="0"/>
              <a:buChar char="•"/>
            </a:pPr>
            <a:r>
              <a:rPr lang="nl-NL" dirty="0"/>
              <a:t>Esthetiek</a:t>
            </a:r>
          </a:p>
          <a:p>
            <a:pPr marL="285750" indent="-285750">
              <a:buFont typeface="Arial" panose="020B0604020202020204" pitchFamily="34" charset="0"/>
              <a:buChar char="•"/>
            </a:pPr>
            <a:r>
              <a:rPr lang="nl-NL" dirty="0"/>
              <a:t>Kans op cariës</a:t>
            </a:r>
          </a:p>
          <a:p>
            <a:pPr marL="285750" indent="-285750">
              <a:buFont typeface="Arial" panose="020B0604020202020204" pitchFamily="34" charset="0"/>
              <a:buChar char="•"/>
            </a:pPr>
            <a:r>
              <a:rPr lang="nl-NL" dirty="0"/>
              <a:t>Kaakgewrichtklachten</a:t>
            </a:r>
          </a:p>
        </p:txBody>
      </p:sp>
    </p:spTree>
    <p:extLst>
      <p:ext uri="{BB962C8B-B14F-4D97-AF65-F5344CB8AC3E}">
        <p14:creationId xmlns:p14="http://schemas.microsoft.com/office/powerpoint/2010/main" val="2177962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93FE6-EEB0-150C-C22F-81521EAAE97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9272E81-E69A-E30D-596D-A33F7DBFB060}"/>
              </a:ext>
            </a:extLst>
          </p:cNvPr>
          <p:cNvSpPr>
            <a:spLocks noGrp="1"/>
          </p:cNvSpPr>
          <p:nvPr>
            <p:ph type="title"/>
          </p:nvPr>
        </p:nvSpPr>
        <p:spPr/>
        <p:txBody>
          <a:bodyPr>
            <a:normAutofit/>
          </a:bodyPr>
          <a:lstStyle/>
          <a:p>
            <a:r>
              <a:rPr lang="nl-NL" dirty="0"/>
              <a:t>Minicursus tandheelkunde</a:t>
            </a:r>
          </a:p>
        </p:txBody>
      </p:sp>
      <p:pic>
        <p:nvPicPr>
          <p:cNvPr id="10242" name="Picture 2" descr="Gebitsslijtage in de tandartspraktijk - TandartsPraktijk">
            <a:extLst>
              <a:ext uri="{FF2B5EF4-FFF2-40B4-BE49-F238E27FC236}">
                <a16:creationId xmlns:a16="http://schemas.microsoft.com/office/drawing/2014/main" id="{F6EE7562-D89D-DAC4-8999-38E1FB5210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930" y="1966862"/>
            <a:ext cx="8384871" cy="3406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177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Gebitsslijtage - Orfeokliniek Zoetermeer">
            <a:extLst>
              <a:ext uri="{FF2B5EF4-FFF2-40B4-BE49-F238E27FC236}">
                <a16:creationId xmlns:a16="http://schemas.microsoft.com/office/drawing/2014/main" id="{018BDB7A-45E1-56A5-8B3D-F2AFEC3D2C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513358"/>
            <a:ext cx="3124200" cy="26035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Gebitsslijtage en functieherstel - Klingeburg Tandartspraktijk">
            <a:extLst>
              <a:ext uri="{FF2B5EF4-FFF2-40B4-BE49-F238E27FC236}">
                <a16:creationId xmlns:a16="http://schemas.microsoft.com/office/drawing/2014/main" id="{BB327A29-BF95-D241-6DCA-11FF4806AC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6649" y="570508"/>
            <a:ext cx="3263900" cy="24892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Producten voor leden van de orofaciale fysiotherapeuten | NVOF">
            <a:extLst>
              <a:ext uri="{FF2B5EF4-FFF2-40B4-BE49-F238E27FC236}">
                <a16:creationId xmlns:a16="http://schemas.microsoft.com/office/drawing/2014/main" id="{13C7E496-89A1-A6CF-BC48-193B98C9AA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747" y="3429000"/>
            <a:ext cx="3021941" cy="3021941"/>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543C40E6-0A09-760D-A17B-48C8AB6325DE}"/>
              </a:ext>
            </a:extLst>
          </p:cNvPr>
          <p:cNvPicPr>
            <a:picLocks noChangeAspect="1"/>
          </p:cNvPicPr>
          <p:nvPr/>
        </p:nvPicPr>
        <p:blipFill>
          <a:blip r:embed="rId5"/>
          <a:stretch>
            <a:fillRect/>
          </a:stretch>
        </p:blipFill>
        <p:spPr>
          <a:xfrm>
            <a:off x="5002394" y="3429000"/>
            <a:ext cx="2298070" cy="3021941"/>
          </a:xfrm>
          <a:prstGeom prst="rect">
            <a:avLst/>
          </a:prstGeom>
        </p:spPr>
      </p:pic>
    </p:spTree>
    <p:extLst>
      <p:ext uri="{BB962C8B-B14F-4D97-AF65-F5344CB8AC3E}">
        <p14:creationId xmlns:p14="http://schemas.microsoft.com/office/powerpoint/2010/main" val="163417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0B6DC-C6B0-621F-BCDC-4506EC1EF40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0EBB57D-69C2-A69B-23C7-0AE3B3D8956B}"/>
              </a:ext>
            </a:extLst>
          </p:cNvPr>
          <p:cNvSpPr>
            <a:spLocks noGrp="1"/>
          </p:cNvSpPr>
          <p:nvPr>
            <p:ph type="title"/>
          </p:nvPr>
        </p:nvSpPr>
        <p:spPr/>
        <p:txBody>
          <a:bodyPr>
            <a:normAutofit/>
          </a:bodyPr>
          <a:lstStyle/>
          <a:p>
            <a:r>
              <a:rPr lang="nl-NL" dirty="0"/>
              <a:t>Minicursus tandheelkunde</a:t>
            </a:r>
          </a:p>
        </p:txBody>
      </p:sp>
      <p:sp>
        <p:nvSpPr>
          <p:cNvPr id="3" name="Tekstvak 2">
            <a:extLst>
              <a:ext uri="{FF2B5EF4-FFF2-40B4-BE49-F238E27FC236}">
                <a16:creationId xmlns:a16="http://schemas.microsoft.com/office/drawing/2014/main" id="{538938F2-CF5E-28A0-DA98-08FB71BBDFC8}"/>
              </a:ext>
            </a:extLst>
          </p:cNvPr>
          <p:cNvSpPr txBox="1"/>
          <p:nvPr/>
        </p:nvSpPr>
        <p:spPr>
          <a:xfrm>
            <a:off x="2255468" y="1425822"/>
            <a:ext cx="6070251" cy="461665"/>
          </a:xfrm>
          <a:prstGeom prst="rect">
            <a:avLst/>
          </a:prstGeom>
          <a:noFill/>
        </p:spPr>
        <p:txBody>
          <a:bodyPr wrap="none" rtlCol="0">
            <a:spAutoFit/>
          </a:bodyPr>
          <a:lstStyle/>
          <a:p>
            <a:r>
              <a:rPr lang="nl-NL" sz="2400" dirty="0"/>
              <a:t>Gingivitis en Parodontitis = tandvleesontsteking</a:t>
            </a:r>
          </a:p>
        </p:txBody>
      </p:sp>
      <p:pic>
        <p:nvPicPr>
          <p:cNvPr id="16388" name="Picture 4" descr="Tandvleesontsteking | ahtandartsen.nl Amstelveen Randwijck">
            <a:extLst>
              <a:ext uri="{FF2B5EF4-FFF2-40B4-BE49-F238E27FC236}">
                <a16:creationId xmlns:a16="http://schemas.microsoft.com/office/drawing/2014/main" id="{398397AB-D5C1-6DF5-18AD-AB81C49E3F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3338"/>
            <a:ext cx="9144000" cy="4234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744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30FEF-8B3D-07AC-96C3-89DFD7D8564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A1FA91-1B1C-C33D-8236-9D504795B5F5}"/>
              </a:ext>
            </a:extLst>
          </p:cNvPr>
          <p:cNvSpPr>
            <a:spLocks noGrp="1"/>
          </p:cNvSpPr>
          <p:nvPr>
            <p:ph type="title"/>
          </p:nvPr>
        </p:nvSpPr>
        <p:spPr/>
        <p:txBody>
          <a:bodyPr>
            <a:normAutofit/>
          </a:bodyPr>
          <a:lstStyle/>
          <a:p>
            <a:r>
              <a:rPr lang="nl-NL" dirty="0"/>
              <a:t>Minicursus tandheelkunde</a:t>
            </a:r>
          </a:p>
        </p:txBody>
      </p:sp>
      <p:sp>
        <p:nvSpPr>
          <p:cNvPr id="3" name="Tekstvak 2">
            <a:extLst>
              <a:ext uri="{FF2B5EF4-FFF2-40B4-BE49-F238E27FC236}">
                <a16:creationId xmlns:a16="http://schemas.microsoft.com/office/drawing/2014/main" id="{A961BD35-A367-86C6-640C-388ED5F4128B}"/>
              </a:ext>
            </a:extLst>
          </p:cNvPr>
          <p:cNvSpPr txBox="1"/>
          <p:nvPr/>
        </p:nvSpPr>
        <p:spPr>
          <a:xfrm>
            <a:off x="2255468" y="1772816"/>
            <a:ext cx="6105518" cy="461665"/>
          </a:xfrm>
          <a:prstGeom prst="rect">
            <a:avLst/>
          </a:prstGeom>
          <a:noFill/>
        </p:spPr>
        <p:txBody>
          <a:bodyPr wrap="none" rtlCol="0">
            <a:spAutoFit/>
          </a:bodyPr>
          <a:lstStyle/>
          <a:p>
            <a:r>
              <a:rPr lang="nl-NL" sz="2400" dirty="0"/>
              <a:t>Gingivitis en Parodontitis = tandvleesontsteking</a:t>
            </a:r>
          </a:p>
        </p:txBody>
      </p:sp>
      <p:pic>
        <p:nvPicPr>
          <p:cNvPr id="15362" name="Picture 2" descr="Wat is Parodontitis? En hoe te voorkomen? | Darwinkliniek.nl">
            <a:extLst>
              <a:ext uri="{FF2B5EF4-FFF2-40B4-BE49-F238E27FC236}">
                <a16:creationId xmlns:a16="http://schemas.microsoft.com/office/drawing/2014/main" id="{AFADFF9C-6D7A-BB74-B09A-2459810AAA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687" y="2829330"/>
            <a:ext cx="8542626" cy="237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845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F7B68-CD4F-7592-D2AC-F84CF298941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86F274C-7553-82D1-E5F6-25FA1D4E181D}"/>
              </a:ext>
            </a:extLst>
          </p:cNvPr>
          <p:cNvSpPr>
            <a:spLocks noGrp="1"/>
          </p:cNvSpPr>
          <p:nvPr>
            <p:ph type="title"/>
          </p:nvPr>
        </p:nvSpPr>
        <p:spPr/>
        <p:txBody>
          <a:bodyPr>
            <a:normAutofit/>
          </a:bodyPr>
          <a:lstStyle/>
          <a:p>
            <a:r>
              <a:rPr lang="nl-NL" dirty="0"/>
              <a:t>Minicursus tandheelkunde</a:t>
            </a:r>
          </a:p>
        </p:txBody>
      </p:sp>
      <p:sp>
        <p:nvSpPr>
          <p:cNvPr id="3" name="Tekstvak 2">
            <a:extLst>
              <a:ext uri="{FF2B5EF4-FFF2-40B4-BE49-F238E27FC236}">
                <a16:creationId xmlns:a16="http://schemas.microsoft.com/office/drawing/2014/main" id="{618FE6B0-19D6-9357-1096-97EF00B0DC65}"/>
              </a:ext>
            </a:extLst>
          </p:cNvPr>
          <p:cNvSpPr txBox="1"/>
          <p:nvPr/>
        </p:nvSpPr>
        <p:spPr>
          <a:xfrm>
            <a:off x="1519241" y="1771653"/>
            <a:ext cx="6105518" cy="461665"/>
          </a:xfrm>
          <a:prstGeom prst="rect">
            <a:avLst/>
          </a:prstGeom>
          <a:noFill/>
        </p:spPr>
        <p:txBody>
          <a:bodyPr wrap="none" rtlCol="0">
            <a:spAutoFit/>
          </a:bodyPr>
          <a:lstStyle/>
          <a:p>
            <a:r>
              <a:rPr lang="nl-NL" sz="2400" dirty="0"/>
              <a:t>Gingivitis en Parodontitis = tandvleesontsteking</a:t>
            </a:r>
          </a:p>
        </p:txBody>
      </p:sp>
      <p:sp>
        <p:nvSpPr>
          <p:cNvPr id="4" name="Tekstvak 3">
            <a:extLst>
              <a:ext uri="{FF2B5EF4-FFF2-40B4-BE49-F238E27FC236}">
                <a16:creationId xmlns:a16="http://schemas.microsoft.com/office/drawing/2014/main" id="{9CBFA126-9CBE-CF2B-E601-7FB9C1B45175}"/>
              </a:ext>
            </a:extLst>
          </p:cNvPr>
          <p:cNvSpPr txBox="1"/>
          <p:nvPr/>
        </p:nvSpPr>
        <p:spPr>
          <a:xfrm>
            <a:off x="1519241" y="2587333"/>
            <a:ext cx="5366021" cy="2862322"/>
          </a:xfrm>
          <a:prstGeom prst="rect">
            <a:avLst/>
          </a:prstGeom>
          <a:noFill/>
        </p:spPr>
        <p:txBody>
          <a:bodyPr wrap="none" rtlCol="0">
            <a:spAutoFit/>
          </a:bodyPr>
          <a:lstStyle/>
          <a:p>
            <a:r>
              <a:rPr lang="nl-NL" sz="2000" dirty="0"/>
              <a:t>Oorzaken:</a:t>
            </a:r>
          </a:p>
          <a:p>
            <a:pPr marL="285750" indent="-285750">
              <a:buFont typeface="Arial" panose="020B0604020202020204" pitchFamily="34" charset="0"/>
              <a:buChar char="•"/>
            </a:pPr>
            <a:r>
              <a:rPr lang="nl-NL" sz="2000" dirty="0"/>
              <a:t>Slechte mondhygiëne: veel tandplaque</a:t>
            </a:r>
          </a:p>
          <a:p>
            <a:pPr marL="285750" indent="-285750">
              <a:buFont typeface="Arial" panose="020B0604020202020204" pitchFamily="34" charset="0"/>
              <a:buChar char="•"/>
            </a:pPr>
            <a:r>
              <a:rPr lang="nl-NL" sz="2000" dirty="0"/>
              <a:t>Erfelijkheid</a:t>
            </a:r>
          </a:p>
          <a:p>
            <a:pPr marL="285750" indent="-285750">
              <a:buFont typeface="Arial" panose="020B0604020202020204" pitchFamily="34" charset="0"/>
              <a:buChar char="•"/>
            </a:pPr>
            <a:r>
              <a:rPr lang="nl-NL" sz="2000" dirty="0"/>
              <a:t>Droge mond (medicatie!, Sjögren)</a:t>
            </a:r>
          </a:p>
          <a:p>
            <a:pPr marL="285750" indent="-285750">
              <a:buFont typeface="Arial" panose="020B0604020202020204" pitchFamily="34" charset="0"/>
              <a:buChar char="•"/>
            </a:pPr>
            <a:r>
              <a:rPr lang="nl-NL" sz="2000" dirty="0"/>
              <a:t>Voeding</a:t>
            </a:r>
          </a:p>
          <a:p>
            <a:pPr marL="285750" indent="-285750">
              <a:buFont typeface="Arial" panose="020B0604020202020204" pitchFamily="34" charset="0"/>
              <a:buChar char="•"/>
            </a:pPr>
            <a:r>
              <a:rPr lang="nl-NL" sz="2000" dirty="0"/>
              <a:t>Medicatie</a:t>
            </a:r>
          </a:p>
          <a:p>
            <a:pPr marL="285750" indent="-285750">
              <a:buFont typeface="Arial" panose="020B0604020202020204" pitchFamily="34" charset="0"/>
              <a:buChar char="•"/>
            </a:pPr>
            <a:r>
              <a:rPr lang="nl-NL" sz="2000" dirty="0"/>
              <a:t>Roken</a:t>
            </a:r>
          </a:p>
          <a:p>
            <a:pPr marL="285750" indent="-285750">
              <a:buFont typeface="Arial" panose="020B0604020202020204" pitchFamily="34" charset="0"/>
              <a:buChar char="•"/>
            </a:pPr>
            <a:r>
              <a:rPr lang="nl-NL" sz="2000" dirty="0"/>
              <a:t>Hormonale veranderingen</a:t>
            </a:r>
          </a:p>
          <a:p>
            <a:pPr marL="285750" indent="-285750">
              <a:buFont typeface="Arial" panose="020B0604020202020204" pitchFamily="34" charset="0"/>
              <a:buChar char="•"/>
            </a:pPr>
            <a:r>
              <a:rPr lang="nl-NL" sz="2000" dirty="0"/>
              <a:t>Systeemziekten, zoals diabetes, AIDS, leukemie</a:t>
            </a:r>
          </a:p>
        </p:txBody>
      </p:sp>
    </p:spTree>
    <p:extLst>
      <p:ext uri="{BB962C8B-B14F-4D97-AF65-F5344CB8AC3E}">
        <p14:creationId xmlns:p14="http://schemas.microsoft.com/office/powerpoint/2010/main" val="2824129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7E8FE-0EBB-7305-7C4B-D4D88838097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865E46D-07AA-C508-338E-D1C1E8B1A0B5}"/>
              </a:ext>
            </a:extLst>
          </p:cNvPr>
          <p:cNvSpPr>
            <a:spLocks noGrp="1"/>
          </p:cNvSpPr>
          <p:nvPr>
            <p:ph type="title"/>
          </p:nvPr>
        </p:nvSpPr>
        <p:spPr/>
        <p:txBody>
          <a:bodyPr>
            <a:normAutofit/>
          </a:bodyPr>
          <a:lstStyle/>
          <a:p>
            <a:r>
              <a:rPr lang="nl-NL" dirty="0"/>
              <a:t>Minicursus tandheelkunde</a:t>
            </a:r>
          </a:p>
        </p:txBody>
      </p:sp>
      <p:sp>
        <p:nvSpPr>
          <p:cNvPr id="3" name="Tekstvak 2">
            <a:extLst>
              <a:ext uri="{FF2B5EF4-FFF2-40B4-BE49-F238E27FC236}">
                <a16:creationId xmlns:a16="http://schemas.microsoft.com/office/drawing/2014/main" id="{D0ABCBD9-DBE1-0E77-B08C-77EA907C8108}"/>
              </a:ext>
            </a:extLst>
          </p:cNvPr>
          <p:cNvSpPr txBox="1"/>
          <p:nvPr/>
        </p:nvSpPr>
        <p:spPr>
          <a:xfrm>
            <a:off x="1519240" y="1417638"/>
            <a:ext cx="6105518" cy="461665"/>
          </a:xfrm>
          <a:prstGeom prst="rect">
            <a:avLst/>
          </a:prstGeom>
          <a:noFill/>
        </p:spPr>
        <p:txBody>
          <a:bodyPr wrap="none" rtlCol="0">
            <a:spAutoFit/>
          </a:bodyPr>
          <a:lstStyle/>
          <a:p>
            <a:r>
              <a:rPr lang="nl-NL" sz="2400" dirty="0"/>
              <a:t>Gingivitis en Parodontitis = tandvleesontsteking</a:t>
            </a:r>
          </a:p>
        </p:txBody>
      </p:sp>
      <p:pic>
        <p:nvPicPr>
          <p:cNvPr id="4" name="Afbeelding 3">
            <a:extLst>
              <a:ext uri="{FF2B5EF4-FFF2-40B4-BE49-F238E27FC236}">
                <a16:creationId xmlns:a16="http://schemas.microsoft.com/office/drawing/2014/main" id="{E789C1C5-AEF6-F133-4697-375415E45A0F}"/>
              </a:ext>
            </a:extLst>
          </p:cNvPr>
          <p:cNvPicPr>
            <a:picLocks noChangeAspect="1"/>
          </p:cNvPicPr>
          <p:nvPr/>
        </p:nvPicPr>
        <p:blipFill>
          <a:blip r:embed="rId2"/>
          <a:stretch>
            <a:fillRect/>
          </a:stretch>
        </p:blipFill>
        <p:spPr>
          <a:xfrm>
            <a:off x="685799" y="4293096"/>
            <a:ext cx="7772400" cy="2055857"/>
          </a:xfrm>
          <a:prstGeom prst="rect">
            <a:avLst/>
          </a:prstGeom>
        </p:spPr>
      </p:pic>
      <p:pic>
        <p:nvPicPr>
          <p:cNvPr id="5" name="Picture 6" descr="Preventie &amp; Mondhygiëne | Tandartsenpraktijk Rozenburg">
            <a:extLst>
              <a:ext uri="{FF2B5EF4-FFF2-40B4-BE49-F238E27FC236}">
                <a16:creationId xmlns:a16="http://schemas.microsoft.com/office/drawing/2014/main" id="{6053A62E-4CC8-047B-9F55-50B9627B08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711" y="2269084"/>
            <a:ext cx="4464496" cy="23198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Mondhygiene en preventie – Tandheelkundig centrum Langver">
            <a:extLst>
              <a:ext uri="{FF2B5EF4-FFF2-40B4-BE49-F238E27FC236}">
                <a16:creationId xmlns:a16="http://schemas.microsoft.com/office/drawing/2014/main" id="{7DB04169-63B5-6BF4-8D72-5F4F3E7FA7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4628" y="2279600"/>
            <a:ext cx="34925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185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784D9-647E-C0C8-E9BF-6D8929E9540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193FB03-0E80-B197-E93F-F85EFEE8414B}"/>
              </a:ext>
            </a:extLst>
          </p:cNvPr>
          <p:cNvSpPr>
            <a:spLocks noGrp="1"/>
          </p:cNvSpPr>
          <p:nvPr>
            <p:ph type="title"/>
          </p:nvPr>
        </p:nvSpPr>
        <p:spPr/>
        <p:txBody>
          <a:bodyPr>
            <a:normAutofit/>
          </a:bodyPr>
          <a:lstStyle/>
          <a:p>
            <a:r>
              <a:rPr lang="nl-NL" dirty="0"/>
              <a:t>Minicursus tandheelkunde</a:t>
            </a:r>
          </a:p>
        </p:txBody>
      </p:sp>
      <p:sp>
        <p:nvSpPr>
          <p:cNvPr id="3" name="Tekstvak 2">
            <a:extLst>
              <a:ext uri="{FF2B5EF4-FFF2-40B4-BE49-F238E27FC236}">
                <a16:creationId xmlns:a16="http://schemas.microsoft.com/office/drawing/2014/main" id="{101014FD-2344-93CA-9BA6-A2178A6BA425}"/>
              </a:ext>
            </a:extLst>
          </p:cNvPr>
          <p:cNvSpPr txBox="1"/>
          <p:nvPr/>
        </p:nvSpPr>
        <p:spPr>
          <a:xfrm>
            <a:off x="1583361" y="1540049"/>
            <a:ext cx="5977277" cy="461665"/>
          </a:xfrm>
          <a:prstGeom prst="rect">
            <a:avLst/>
          </a:prstGeom>
          <a:noFill/>
        </p:spPr>
        <p:txBody>
          <a:bodyPr wrap="none" rtlCol="0">
            <a:spAutoFit/>
          </a:bodyPr>
          <a:lstStyle/>
          <a:p>
            <a:r>
              <a:rPr lang="nl-NL" sz="2400" dirty="0"/>
              <a:t>Gingivitis en Parodontitis = tandvleesontste</a:t>
            </a:r>
            <a:r>
              <a:rPr lang="nl-NL" dirty="0"/>
              <a:t>king</a:t>
            </a:r>
          </a:p>
        </p:txBody>
      </p:sp>
      <p:pic>
        <p:nvPicPr>
          <p:cNvPr id="17410" name="Picture 2" descr="toelichting over de behandeling van parodontitis en de rol van een operatie  en antibioticum">
            <a:extLst>
              <a:ext uri="{FF2B5EF4-FFF2-40B4-BE49-F238E27FC236}">
                <a16:creationId xmlns:a16="http://schemas.microsoft.com/office/drawing/2014/main" id="{CA1ADAAE-E25A-F321-61B6-1589595618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467" y="2522911"/>
            <a:ext cx="3810000" cy="2413000"/>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Tandvleesoperatie (Flap) - Marina Clinic">
            <a:extLst>
              <a:ext uri="{FF2B5EF4-FFF2-40B4-BE49-F238E27FC236}">
                <a16:creationId xmlns:a16="http://schemas.microsoft.com/office/drawing/2014/main" id="{27E5B96F-8FB7-F2AE-8A3D-E65B3A79C0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700" y="3196011"/>
            <a:ext cx="4686300" cy="173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5025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EDC2C7-F6BB-E896-6594-F7AF275FF780}"/>
              </a:ext>
            </a:extLst>
          </p:cNvPr>
          <p:cNvSpPr>
            <a:spLocks noGrp="1"/>
          </p:cNvSpPr>
          <p:nvPr>
            <p:ph type="title"/>
          </p:nvPr>
        </p:nvSpPr>
        <p:spPr>
          <a:xfrm>
            <a:off x="457200" y="274638"/>
            <a:ext cx="8229600" cy="1143000"/>
          </a:xfrm>
        </p:spPr>
        <p:txBody>
          <a:bodyPr anchor="ctr">
            <a:normAutofit/>
          </a:bodyPr>
          <a:lstStyle/>
          <a:p>
            <a:pPr>
              <a:lnSpc>
                <a:spcPct val="90000"/>
              </a:lnSpc>
            </a:pPr>
            <a:r>
              <a:rPr lang="nl-NL" sz="3700"/>
              <a:t>Wat heeft dit nu te maken met diabetes?</a:t>
            </a:r>
          </a:p>
        </p:txBody>
      </p:sp>
      <p:pic>
        <p:nvPicPr>
          <p:cNvPr id="21506" name="Picture 2" descr="Aantal kinderen met diabetes type 1 verdubbeld - DOQ">
            <a:extLst>
              <a:ext uri="{FF2B5EF4-FFF2-40B4-BE49-F238E27FC236}">
                <a16:creationId xmlns:a16="http://schemas.microsoft.com/office/drawing/2014/main" id="{3BAECC67-ECC0-33ED-6898-7AAFD506E72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3880" y="1600200"/>
            <a:ext cx="7736239" cy="4525963"/>
          </a:xfrm>
          <a:prstGeom prst="rect">
            <a:avLst/>
          </a:prstGeom>
          <a:solidFill>
            <a:srgbClr val="FFFFFF"/>
          </a:solidFill>
        </p:spPr>
      </p:pic>
    </p:spTree>
    <p:extLst>
      <p:ext uri="{BB962C8B-B14F-4D97-AF65-F5344CB8AC3E}">
        <p14:creationId xmlns:p14="http://schemas.microsoft.com/office/powerpoint/2010/main" val="2165227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68C7FD-5740-6ECE-4C4A-10250EEC1A9A}"/>
              </a:ext>
            </a:extLst>
          </p:cNvPr>
          <p:cNvSpPr>
            <a:spLocks noGrp="1"/>
          </p:cNvSpPr>
          <p:nvPr>
            <p:ph type="title"/>
          </p:nvPr>
        </p:nvSpPr>
        <p:spPr>
          <a:xfrm>
            <a:off x="457200" y="274638"/>
            <a:ext cx="8229600" cy="1143000"/>
          </a:xfrm>
        </p:spPr>
        <p:txBody>
          <a:bodyPr anchor="ctr">
            <a:normAutofit/>
          </a:bodyPr>
          <a:lstStyle/>
          <a:p>
            <a:pPr>
              <a:lnSpc>
                <a:spcPct val="90000"/>
              </a:lnSpc>
            </a:pPr>
            <a:r>
              <a:rPr lang="nl-NL" sz="3700" dirty="0"/>
              <a:t>Mogen patiënten met diabetes verdoving?</a:t>
            </a:r>
          </a:p>
        </p:txBody>
      </p:sp>
      <p:pic>
        <p:nvPicPr>
          <p:cNvPr id="4098" name="Picture 2" descr="Verdovingstechnieken en de nieuwe quicksleeper">
            <a:extLst>
              <a:ext uri="{FF2B5EF4-FFF2-40B4-BE49-F238E27FC236}">
                <a16:creationId xmlns:a16="http://schemas.microsoft.com/office/drawing/2014/main" id="{9461BD27-56A8-F950-753E-2A7B1315D6B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25395" r="10047" b="-1"/>
          <a:stretch>
            <a:fillRect/>
          </a:stretch>
        </p:blipFill>
        <p:spPr bwMode="auto">
          <a:xfrm>
            <a:off x="457200" y="1600200"/>
            <a:ext cx="4038600" cy="4525963"/>
          </a:xfrm>
          <a:prstGeom prst="rect">
            <a:avLst/>
          </a:prstGeom>
          <a:solidFill>
            <a:srgbClr val="FFFFFF"/>
          </a:solidFill>
        </p:spPr>
      </p:pic>
      <p:sp>
        <p:nvSpPr>
          <p:cNvPr id="4103" name="Content Placeholder 3">
            <a:extLst>
              <a:ext uri="{FF2B5EF4-FFF2-40B4-BE49-F238E27FC236}">
                <a16:creationId xmlns:a16="http://schemas.microsoft.com/office/drawing/2014/main" id="{ABC24726-9F6A-94E0-8902-B63321156E0F}"/>
              </a:ext>
            </a:extLst>
          </p:cNvPr>
          <p:cNvSpPr>
            <a:spLocks noGrp="1"/>
          </p:cNvSpPr>
          <p:nvPr>
            <p:ph sz="half" idx="2"/>
          </p:nvPr>
        </p:nvSpPr>
        <p:spPr>
          <a:xfrm>
            <a:off x="4648200" y="1600200"/>
            <a:ext cx="4038600" cy="4525963"/>
          </a:xfrm>
        </p:spPr>
        <p:txBody>
          <a:bodyPr/>
          <a:lstStyle/>
          <a:p>
            <a:r>
              <a:rPr lang="en-US" dirty="0" err="1"/>
              <a:t>Articaine</a:t>
            </a:r>
            <a:r>
              <a:rPr lang="en-US" dirty="0"/>
              <a:t> plus adrenaline</a:t>
            </a:r>
          </a:p>
          <a:p>
            <a:r>
              <a:rPr lang="en-US" dirty="0"/>
              <a:t>Geen </a:t>
            </a:r>
            <a:r>
              <a:rPr lang="en-US" dirty="0" err="1"/>
              <a:t>probleem</a:t>
            </a:r>
            <a:r>
              <a:rPr lang="en-US" dirty="0"/>
              <a:t> </a:t>
            </a:r>
            <a:r>
              <a:rPr lang="en-US" dirty="0" err="1"/>
              <a:t>bij</a:t>
            </a:r>
            <a:r>
              <a:rPr lang="en-US" dirty="0"/>
              <a:t> diabetes</a:t>
            </a:r>
          </a:p>
        </p:txBody>
      </p:sp>
    </p:spTree>
    <p:extLst>
      <p:ext uri="{BB962C8B-B14F-4D97-AF65-F5344CB8AC3E}">
        <p14:creationId xmlns:p14="http://schemas.microsoft.com/office/powerpoint/2010/main" val="1839961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atomy of a Smile - Smile Esthetics 101">
            <a:extLst>
              <a:ext uri="{FF2B5EF4-FFF2-40B4-BE49-F238E27FC236}">
                <a16:creationId xmlns:a16="http://schemas.microsoft.com/office/drawing/2014/main" id="{5413EB09-6950-95CC-079B-A8127BC380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476672"/>
            <a:ext cx="33147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8 Ways to Improve Your Smile | MouthHealthy - Oral Health Information from  the ADA">
            <a:extLst>
              <a:ext uri="{FF2B5EF4-FFF2-40B4-BE49-F238E27FC236}">
                <a16:creationId xmlns:a16="http://schemas.microsoft.com/office/drawing/2014/main" id="{FE4E3B71-6B9A-9EFF-4D63-D53E4463F4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571922"/>
            <a:ext cx="3594100" cy="2260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en Do Babies Start Smiling And 7 Activities To Encourage It">
            <a:extLst>
              <a:ext uri="{FF2B5EF4-FFF2-40B4-BE49-F238E27FC236}">
                <a16:creationId xmlns:a16="http://schemas.microsoft.com/office/drawing/2014/main" id="{570D44DA-AA19-5769-0C18-FE5DF31696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5800" y="1917700"/>
            <a:ext cx="2692400" cy="3022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peration Smile | Increasing Access to Safe Surgery and Cleft Care">
            <a:extLst>
              <a:ext uri="{FF2B5EF4-FFF2-40B4-BE49-F238E27FC236}">
                <a16:creationId xmlns:a16="http://schemas.microsoft.com/office/drawing/2014/main" id="{B4A3401F-CFEC-2C26-52F9-5907CD9B52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3708400"/>
            <a:ext cx="32893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e Man Heeft Rotte Tanden Tanden Viel Uit Gele En Zwarte Tanden Pijn  Slechte Tanden Staat Erosie Cariës De Arts Bereidt De Patiënt Voor Op  Behandeling Stockfoto en meer beelden van Geërodeerd -">
            <a:extLst>
              <a:ext uri="{FF2B5EF4-FFF2-40B4-BE49-F238E27FC236}">
                <a16:creationId xmlns:a16="http://schemas.microsoft.com/office/drawing/2014/main" id="{897A613D-974D-8799-985E-6E81C12DC4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8850" y="3848100"/>
            <a:ext cx="34925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99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1D6F31-C28B-74A4-F1EF-C296494DB113}"/>
              </a:ext>
            </a:extLst>
          </p:cNvPr>
          <p:cNvSpPr>
            <a:spLocks noGrp="1"/>
          </p:cNvSpPr>
          <p:nvPr>
            <p:ph type="title"/>
          </p:nvPr>
        </p:nvSpPr>
        <p:spPr/>
        <p:txBody>
          <a:bodyPr>
            <a:normAutofit fontScale="90000"/>
          </a:bodyPr>
          <a:lstStyle/>
          <a:p>
            <a:r>
              <a:rPr lang="nl-NL" dirty="0"/>
              <a:t>Hebben diabetespatiënten meer cariës?</a:t>
            </a:r>
          </a:p>
        </p:txBody>
      </p:sp>
      <p:pic>
        <p:nvPicPr>
          <p:cNvPr id="4" name="Afbeelding 3">
            <a:extLst>
              <a:ext uri="{FF2B5EF4-FFF2-40B4-BE49-F238E27FC236}">
                <a16:creationId xmlns:a16="http://schemas.microsoft.com/office/drawing/2014/main" id="{5F905A7B-E3E6-860D-F617-DE8948A888E1}"/>
              </a:ext>
            </a:extLst>
          </p:cNvPr>
          <p:cNvPicPr>
            <a:picLocks noChangeAspect="1"/>
          </p:cNvPicPr>
          <p:nvPr/>
        </p:nvPicPr>
        <p:blipFill>
          <a:blip r:embed="rId2"/>
          <a:stretch>
            <a:fillRect/>
          </a:stretch>
        </p:blipFill>
        <p:spPr>
          <a:xfrm>
            <a:off x="685800" y="1792119"/>
            <a:ext cx="7772400" cy="3273761"/>
          </a:xfrm>
          <a:prstGeom prst="rect">
            <a:avLst/>
          </a:prstGeom>
        </p:spPr>
      </p:pic>
      <p:sp>
        <p:nvSpPr>
          <p:cNvPr id="5" name="Tekstvak 4">
            <a:extLst>
              <a:ext uri="{FF2B5EF4-FFF2-40B4-BE49-F238E27FC236}">
                <a16:creationId xmlns:a16="http://schemas.microsoft.com/office/drawing/2014/main" id="{3D2B7591-7357-7FC4-D3A1-8EAEB75CF66D}"/>
              </a:ext>
            </a:extLst>
          </p:cNvPr>
          <p:cNvSpPr txBox="1"/>
          <p:nvPr/>
        </p:nvSpPr>
        <p:spPr>
          <a:xfrm>
            <a:off x="155466" y="5440361"/>
            <a:ext cx="9001310" cy="461665"/>
          </a:xfrm>
          <a:prstGeom prst="rect">
            <a:avLst/>
          </a:prstGeom>
          <a:noFill/>
        </p:spPr>
        <p:txBody>
          <a:bodyPr wrap="none" rtlCol="0">
            <a:spAutoFit/>
          </a:bodyPr>
          <a:lstStyle/>
          <a:p>
            <a:r>
              <a:rPr lang="nl-NL" sz="2400" b="1" dirty="0"/>
              <a:t>Conclusie: Diabetes type -1 geeft groter risico op cariës dan controles</a:t>
            </a:r>
          </a:p>
        </p:txBody>
      </p:sp>
    </p:spTree>
    <p:extLst>
      <p:ext uri="{BB962C8B-B14F-4D97-AF65-F5344CB8AC3E}">
        <p14:creationId xmlns:p14="http://schemas.microsoft.com/office/powerpoint/2010/main" val="3736442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2F385E-F512-A38A-2442-0D564935B193}"/>
              </a:ext>
            </a:extLst>
          </p:cNvPr>
          <p:cNvSpPr>
            <a:spLocks noGrp="1"/>
          </p:cNvSpPr>
          <p:nvPr>
            <p:ph type="title"/>
          </p:nvPr>
        </p:nvSpPr>
        <p:spPr/>
        <p:txBody>
          <a:bodyPr>
            <a:normAutofit fontScale="90000"/>
          </a:bodyPr>
          <a:lstStyle/>
          <a:p>
            <a:r>
              <a:rPr lang="nl-NL" dirty="0"/>
              <a:t>Verklaring meer cariës bij Diabetes-1</a:t>
            </a:r>
          </a:p>
        </p:txBody>
      </p:sp>
      <p:sp>
        <p:nvSpPr>
          <p:cNvPr id="3" name="Tijdelijke aanduiding voor inhoud 2">
            <a:extLst>
              <a:ext uri="{FF2B5EF4-FFF2-40B4-BE49-F238E27FC236}">
                <a16:creationId xmlns:a16="http://schemas.microsoft.com/office/drawing/2014/main" id="{3FF9D677-AB2C-12CB-54B3-340B324E2C74}"/>
              </a:ext>
            </a:extLst>
          </p:cNvPr>
          <p:cNvSpPr>
            <a:spLocks noGrp="1"/>
          </p:cNvSpPr>
          <p:nvPr>
            <p:ph idx="1"/>
          </p:nvPr>
        </p:nvSpPr>
        <p:spPr/>
        <p:txBody>
          <a:bodyPr/>
          <a:lstStyle/>
          <a:p>
            <a:r>
              <a:rPr lang="nl-NL" dirty="0"/>
              <a:t>Hogere bloedsuikerwaarden</a:t>
            </a:r>
          </a:p>
          <a:p>
            <a:r>
              <a:rPr lang="nl-NL" dirty="0"/>
              <a:t>Hogere glucosewaarden in speeksel</a:t>
            </a:r>
          </a:p>
          <a:p>
            <a:r>
              <a:rPr lang="nl-NL" dirty="0"/>
              <a:t>Hogere glucosewaarden in creviculaire vloeistof</a:t>
            </a:r>
          </a:p>
          <a:p>
            <a:r>
              <a:rPr lang="nl-NL" dirty="0"/>
              <a:t>Droge mond &gt; minder speeksel</a:t>
            </a:r>
          </a:p>
          <a:p>
            <a:r>
              <a:rPr lang="nl-NL" dirty="0"/>
              <a:t>Meer eetmomenten per dag</a:t>
            </a:r>
          </a:p>
          <a:p>
            <a:r>
              <a:rPr lang="nl-NL" dirty="0"/>
              <a:t>Minder aandacht voor tandenpoetsen?</a:t>
            </a:r>
          </a:p>
        </p:txBody>
      </p:sp>
    </p:spTree>
    <p:extLst>
      <p:ext uri="{BB962C8B-B14F-4D97-AF65-F5344CB8AC3E}">
        <p14:creationId xmlns:p14="http://schemas.microsoft.com/office/powerpoint/2010/main" val="726901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1B59E-FDB4-CE52-F4EA-A9F6409CD57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845C50C-2B34-D95E-CFDE-DCC5F320C768}"/>
              </a:ext>
            </a:extLst>
          </p:cNvPr>
          <p:cNvSpPr>
            <a:spLocks noGrp="1"/>
          </p:cNvSpPr>
          <p:nvPr>
            <p:ph type="title"/>
          </p:nvPr>
        </p:nvSpPr>
        <p:spPr/>
        <p:txBody>
          <a:bodyPr>
            <a:normAutofit fontScale="90000"/>
          </a:bodyPr>
          <a:lstStyle/>
          <a:p>
            <a:r>
              <a:rPr lang="nl-NL" dirty="0"/>
              <a:t>Hebben diabetespatiënten meer erosie/slijtage?</a:t>
            </a:r>
          </a:p>
        </p:txBody>
      </p:sp>
      <p:sp>
        <p:nvSpPr>
          <p:cNvPr id="5" name="Tekstvak 4">
            <a:extLst>
              <a:ext uri="{FF2B5EF4-FFF2-40B4-BE49-F238E27FC236}">
                <a16:creationId xmlns:a16="http://schemas.microsoft.com/office/drawing/2014/main" id="{44D650DC-84B8-1137-D143-8BCA404FBF42}"/>
              </a:ext>
            </a:extLst>
          </p:cNvPr>
          <p:cNvSpPr txBox="1"/>
          <p:nvPr/>
        </p:nvSpPr>
        <p:spPr>
          <a:xfrm>
            <a:off x="155466" y="5440361"/>
            <a:ext cx="9069534" cy="461665"/>
          </a:xfrm>
          <a:prstGeom prst="rect">
            <a:avLst/>
          </a:prstGeom>
          <a:noFill/>
        </p:spPr>
        <p:txBody>
          <a:bodyPr wrap="none" rtlCol="0">
            <a:spAutoFit/>
          </a:bodyPr>
          <a:lstStyle/>
          <a:p>
            <a:r>
              <a:rPr lang="nl-NL" sz="2400" b="1" dirty="0"/>
              <a:t>Conclusie: Drinken van dieet drankjes geeft iets groter risico op erosie</a:t>
            </a:r>
          </a:p>
        </p:txBody>
      </p:sp>
      <p:pic>
        <p:nvPicPr>
          <p:cNvPr id="3" name="Afbeelding 2">
            <a:extLst>
              <a:ext uri="{FF2B5EF4-FFF2-40B4-BE49-F238E27FC236}">
                <a16:creationId xmlns:a16="http://schemas.microsoft.com/office/drawing/2014/main" id="{2B176A11-4B5D-8F2E-BD0E-CB5461302C5B}"/>
              </a:ext>
            </a:extLst>
          </p:cNvPr>
          <p:cNvPicPr>
            <a:picLocks noChangeAspect="1"/>
          </p:cNvPicPr>
          <p:nvPr/>
        </p:nvPicPr>
        <p:blipFill>
          <a:blip r:embed="rId2"/>
          <a:stretch>
            <a:fillRect/>
          </a:stretch>
        </p:blipFill>
        <p:spPr>
          <a:xfrm>
            <a:off x="685800" y="1546969"/>
            <a:ext cx="7772400" cy="3764062"/>
          </a:xfrm>
          <a:prstGeom prst="rect">
            <a:avLst/>
          </a:prstGeom>
        </p:spPr>
      </p:pic>
    </p:spTree>
    <p:extLst>
      <p:ext uri="{BB962C8B-B14F-4D97-AF65-F5344CB8AC3E}">
        <p14:creationId xmlns:p14="http://schemas.microsoft.com/office/powerpoint/2010/main" val="1879173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0CD73-6DC4-5AFA-5C44-489803FCBEF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F0DAF3B-CF3B-AFEB-FB9C-3E462A541E7F}"/>
              </a:ext>
            </a:extLst>
          </p:cNvPr>
          <p:cNvSpPr>
            <a:spLocks noGrp="1"/>
          </p:cNvSpPr>
          <p:nvPr>
            <p:ph type="title"/>
          </p:nvPr>
        </p:nvSpPr>
        <p:spPr/>
        <p:txBody>
          <a:bodyPr>
            <a:normAutofit fontScale="90000"/>
          </a:bodyPr>
          <a:lstStyle/>
          <a:p>
            <a:r>
              <a:rPr lang="nl-NL" dirty="0"/>
              <a:t>Hebben diabetespatiënten meer gingivitis/parodontitis?</a:t>
            </a:r>
          </a:p>
        </p:txBody>
      </p:sp>
      <p:pic>
        <p:nvPicPr>
          <p:cNvPr id="6" name="Afbeelding 5">
            <a:extLst>
              <a:ext uri="{FF2B5EF4-FFF2-40B4-BE49-F238E27FC236}">
                <a16:creationId xmlns:a16="http://schemas.microsoft.com/office/drawing/2014/main" id="{A13E4A9D-438E-795F-802C-A0D010C98A5D}"/>
              </a:ext>
            </a:extLst>
          </p:cNvPr>
          <p:cNvPicPr>
            <a:picLocks noChangeAspect="1"/>
          </p:cNvPicPr>
          <p:nvPr/>
        </p:nvPicPr>
        <p:blipFill>
          <a:blip r:embed="rId2"/>
          <a:stretch>
            <a:fillRect/>
          </a:stretch>
        </p:blipFill>
        <p:spPr>
          <a:xfrm>
            <a:off x="1725003" y="1651104"/>
            <a:ext cx="5693993" cy="5206896"/>
          </a:xfrm>
          <a:prstGeom prst="rect">
            <a:avLst/>
          </a:prstGeom>
        </p:spPr>
      </p:pic>
      <p:sp>
        <p:nvSpPr>
          <p:cNvPr id="5" name="Tekstvak 4">
            <a:extLst>
              <a:ext uri="{FF2B5EF4-FFF2-40B4-BE49-F238E27FC236}">
                <a16:creationId xmlns:a16="http://schemas.microsoft.com/office/drawing/2014/main" id="{1F04C714-ED40-63D0-489E-DD9B32E02EB1}"/>
              </a:ext>
            </a:extLst>
          </p:cNvPr>
          <p:cNvSpPr txBox="1"/>
          <p:nvPr/>
        </p:nvSpPr>
        <p:spPr>
          <a:xfrm>
            <a:off x="155466" y="5440361"/>
            <a:ext cx="8979638" cy="461665"/>
          </a:xfrm>
          <a:prstGeom prst="rect">
            <a:avLst/>
          </a:prstGeom>
          <a:solidFill>
            <a:srgbClr val="FFFFFF"/>
          </a:solidFill>
        </p:spPr>
        <p:txBody>
          <a:bodyPr wrap="none" rtlCol="0">
            <a:spAutoFit/>
          </a:bodyPr>
          <a:lstStyle/>
          <a:p>
            <a:r>
              <a:rPr lang="nl-NL" sz="2400" b="1" dirty="0"/>
              <a:t>Conclusie: Diabetes-2 en parodontitis beïnvloeden elkaar wederzijds</a:t>
            </a:r>
          </a:p>
        </p:txBody>
      </p:sp>
    </p:spTree>
    <p:extLst>
      <p:ext uri="{BB962C8B-B14F-4D97-AF65-F5344CB8AC3E}">
        <p14:creationId xmlns:p14="http://schemas.microsoft.com/office/powerpoint/2010/main" val="23429842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Tandartsenpraktijk Grootebroek">
            <a:extLst>
              <a:ext uri="{FF2B5EF4-FFF2-40B4-BE49-F238E27FC236}">
                <a16:creationId xmlns:a16="http://schemas.microsoft.com/office/drawing/2014/main" id="{220FF1D7-24D6-B11D-7F26-1518429CD4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548680"/>
            <a:ext cx="33020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mondgezondheid-immuunsysteem">
            <a:extLst>
              <a:ext uri="{FF2B5EF4-FFF2-40B4-BE49-F238E27FC236}">
                <a16:creationId xmlns:a16="http://schemas.microsoft.com/office/drawing/2014/main" id="{E9B3C0DF-1478-A595-24D1-0F329A0D6A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0786" y="1052736"/>
            <a:ext cx="5918524" cy="525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5621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2242CA-77A1-9B35-4B79-58C9613721EE}"/>
              </a:ext>
            </a:extLst>
          </p:cNvPr>
          <p:cNvSpPr>
            <a:spLocks noGrp="1"/>
          </p:cNvSpPr>
          <p:nvPr>
            <p:ph type="title"/>
          </p:nvPr>
        </p:nvSpPr>
        <p:spPr/>
        <p:txBody>
          <a:bodyPr>
            <a:normAutofit fontScale="90000"/>
          </a:bodyPr>
          <a:lstStyle/>
          <a:p>
            <a:r>
              <a:rPr lang="nl-NL" dirty="0"/>
              <a:t>Hoe beïnvloeden beide ziekten elkaar?</a:t>
            </a:r>
          </a:p>
        </p:txBody>
      </p:sp>
      <p:sp>
        <p:nvSpPr>
          <p:cNvPr id="3" name="Tijdelijke aanduiding voor inhoud 2">
            <a:extLst>
              <a:ext uri="{FF2B5EF4-FFF2-40B4-BE49-F238E27FC236}">
                <a16:creationId xmlns:a16="http://schemas.microsoft.com/office/drawing/2014/main" id="{61BAEC5A-20D3-4449-15D5-26F4F22ED90B}"/>
              </a:ext>
            </a:extLst>
          </p:cNvPr>
          <p:cNvSpPr>
            <a:spLocks noGrp="1"/>
          </p:cNvSpPr>
          <p:nvPr>
            <p:ph idx="1"/>
          </p:nvPr>
        </p:nvSpPr>
        <p:spPr/>
        <p:txBody>
          <a:bodyPr>
            <a:normAutofit fontScale="92500" lnSpcReduction="10000"/>
          </a:bodyPr>
          <a:lstStyle/>
          <a:p>
            <a:r>
              <a:rPr lang="nl-NL" dirty="0"/>
              <a:t>Gezamenlijke oorzaken</a:t>
            </a:r>
          </a:p>
          <a:p>
            <a:pPr lvl="1"/>
            <a:r>
              <a:rPr lang="nl-NL" dirty="0"/>
              <a:t>Aanleg</a:t>
            </a:r>
          </a:p>
          <a:p>
            <a:pPr lvl="1"/>
            <a:r>
              <a:rPr lang="nl-NL" dirty="0"/>
              <a:t>Voeding</a:t>
            </a:r>
          </a:p>
          <a:p>
            <a:pPr lvl="1"/>
            <a:r>
              <a:rPr lang="nl-NL" dirty="0"/>
              <a:t>Adipositas</a:t>
            </a:r>
          </a:p>
          <a:p>
            <a:pPr lvl="1"/>
            <a:r>
              <a:rPr lang="nl-NL" dirty="0"/>
              <a:t>Roken</a:t>
            </a:r>
          </a:p>
          <a:p>
            <a:r>
              <a:rPr lang="nl-NL" dirty="0"/>
              <a:t>Hoge glucosespiegels</a:t>
            </a:r>
          </a:p>
          <a:p>
            <a:pPr lvl="1"/>
            <a:r>
              <a:rPr lang="nl-NL" dirty="0"/>
              <a:t>V</a:t>
            </a:r>
            <a:r>
              <a:rPr lang="nl-NL"/>
              <a:t>erminderde </a:t>
            </a:r>
            <a:r>
              <a:rPr lang="nl-NL" dirty="0"/>
              <a:t>wondgenezing</a:t>
            </a:r>
          </a:p>
          <a:p>
            <a:pPr lvl="1"/>
            <a:r>
              <a:rPr lang="nl-NL" dirty="0"/>
              <a:t>Verhoogde kans op infecties</a:t>
            </a:r>
          </a:p>
          <a:p>
            <a:pPr lvl="1"/>
            <a:r>
              <a:rPr lang="nl-NL" dirty="0"/>
              <a:t>Invloed op bloedvatelasticiteit</a:t>
            </a:r>
          </a:p>
          <a:p>
            <a:pPr lvl="1"/>
            <a:r>
              <a:rPr lang="nl-NL" dirty="0"/>
              <a:t>Dysregulatie ontstekingsmediatoren</a:t>
            </a:r>
          </a:p>
          <a:p>
            <a:pPr lvl="1"/>
            <a:endParaRPr lang="nl-NL" dirty="0"/>
          </a:p>
          <a:p>
            <a:endParaRPr lang="nl-NL" dirty="0"/>
          </a:p>
        </p:txBody>
      </p:sp>
    </p:spTree>
    <p:extLst>
      <p:ext uri="{BB962C8B-B14F-4D97-AF65-F5344CB8AC3E}">
        <p14:creationId xmlns:p14="http://schemas.microsoft.com/office/powerpoint/2010/main" val="26237248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94A679-DAC3-1D11-0D1A-BB04311E961B}"/>
              </a:ext>
            </a:extLst>
          </p:cNvPr>
          <p:cNvSpPr>
            <a:spLocks noGrp="1"/>
          </p:cNvSpPr>
          <p:nvPr>
            <p:ph type="title"/>
          </p:nvPr>
        </p:nvSpPr>
        <p:spPr/>
        <p:txBody>
          <a:bodyPr/>
          <a:lstStyle/>
          <a:p>
            <a:r>
              <a:rPr lang="nl-NL" dirty="0"/>
              <a:t>Wederzijds effect</a:t>
            </a:r>
          </a:p>
        </p:txBody>
      </p:sp>
      <p:sp>
        <p:nvSpPr>
          <p:cNvPr id="3" name="Tijdelijke aanduiding voor inhoud 2">
            <a:extLst>
              <a:ext uri="{FF2B5EF4-FFF2-40B4-BE49-F238E27FC236}">
                <a16:creationId xmlns:a16="http://schemas.microsoft.com/office/drawing/2014/main" id="{17A1C2B1-89FB-3F5E-7421-656C1B8C67FA}"/>
              </a:ext>
            </a:extLst>
          </p:cNvPr>
          <p:cNvSpPr>
            <a:spLocks noGrp="1"/>
          </p:cNvSpPr>
          <p:nvPr>
            <p:ph idx="1"/>
          </p:nvPr>
        </p:nvSpPr>
        <p:spPr/>
        <p:txBody>
          <a:bodyPr>
            <a:normAutofit fontScale="92500" lnSpcReduction="10000"/>
          </a:bodyPr>
          <a:lstStyle/>
          <a:p>
            <a:r>
              <a:rPr lang="nl-NL" dirty="0"/>
              <a:t>Als parodontitis ernstig is &gt; hogere glucosespiegels en moeilijker instelbaar op medicatie</a:t>
            </a:r>
          </a:p>
          <a:p>
            <a:r>
              <a:rPr lang="nl-NL" dirty="0"/>
              <a:t>Als glucose ontregeld is &gt; meer kans op (ernstige) parodontitis </a:t>
            </a:r>
          </a:p>
          <a:p>
            <a:r>
              <a:rPr lang="nl-NL" dirty="0"/>
              <a:t>Als parodontitis goed behandeld wordt bij DM-2 patiënten &gt; HbA1c daalt met 4% na 12 maanden </a:t>
            </a:r>
            <a:r>
              <a:rPr lang="nl-NL" dirty="0" err="1"/>
              <a:t>tov</a:t>
            </a:r>
            <a:r>
              <a:rPr lang="nl-NL" dirty="0"/>
              <a:t> controle patiënten</a:t>
            </a:r>
          </a:p>
          <a:p>
            <a:r>
              <a:rPr lang="nl-NL" dirty="0"/>
              <a:t>Als diabetes goed ingesteld wordt &gt; minder ernstige parodontitis</a:t>
            </a:r>
          </a:p>
        </p:txBody>
      </p:sp>
    </p:spTree>
    <p:extLst>
      <p:ext uri="{BB962C8B-B14F-4D97-AF65-F5344CB8AC3E}">
        <p14:creationId xmlns:p14="http://schemas.microsoft.com/office/powerpoint/2010/main" val="33691653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EC8992-19F7-7941-4C9E-653D601EE6FD}"/>
              </a:ext>
            </a:extLst>
          </p:cNvPr>
          <p:cNvSpPr>
            <a:spLocks noGrp="1"/>
          </p:cNvSpPr>
          <p:nvPr>
            <p:ph type="title"/>
          </p:nvPr>
        </p:nvSpPr>
        <p:spPr/>
        <p:txBody>
          <a:bodyPr/>
          <a:lstStyle/>
          <a:p>
            <a:r>
              <a:rPr lang="nl-NL" dirty="0"/>
              <a:t>Risicofactoren op HVZ</a:t>
            </a:r>
          </a:p>
        </p:txBody>
      </p:sp>
      <p:sp>
        <p:nvSpPr>
          <p:cNvPr id="3" name="Tijdelijke aanduiding voor inhoud 2">
            <a:extLst>
              <a:ext uri="{FF2B5EF4-FFF2-40B4-BE49-F238E27FC236}">
                <a16:creationId xmlns:a16="http://schemas.microsoft.com/office/drawing/2014/main" id="{A2749C61-2D98-4DA3-8158-442C0C30877C}"/>
              </a:ext>
            </a:extLst>
          </p:cNvPr>
          <p:cNvSpPr>
            <a:spLocks noGrp="1"/>
          </p:cNvSpPr>
          <p:nvPr>
            <p:ph idx="1"/>
          </p:nvPr>
        </p:nvSpPr>
        <p:spPr/>
        <p:txBody>
          <a:bodyPr/>
          <a:lstStyle/>
          <a:p>
            <a:r>
              <a:rPr lang="nl-NL" dirty="0"/>
              <a:t>Zowel parodontitis als diabetes zijn beiden onafhankelijke risicofactoren voor Hart- en vaatziekten</a:t>
            </a:r>
          </a:p>
          <a:p>
            <a:r>
              <a:rPr lang="nl-NL" dirty="0"/>
              <a:t>Tandenloosheid is voorspeller van HVZ en van vroeg overlijden</a:t>
            </a:r>
          </a:p>
        </p:txBody>
      </p:sp>
    </p:spTree>
    <p:extLst>
      <p:ext uri="{BB962C8B-B14F-4D97-AF65-F5344CB8AC3E}">
        <p14:creationId xmlns:p14="http://schemas.microsoft.com/office/powerpoint/2010/main" val="30063193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158F523-E460-0A81-2113-EF37B7ABD9E1}"/>
              </a:ext>
            </a:extLst>
          </p:cNvPr>
          <p:cNvPicPr>
            <a:picLocks noChangeAspect="1"/>
          </p:cNvPicPr>
          <p:nvPr/>
        </p:nvPicPr>
        <p:blipFill>
          <a:blip r:embed="rId2"/>
          <a:stretch>
            <a:fillRect/>
          </a:stretch>
        </p:blipFill>
        <p:spPr>
          <a:xfrm>
            <a:off x="1111250" y="5013176"/>
            <a:ext cx="6921500" cy="1041400"/>
          </a:xfrm>
          <a:prstGeom prst="rect">
            <a:avLst/>
          </a:prstGeom>
        </p:spPr>
      </p:pic>
      <p:pic>
        <p:nvPicPr>
          <p:cNvPr id="5" name="Afbeelding 4">
            <a:extLst>
              <a:ext uri="{FF2B5EF4-FFF2-40B4-BE49-F238E27FC236}">
                <a16:creationId xmlns:a16="http://schemas.microsoft.com/office/drawing/2014/main" id="{8F64D92C-79B4-0CF5-1896-CBB0E10FD507}"/>
              </a:ext>
            </a:extLst>
          </p:cNvPr>
          <p:cNvPicPr>
            <a:picLocks noChangeAspect="1"/>
          </p:cNvPicPr>
          <p:nvPr/>
        </p:nvPicPr>
        <p:blipFill>
          <a:blip r:embed="rId3"/>
          <a:stretch>
            <a:fillRect/>
          </a:stretch>
        </p:blipFill>
        <p:spPr>
          <a:xfrm>
            <a:off x="685800" y="803424"/>
            <a:ext cx="7772400" cy="3187898"/>
          </a:xfrm>
          <a:prstGeom prst="rect">
            <a:avLst/>
          </a:prstGeom>
        </p:spPr>
      </p:pic>
    </p:spTree>
    <p:extLst>
      <p:ext uri="{BB962C8B-B14F-4D97-AF65-F5344CB8AC3E}">
        <p14:creationId xmlns:p14="http://schemas.microsoft.com/office/powerpoint/2010/main" val="938321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6F2373-D039-FCFA-AF92-E1F31412500C}"/>
              </a:ext>
            </a:extLst>
          </p:cNvPr>
          <p:cNvSpPr>
            <a:spLocks noGrp="1"/>
          </p:cNvSpPr>
          <p:nvPr>
            <p:ph type="ctrTitle"/>
          </p:nvPr>
        </p:nvSpPr>
        <p:spPr/>
        <p:txBody>
          <a:bodyPr>
            <a:normAutofit/>
          </a:bodyPr>
          <a:lstStyle/>
          <a:p>
            <a:r>
              <a:rPr lang="nl-NL" dirty="0"/>
              <a:t>Wat kun je (morgen) doen als verpleegkundige?</a:t>
            </a:r>
          </a:p>
        </p:txBody>
      </p:sp>
      <p:sp>
        <p:nvSpPr>
          <p:cNvPr id="4" name="Ondertitel 3">
            <a:extLst>
              <a:ext uri="{FF2B5EF4-FFF2-40B4-BE49-F238E27FC236}">
                <a16:creationId xmlns:a16="http://schemas.microsoft.com/office/drawing/2014/main" id="{C5E44A12-45AF-573A-1B3F-218B0C498395}"/>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2441699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Omstreden soapkus zwarte man en witte vrouw 'belangrijk voor Zuid-Afrika' |  EenVandaag">
            <a:extLst>
              <a:ext uri="{FF2B5EF4-FFF2-40B4-BE49-F238E27FC236}">
                <a16:creationId xmlns:a16="http://schemas.microsoft.com/office/drawing/2014/main" id="{917A4E4D-C9CE-9058-5277-424BE93B8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869" y="59362"/>
            <a:ext cx="4067944" cy="22882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nnen die zoenen: Hollywood probeert ze te vermijden | Trouw">
            <a:extLst>
              <a:ext uri="{FF2B5EF4-FFF2-40B4-BE49-F238E27FC236}">
                <a16:creationId xmlns:a16="http://schemas.microsoft.com/office/drawing/2014/main" id="{F5273383-9647-A9EF-B187-FE319EB129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77" y="2553227"/>
            <a:ext cx="4086105" cy="22882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ZOENEN MET DE MOOISTE VROUW VAN NL - ANNA versus NOCHTLI - Anna Nooshin -  YouTube">
            <a:extLst>
              <a:ext uri="{FF2B5EF4-FFF2-40B4-BE49-F238E27FC236}">
                <a16:creationId xmlns:a16="http://schemas.microsoft.com/office/drawing/2014/main" id="{2D6037DC-017E-B45E-D80B-6F0D2B8452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1223" y="2467953"/>
            <a:ext cx="4086105" cy="228821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rolijk senior paar zoenen tijdens het dansen thuis Ouderen gelukkig paar  dansen onder kroonluchter hangend in de woonkamer Romantisch oud paar zoenen  elkaar thuis | Premium Foto">
            <a:extLst>
              <a:ext uri="{FF2B5EF4-FFF2-40B4-BE49-F238E27FC236}">
                <a16:creationId xmlns:a16="http://schemas.microsoft.com/office/drawing/2014/main" id="{5983FD06-A99A-ABF3-019A-248F026B09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377" y="4584140"/>
            <a:ext cx="3807768" cy="221449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Gehandicapt jong koppel op twee rolstoelen zoenen in herfst park. | Gratis  Foto">
            <a:extLst>
              <a:ext uri="{FF2B5EF4-FFF2-40B4-BE49-F238E27FC236}">
                <a16:creationId xmlns:a16="http://schemas.microsoft.com/office/drawing/2014/main" id="{D63B36C6-00D2-819A-A19A-A4048D3B4F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1223" y="59362"/>
            <a:ext cx="3615060" cy="240811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ffectieve oplossingen om een slechte adem te verhelpen. - Pazzox">
            <a:extLst>
              <a:ext uri="{FF2B5EF4-FFF2-40B4-BE49-F238E27FC236}">
                <a16:creationId xmlns:a16="http://schemas.microsoft.com/office/drawing/2014/main" id="{07A18DDD-FAAD-D0A8-306B-FAF3531755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8520" y="4618664"/>
            <a:ext cx="4341391" cy="2170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661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7304F6EE-6ED9-F61B-E4BF-E46EFEDA1927}"/>
              </a:ext>
            </a:extLst>
          </p:cNvPr>
          <p:cNvPicPr>
            <a:picLocks noChangeAspect="1"/>
          </p:cNvPicPr>
          <p:nvPr/>
        </p:nvPicPr>
        <p:blipFill>
          <a:blip r:embed="rId2"/>
          <a:stretch>
            <a:fillRect/>
          </a:stretch>
        </p:blipFill>
        <p:spPr>
          <a:xfrm>
            <a:off x="467544" y="260648"/>
            <a:ext cx="5308600" cy="4076700"/>
          </a:xfrm>
          <a:prstGeom prst="rect">
            <a:avLst/>
          </a:prstGeom>
        </p:spPr>
      </p:pic>
      <p:pic>
        <p:nvPicPr>
          <p:cNvPr id="3" name="Afbeelding 2">
            <a:extLst>
              <a:ext uri="{FF2B5EF4-FFF2-40B4-BE49-F238E27FC236}">
                <a16:creationId xmlns:a16="http://schemas.microsoft.com/office/drawing/2014/main" id="{50E4819C-956E-0BC4-9D17-64B2FB116F47}"/>
              </a:ext>
            </a:extLst>
          </p:cNvPr>
          <p:cNvPicPr>
            <a:picLocks noChangeAspect="1"/>
          </p:cNvPicPr>
          <p:nvPr/>
        </p:nvPicPr>
        <p:blipFill>
          <a:blip r:embed="rId3"/>
          <a:stretch>
            <a:fillRect/>
          </a:stretch>
        </p:blipFill>
        <p:spPr>
          <a:xfrm>
            <a:off x="467544" y="4653136"/>
            <a:ext cx="7772400" cy="1347057"/>
          </a:xfrm>
          <a:prstGeom prst="rect">
            <a:avLst/>
          </a:prstGeom>
        </p:spPr>
      </p:pic>
    </p:spTree>
    <p:extLst>
      <p:ext uri="{BB962C8B-B14F-4D97-AF65-F5344CB8AC3E}">
        <p14:creationId xmlns:p14="http://schemas.microsoft.com/office/powerpoint/2010/main" val="11188081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87A5886-2B3F-81F3-A04D-1C04163442E9}"/>
              </a:ext>
            </a:extLst>
          </p:cNvPr>
          <p:cNvPicPr>
            <a:picLocks noChangeAspect="1"/>
          </p:cNvPicPr>
          <p:nvPr/>
        </p:nvPicPr>
        <p:blipFill>
          <a:blip r:embed="rId2"/>
          <a:stretch>
            <a:fillRect/>
          </a:stretch>
        </p:blipFill>
        <p:spPr>
          <a:xfrm>
            <a:off x="5567" y="476672"/>
            <a:ext cx="9021487" cy="5832647"/>
          </a:xfrm>
          <a:prstGeom prst="rect">
            <a:avLst/>
          </a:prstGeom>
        </p:spPr>
      </p:pic>
    </p:spTree>
    <p:extLst>
      <p:ext uri="{BB962C8B-B14F-4D97-AF65-F5344CB8AC3E}">
        <p14:creationId xmlns:p14="http://schemas.microsoft.com/office/powerpoint/2010/main" val="16890906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031962-6355-5BF1-EBAC-06D57BB3D5E1}"/>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FF2527A2-AE8C-0B48-C106-101EF70C39CE}"/>
              </a:ext>
            </a:extLst>
          </p:cNvPr>
          <p:cNvSpPr>
            <a:spLocks noGrp="1"/>
          </p:cNvSpPr>
          <p:nvPr>
            <p:ph idx="1"/>
          </p:nvPr>
        </p:nvSpPr>
        <p:spPr/>
        <p:txBody>
          <a:bodyPr/>
          <a:lstStyle/>
          <a:p>
            <a:r>
              <a:rPr lang="nl-NL" dirty="0"/>
              <a:t>Voorlichting aan diabetes patiënten</a:t>
            </a:r>
          </a:p>
          <a:p>
            <a:r>
              <a:rPr lang="nl-NL" dirty="0"/>
              <a:t>Signaleren van parodontitis</a:t>
            </a:r>
          </a:p>
          <a:p>
            <a:pPr lvl="1"/>
            <a:r>
              <a:rPr lang="nl-NL" dirty="0"/>
              <a:t>Bloedend tandvlees</a:t>
            </a:r>
          </a:p>
          <a:p>
            <a:pPr lvl="1"/>
            <a:r>
              <a:rPr lang="nl-NL" dirty="0"/>
              <a:t>Mondgeur</a:t>
            </a:r>
          </a:p>
          <a:p>
            <a:r>
              <a:rPr lang="nl-NL" dirty="0"/>
              <a:t>Patiënten helpen met mondverzorging</a:t>
            </a:r>
          </a:p>
          <a:p>
            <a:pPr lvl="1"/>
            <a:r>
              <a:rPr lang="nl-NL" dirty="0"/>
              <a:t>2 </a:t>
            </a:r>
            <a:r>
              <a:rPr lang="nl-NL" dirty="0" err="1"/>
              <a:t>dd</a:t>
            </a:r>
            <a:r>
              <a:rPr lang="nl-NL" dirty="0"/>
              <a:t> poetsen</a:t>
            </a:r>
          </a:p>
          <a:p>
            <a:pPr lvl="1"/>
            <a:r>
              <a:rPr lang="nl-NL" dirty="0"/>
              <a:t>Indien mogelijk: </a:t>
            </a:r>
            <a:r>
              <a:rPr lang="nl-NL" dirty="0" err="1"/>
              <a:t>stokeren</a:t>
            </a:r>
            <a:r>
              <a:rPr lang="nl-NL" dirty="0"/>
              <a:t>, </a:t>
            </a:r>
            <a:r>
              <a:rPr lang="nl-NL" dirty="0" err="1"/>
              <a:t>rageren</a:t>
            </a:r>
            <a:endParaRPr lang="nl-NL" dirty="0"/>
          </a:p>
          <a:p>
            <a:pPr lvl="1"/>
            <a:r>
              <a:rPr lang="nl-NL" dirty="0"/>
              <a:t>Mondspoeling met chloorhexidine</a:t>
            </a:r>
          </a:p>
        </p:txBody>
      </p:sp>
    </p:spTree>
    <p:extLst>
      <p:ext uri="{BB962C8B-B14F-4D97-AF65-F5344CB8AC3E}">
        <p14:creationId xmlns:p14="http://schemas.microsoft.com/office/powerpoint/2010/main" val="26515110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235FF840-D334-485F-9702-569BB3B97116}"/>
              </a:ext>
            </a:extLst>
          </p:cNvPr>
          <p:cNvPicPr>
            <a:picLocks noChangeAspect="1"/>
          </p:cNvPicPr>
          <p:nvPr/>
        </p:nvPicPr>
        <p:blipFill>
          <a:blip r:embed="rId2"/>
          <a:stretch>
            <a:fillRect/>
          </a:stretch>
        </p:blipFill>
        <p:spPr>
          <a:xfrm>
            <a:off x="611560" y="404664"/>
            <a:ext cx="7772400" cy="1435081"/>
          </a:xfrm>
          <a:prstGeom prst="rect">
            <a:avLst/>
          </a:prstGeom>
        </p:spPr>
      </p:pic>
      <p:pic>
        <p:nvPicPr>
          <p:cNvPr id="3" name="Afbeelding 2">
            <a:extLst>
              <a:ext uri="{FF2B5EF4-FFF2-40B4-BE49-F238E27FC236}">
                <a16:creationId xmlns:a16="http://schemas.microsoft.com/office/drawing/2014/main" id="{35444D4C-63E6-8FCD-6643-33E142955E8D}"/>
              </a:ext>
            </a:extLst>
          </p:cNvPr>
          <p:cNvPicPr>
            <a:picLocks noChangeAspect="1"/>
          </p:cNvPicPr>
          <p:nvPr/>
        </p:nvPicPr>
        <p:blipFill>
          <a:blip r:embed="rId3"/>
          <a:stretch>
            <a:fillRect/>
          </a:stretch>
        </p:blipFill>
        <p:spPr>
          <a:xfrm>
            <a:off x="462502" y="2492896"/>
            <a:ext cx="3825407" cy="3561922"/>
          </a:xfrm>
          <a:prstGeom prst="rect">
            <a:avLst/>
          </a:prstGeom>
        </p:spPr>
      </p:pic>
      <p:pic>
        <p:nvPicPr>
          <p:cNvPr id="4" name="Afbeelding 3">
            <a:extLst>
              <a:ext uri="{FF2B5EF4-FFF2-40B4-BE49-F238E27FC236}">
                <a16:creationId xmlns:a16="http://schemas.microsoft.com/office/drawing/2014/main" id="{18A936EA-4DFA-4738-539D-B0668D39068F}"/>
              </a:ext>
            </a:extLst>
          </p:cNvPr>
          <p:cNvPicPr>
            <a:picLocks noChangeAspect="1"/>
          </p:cNvPicPr>
          <p:nvPr/>
        </p:nvPicPr>
        <p:blipFill>
          <a:blip r:embed="rId4"/>
          <a:stretch>
            <a:fillRect/>
          </a:stretch>
        </p:blipFill>
        <p:spPr>
          <a:xfrm>
            <a:off x="4510875" y="2492951"/>
            <a:ext cx="3859163" cy="3561923"/>
          </a:xfrm>
          <a:prstGeom prst="rect">
            <a:avLst/>
          </a:prstGeom>
        </p:spPr>
      </p:pic>
      <p:pic>
        <p:nvPicPr>
          <p:cNvPr id="5" name="Afbeelding 4">
            <a:extLst>
              <a:ext uri="{FF2B5EF4-FFF2-40B4-BE49-F238E27FC236}">
                <a16:creationId xmlns:a16="http://schemas.microsoft.com/office/drawing/2014/main" id="{F5E68E5B-D58F-ABDF-2204-D9BD2DEF4B5D}"/>
              </a:ext>
            </a:extLst>
          </p:cNvPr>
          <p:cNvPicPr>
            <a:picLocks noChangeAspect="1"/>
          </p:cNvPicPr>
          <p:nvPr/>
        </p:nvPicPr>
        <p:blipFill>
          <a:blip r:embed="rId5"/>
          <a:stretch>
            <a:fillRect/>
          </a:stretch>
        </p:blipFill>
        <p:spPr>
          <a:xfrm>
            <a:off x="2838450" y="1918007"/>
            <a:ext cx="3467100" cy="4711700"/>
          </a:xfrm>
          <a:prstGeom prst="rect">
            <a:avLst/>
          </a:prstGeom>
        </p:spPr>
      </p:pic>
    </p:spTree>
    <p:extLst>
      <p:ext uri="{BB962C8B-B14F-4D97-AF65-F5344CB8AC3E}">
        <p14:creationId xmlns:p14="http://schemas.microsoft.com/office/powerpoint/2010/main" val="18888004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7E09505-CF62-2FE3-E038-5E5EC4BE9027}"/>
              </a:ext>
            </a:extLst>
          </p:cNvPr>
          <p:cNvPicPr>
            <a:picLocks noChangeAspect="1"/>
          </p:cNvPicPr>
          <p:nvPr/>
        </p:nvPicPr>
        <p:blipFill>
          <a:blip r:embed="rId2"/>
          <a:stretch>
            <a:fillRect/>
          </a:stretch>
        </p:blipFill>
        <p:spPr>
          <a:xfrm>
            <a:off x="2297373" y="0"/>
            <a:ext cx="4549254" cy="6858000"/>
          </a:xfrm>
          <a:prstGeom prst="rect">
            <a:avLst/>
          </a:prstGeom>
        </p:spPr>
      </p:pic>
    </p:spTree>
    <p:extLst>
      <p:ext uri="{BB962C8B-B14F-4D97-AF65-F5344CB8AC3E}">
        <p14:creationId xmlns:p14="http://schemas.microsoft.com/office/powerpoint/2010/main" val="34210624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vD Voorkant voor powerpoint lekepraatje.jpg"/>
          <p:cNvPicPr>
            <a:picLocks noChangeAspect="1"/>
          </p:cNvPicPr>
          <p:nvPr/>
        </p:nvPicPr>
        <p:blipFill>
          <a:blip r:embed="rId2" cstate="print"/>
          <a:stretch>
            <a:fillRect/>
          </a:stretch>
        </p:blipFill>
        <p:spPr>
          <a:xfrm>
            <a:off x="0" y="0"/>
            <a:ext cx="9144000" cy="6858000"/>
          </a:xfrm>
          <a:prstGeom prst="rect">
            <a:avLst/>
          </a:prstGeom>
        </p:spPr>
      </p:pic>
      <p:sp>
        <p:nvSpPr>
          <p:cNvPr id="2" name="Tekstvak 1"/>
          <p:cNvSpPr txBox="1"/>
          <p:nvPr/>
        </p:nvSpPr>
        <p:spPr>
          <a:xfrm>
            <a:off x="1619672" y="2564904"/>
            <a:ext cx="4752528" cy="1200329"/>
          </a:xfrm>
          <a:prstGeom prst="rect">
            <a:avLst/>
          </a:prstGeom>
          <a:noFill/>
        </p:spPr>
        <p:txBody>
          <a:bodyPr wrap="square" rtlCol="0">
            <a:spAutoFit/>
          </a:bodyPr>
          <a:lstStyle/>
          <a:p>
            <a:r>
              <a:rPr lang="nl-NL" sz="3600" dirty="0">
                <a:solidFill>
                  <a:prstClr val="black"/>
                </a:solidFill>
              </a:rPr>
              <a:t>Dank voor </a:t>
            </a:r>
            <a:r>
              <a:rPr lang="nl-NL" sz="3600">
                <a:solidFill>
                  <a:prstClr val="black"/>
                </a:solidFill>
              </a:rPr>
              <a:t>uw aandacht</a:t>
            </a:r>
            <a:endParaRPr lang="nl-NL" sz="3600" dirty="0">
              <a:solidFill>
                <a:prstClr val="black"/>
              </a:solidFill>
            </a:endParaRPr>
          </a:p>
          <a:p>
            <a:r>
              <a:rPr lang="nl-NL" sz="3600" dirty="0">
                <a:solidFill>
                  <a:prstClr val="black"/>
                </a:solidFill>
              </a:rPr>
              <a:t>d.v.diermen@acta.nl</a:t>
            </a:r>
          </a:p>
        </p:txBody>
      </p:sp>
    </p:spTree>
    <p:extLst>
      <p:ext uri="{BB962C8B-B14F-4D97-AF65-F5344CB8AC3E}">
        <p14:creationId xmlns:p14="http://schemas.microsoft.com/office/powerpoint/2010/main" val="519182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aarom je lief moet zijn voor je bacteriën - Mond &amp; Leefstijl - Oergezonde  Mond - Voeding &amp; Mondgezondheid">
            <a:extLst>
              <a:ext uri="{FF2B5EF4-FFF2-40B4-BE49-F238E27FC236}">
                <a16:creationId xmlns:a16="http://schemas.microsoft.com/office/drawing/2014/main" id="{08D770DA-3A90-1850-A747-3DADCC2A25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4067944" cy="27133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teren van voedsel begint in de mond – Goedegebuure Tandtechniek">
            <a:extLst>
              <a:ext uri="{FF2B5EF4-FFF2-40B4-BE49-F238E27FC236}">
                <a16:creationId xmlns:a16="http://schemas.microsoft.com/office/drawing/2014/main" id="{3ECA9826-46DD-2972-66B1-9663946E2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3079" y="260648"/>
            <a:ext cx="3953358" cy="27133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ord je dik als je 's avonds nog veel eet? | gezondheid.be">
            <a:extLst>
              <a:ext uri="{FF2B5EF4-FFF2-40B4-BE49-F238E27FC236}">
                <a16:creationId xmlns:a16="http://schemas.microsoft.com/office/drawing/2014/main" id="{1677D27E-E83F-EC75-D68A-33FC6F939B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645024"/>
            <a:ext cx="4113044" cy="241641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Kiespijn - Tandartscentrum Laren">
            <a:extLst>
              <a:ext uri="{FF2B5EF4-FFF2-40B4-BE49-F238E27FC236}">
                <a16:creationId xmlns:a16="http://schemas.microsoft.com/office/drawing/2014/main" id="{4971534C-54F2-A3A7-7C1E-98E2D6D7F9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3079" y="3645024"/>
            <a:ext cx="3953357" cy="2447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371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gularly Going to the Dentist is Necessary | Penn Dental Medicine">
            <a:extLst>
              <a:ext uri="{FF2B5EF4-FFF2-40B4-BE49-F238E27FC236}">
                <a16:creationId xmlns:a16="http://schemas.microsoft.com/office/drawing/2014/main" id="{AA9270D5-FA9D-0BB8-CA1D-5226D90232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548680"/>
            <a:ext cx="4328350" cy="28803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andarts kleding | Company Fits - Company Fits">
            <a:extLst>
              <a:ext uri="{FF2B5EF4-FFF2-40B4-BE49-F238E27FC236}">
                <a16:creationId xmlns:a16="http://schemas.microsoft.com/office/drawing/2014/main" id="{6D1008F4-F233-4701-4FA3-535657D1E3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5669" y="3645024"/>
            <a:ext cx="2832100" cy="2870200"/>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175F1F3F-DD14-FF9B-BBE0-86B142B3992B}"/>
              </a:ext>
            </a:extLst>
          </p:cNvPr>
          <p:cNvPicPr>
            <a:picLocks noChangeAspect="1"/>
          </p:cNvPicPr>
          <p:nvPr/>
        </p:nvPicPr>
        <p:blipFill>
          <a:blip r:embed="rId5"/>
          <a:stretch>
            <a:fillRect/>
          </a:stretch>
        </p:blipFill>
        <p:spPr>
          <a:xfrm>
            <a:off x="5101547" y="548680"/>
            <a:ext cx="3574909" cy="3784812"/>
          </a:xfrm>
          <a:prstGeom prst="rect">
            <a:avLst/>
          </a:prstGeom>
        </p:spPr>
      </p:pic>
      <p:sp>
        <p:nvSpPr>
          <p:cNvPr id="4" name="Tekstvak 3">
            <a:extLst>
              <a:ext uri="{FF2B5EF4-FFF2-40B4-BE49-F238E27FC236}">
                <a16:creationId xmlns:a16="http://schemas.microsoft.com/office/drawing/2014/main" id="{10CAB3CE-9938-152C-AF18-4DEDC19EF147}"/>
              </a:ext>
            </a:extLst>
          </p:cNvPr>
          <p:cNvSpPr txBox="1"/>
          <p:nvPr/>
        </p:nvSpPr>
        <p:spPr>
          <a:xfrm>
            <a:off x="4283968" y="4653136"/>
            <a:ext cx="4805048" cy="923330"/>
          </a:xfrm>
          <a:prstGeom prst="rect">
            <a:avLst/>
          </a:prstGeom>
          <a:noFill/>
        </p:spPr>
        <p:txBody>
          <a:bodyPr wrap="square">
            <a:spAutoFit/>
          </a:bodyPr>
          <a:lstStyle/>
          <a:p>
            <a:r>
              <a:rPr lang="nl-NL" dirty="0">
                <a:solidFill>
                  <a:srgbClr val="040C28"/>
                </a:solidFill>
                <a:latin typeface="Google Sans"/>
              </a:rPr>
              <a:t>2</a:t>
            </a:r>
            <a:r>
              <a:rPr lang="nl-NL" b="0" i="0" dirty="0">
                <a:solidFill>
                  <a:srgbClr val="040C28"/>
                </a:solidFill>
                <a:effectLst/>
                <a:latin typeface="Google Sans"/>
              </a:rPr>
              <a:t>023:   gemiddeld 45,4% van alle mensen van 12 jaar en ouder heeft minimaal 1 keer in de 12 maanden een mondhygiënist bezocht</a:t>
            </a:r>
            <a:endParaRPr lang="nl-NL" dirty="0"/>
          </a:p>
        </p:txBody>
      </p:sp>
    </p:spTree>
    <p:extLst>
      <p:ext uri="{BB962C8B-B14F-4D97-AF65-F5344CB8AC3E}">
        <p14:creationId xmlns:p14="http://schemas.microsoft.com/office/powerpoint/2010/main" val="394095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Menselijk gezicht, persoon, kleding, glimlach&#10;&#10;Door AI gegenereerde inhoud is mogelijk onjuist.">
            <a:extLst>
              <a:ext uri="{FF2B5EF4-FFF2-40B4-BE49-F238E27FC236}">
                <a16:creationId xmlns:a16="http://schemas.microsoft.com/office/drawing/2014/main" id="{A79136D2-4202-DA29-4628-9D923CA2AF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5265" y="4869159"/>
            <a:ext cx="2975585" cy="1983723"/>
          </a:xfrm>
          <a:prstGeom prst="rect">
            <a:avLst/>
          </a:prstGeom>
        </p:spPr>
      </p:pic>
      <p:sp>
        <p:nvSpPr>
          <p:cNvPr id="4" name="Tekstvak 3">
            <a:extLst>
              <a:ext uri="{FF2B5EF4-FFF2-40B4-BE49-F238E27FC236}">
                <a16:creationId xmlns:a16="http://schemas.microsoft.com/office/drawing/2014/main" id="{D420AE13-E6A8-4E39-3527-9573EB927376}"/>
              </a:ext>
            </a:extLst>
          </p:cNvPr>
          <p:cNvSpPr txBox="1"/>
          <p:nvPr/>
        </p:nvSpPr>
        <p:spPr>
          <a:xfrm>
            <a:off x="755576" y="788512"/>
            <a:ext cx="7169912" cy="1477328"/>
          </a:xfrm>
          <a:prstGeom prst="rect">
            <a:avLst/>
          </a:prstGeom>
          <a:noFill/>
        </p:spPr>
        <p:txBody>
          <a:bodyPr wrap="none" rtlCol="0">
            <a:spAutoFit/>
          </a:bodyPr>
          <a:lstStyle/>
          <a:p>
            <a:r>
              <a:rPr lang="nl-NL" dirty="0"/>
              <a:t>Voorstellen:</a:t>
            </a:r>
          </a:p>
          <a:p>
            <a:r>
              <a:rPr lang="nl-NL" dirty="0"/>
              <a:t>Denise van Diermen</a:t>
            </a:r>
          </a:p>
          <a:p>
            <a:r>
              <a:rPr lang="nl-NL" dirty="0"/>
              <a:t>Arts-docent-onderzoeker</a:t>
            </a:r>
          </a:p>
          <a:p>
            <a:r>
              <a:rPr lang="nl-NL" dirty="0"/>
              <a:t>Sinds 1995 werkzaam bij Academisch Centrum Tandheelkunde Amsterdam</a:t>
            </a:r>
          </a:p>
          <a:p>
            <a:r>
              <a:rPr lang="nl-NL" dirty="0"/>
              <a:t>Sectie: Orale Geneeskunde</a:t>
            </a:r>
          </a:p>
        </p:txBody>
      </p:sp>
      <p:pic>
        <p:nvPicPr>
          <p:cNvPr id="3074" name="Picture 2" descr="Veel ouderen niet meer naar tandarts' | Radar - het consumentenprogramma  van AVROTROS">
            <a:extLst>
              <a:ext uri="{FF2B5EF4-FFF2-40B4-BE49-F238E27FC236}">
                <a16:creationId xmlns:a16="http://schemas.microsoft.com/office/drawing/2014/main" id="{8F857FFF-BCC2-8E12-24B7-91A84CCFB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677" y="2492896"/>
            <a:ext cx="4079181" cy="3202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824033"/>
      </p:ext>
    </p:extLst>
  </p:cSld>
  <p:clrMapOvr>
    <a:masterClrMapping/>
  </p:clrMapOvr>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06729 0.11178" pathEditMode="relative" ptsTypes="AA">
                                      <p:cBhvr>
                                        <p:cTn id="6" dur="30000" fill="hold"/>
                                        <p:tgtEl>
                                          <p:spTgt spid="3"/>
                                        </p:tgtEl>
                                        <p:attrNameLst>
                                          <p:attrName>ppt_x</p:attrName>
                                          <p:attrName>ppt_y</p:attrName>
                                        </p:attrNameLst>
                                      </p:cBhvr>
                                    </p:animMotion>
                                  </p:childTnLst>
                                </p:cTn>
                              </p:par>
                              <p:par>
                                <p:cTn id="7" presetID="6" presetClass="emph" presetSubtype="0" accel="50000" decel="50000" fill="hold" nodeType="withEffect">
                                  <p:stCondLst>
                                    <p:cond delay="0"/>
                                  </p:stCondLst>
                                  <p:childTnLst>
                                    <p:animScale>
                                      <p:cBhvr>
                                        <p:cTn id="8" dur="30000" fill="hold"/>
                                        <p:tgtEl>
                                          <p:spTgt spid="3"/>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06729 0.11178 L 0 0" pathEditMode="relative" ptsTypes="AA">
                                      <p:cBhvr>
                                        <p:cTn id="11" dur="30000" fill="hold"/>
                                        <p:tgtEl>
                                          <p:spTgt spid="3"/>
                                        </p:tgtEl>
                                        <p:attrNameLst>
                                          <p:attrName>ppt_x</p:attrName>
                                          <p:attrName>ppt_y</p:attrName>
                                        </p:attrNameLst>
                                      </p:cBhvr>
                                    </p:animMotion>
                                  </p:childTnLst>
                                </p:cTn>
                              </p:par>
                              <p:par>
                                <p:cTn id="12" presetID="6" presetClass="emph" presetSubtype="0" accel="50000" decel="50000" fill="hold" nodeType="withEffect">
                                  <p:stCondLst>
                                    <p:cond delay="5000"/>
                                  </p:stCondLst>
                                  <p:childTnLst>
                                    <p:animScale>
                                      <p:cBhvr>
                                        <p:cTn id="13" dur="30000" fill="hold"/>
                                        <p:tgtEl>
                                          <p:spTgt spid="3"/>
                                        </p:tgtEl>
                                      </p:cBhvr>
                                      <p:by x="150000" y="150000"/>
                                      <p:to x="100000" y="100000"/>
                                    </p:animScale>
                                  </p:childTnLst>
                                </p:cTn>
                              </p:par>
                            </p:childTnLst>
                          </p:cTn>
                        </p:par>
                        <p:par>
                          <p:cTn id="14" fill="hold">
                            <p:stCondLst>
                              <p:cond delay="65000"/>
                            </p:stCondLst>
                            <p:childTnLst>
                              <p:par>
                                <p:cTn id="15" presetID="0" presetClass="path" presetSubtype="0" accel="50000" decel="50000" fill="hold" nodeType="afterEffect">
                                  <p:stCondLst>
                                    <p:cond delay="0"/>
                                  </p:stCondLst>
                                  <p:childTnLst>
                                    <p:animMotion origin="layout" path="M 0 0 L 0 0" pathEditMode="relative" ptsTypes="AA">
                                      <p:cBhvr>
                                        <p:cTn id="16" dur="5000" fill="hold"/>
                                        <p:tgtEl>
                                          <p:spTgt spid="3"/>
                                        </p:tgtEl>
                                        <p:attrNameLst>
                                          <p:attrName>ppt_x</p:attrName>
                                          <p:attrName>ppt_y</p:attrName>
                                        </p:attrNameLst>
                                      </p:cBhvr>
                                    </p:animMotion>
                                  </p:childTnLst>
                                </p:cTn>
                              </p:par>
                            </p:childTnLst>
                          </p:cTn>
                        </p:par>
                      </p:childTnLst>
                    </p:cTn>
                  </p:par>
                </p:childTnLst>
              </p:cTn>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951840"/>
            <a:ext cx="2160240" cy="2782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5488" y="771278"/>
            <a:ext cx="5715000"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992" y="4005064"/>
            <a:ext cx="1828800" cy="249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0761" y="4662301"/>
            <a:ext cx="3504453" cy="11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411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283" y="4591415"/>
            <a:ext cx="4620986" cy="150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1169" y="2505075"/>
            <a:ext cx="21336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282" y="2171700"/>
            <a:ext cx="2057400"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0175" y="286885"/>
            <a:ext cx="3181350" cy="318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515" y="188640"/>
            <a:ext cx="4053408" cy="1688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6096" y="4364335"/>
            <a:ext cx="3070417" cy="1732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058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Medisch Tandheelkundige Interactie&amp;#x0D;&amp;#x0A;&amp;quot;&quot;/&gt;&lt;property id=&quot;20307&quot; value=&quot;256&quot;/&gt;&lt;/object&gt;&lt;object type=&quot;3&quot; unique_id=&quot;10435&quot;&gt;&lt;property id=&quot;20148&quot; value=&quot;5&quot;/&gt;&lt;property id=&quot;20300&quot; value=&quot;Slide 10&quot;/&gt;&lt;property id=&quot;20307&quot; value=&quot;316&quot;/&gt;&lt;/object&gt;&lt;object type=&quot;3&quot; unique_id=&quot;10809&quot;&gt;&lt;property id=&quot;20148&quot; value=&quot;5&quot;/&gt;&lt;property id=&quot;20300&quot; value=&quot;Slide 13&quot;/&gt;&lt;property id=&quot;20307&quot; value=&quot;320&quot;/&gt;&lt;/object&gt;&lt;object type=&quot;3&quot; unique_id=&quot;10816&quot;&gt;&lt;property id=&quot;20148&quot; value=&quot;5&quot;/&gt;&lt;property id=&quot;20300&quot; value=&quot;Slide 14&quot;/&gt;&lt;property id=&quot;20307&quot; value=&quot;326&quot;/&gt;&lt;/object&gt;&lt;object type=&quot;3&quot; unique_id=&quot;10819&quot;&gt;&lt;property id=&quot;20148&quot; value=&quot;5&quot;/&gt;&lt;property id=&quot;20300&quot; value=&quot;Slide 16&quot;/&gt;&lt;property id=&quot;20307&quot; value=&quot;331&quot;/&gt;&lt;/object&gt;&lt;object type=&quot;3&quot; unique_id=&quot;12113&quot;&gt;&lt;property id=&quot;20148&quot; value=&quot;5&quot;/&gt;&lt;property id=&quot;20300&quot; value=&quot;Slide 5&quot;/&gt;&lt;property id=&quot;20307&quot; value=&quot;380&quot;/&gt;&lt;/object&gt;&lt;object type=&quot;3&quot; unique_id=&quot;12114&quot;&gt;&lt;property id=&quot;20148&quot; value=&quot;5&quot;/&gt;&lt;property id=&quot;20300&quot; value=&quot;Slide 6&quot;/&gt;&lt;property id=&quot;20307&quot; value=&quot;382&quot;/&gt;&lt;/object&gt;&lt;object type=&quot;3&quot; unique_id=&quot;12115&quot;&gt;&lt;property id=&quot;20148&quot; value=&quot;5&quot;/&gt;&lt;property id=&quot;20300&quot; value=&quot;Slide 7&quot;/&gt;&lt;property id=&quot;20307&quot; value=&quot;426&quot;/&gt;&lt;/object&gt;&lt;object type=&quot;3&quot; unique_id=&quot;12116&quot;&gt;&lt;property id=&quot;20148&quot; value=&quot;5&quot;/&gt;&lt;property id=&quot;20300&quot; value=&quot;Slide 8&quot;/&gt;&lt;property id=&quot;20307&quot; value=&quot;381&quot;/&gt;&lt;/object&gt;&lt;object type=&quot;3&quot; unique_id=&quot;12117&quot;&gt;&lt;property id=&quot;20148&quot; value=&quot;5&quot;/&gt;&lt;property id=&quot;20300&quot; value=&quot;Slide 9&quot;/&gt;&lt;property id=&quot;20307&quot; value=&quot;383&quot;/&gt;&lt;/object&gt;&lt;object type=&quot;3&quot; unique_id=&quot;12118&quot;&gt;&lt;property id=&quot;20148&quot; value=&quot;5&quot;/&gt;&lt;property id=&quot;20300&quot; value=&quot;Slide 11 - &amp;quot;Medisch tandheelkundige interactie&amp;quot;&quot;/&gt;&lt;property id=&quot;20307&quot; value=&quot;384&quot;/&gt;&lt;/object&gt;&lt;object type=&quot;3&quot; unique_id=&quot;12119&quot;&gt;&lt;property id=&quot;20148&quot; value=&quot;5&quot;/&gt;&lt;property id=&quot;20300&quot; value=&quot;Slide 12 - &amp;quot;MTI&amp;quot;&quot;/&gt;&lt;property id=&quot;20307&quot; value=&quot;427&quot;/&gt;&lt;/object&gt;&lt;object type=&quot;3&quot; unique_id=&quot;12120&quot;&gt;&lt;property id=&quot;20148&quot; value=&quot;5&quot;/&gt;&lt;property id=&quot;20300&quot; value=&quot;Slide 15&quot;/&gt;&lt;property id=&quot;20307&quot; value=&quot;385&quot;/&gt;&lt;/object&gt;&lt;object type=&quot;3&quot; unique_id=&quot;12121&quot;&gt;&lt;property id=&quot;20148&quot; value=&quot;5&quot;/&gt;&lt;property id=&quot;20300&quot; value=&quot;Slide 17&quot;/&gt;&lt;property id=&quot;20307&quot; value=&quot;386&quot;/&gt;&lt;/object&gt;&lt;object type=&quot;3&quot; unique_id=&quot;12122&quot;&gt;&lt;property id=&quot;20148&quot; value=&quot;5&quot;/&gt;&lt;property id=&quot;20300&quot; value=&quot;Slide 18&quot;/&gt;&lt;property id=&quot;20307&quot; value=&quot;392&quot;/&gt;&lt;/object&gt;&lt;object type=&quot;3&quot; unique_id=&quot;12123&quot;&gt;&lt;property id=&quot;20148&quot; value=&quot;5&quot;/&gt;&lt;property id=&quot;20300&quot; value=&quot;Slide 19 - &amp;quot;Vrouw van 35 jaar, geen medicatie&amp;quot;&quot;/&gt;&lt;property id=&quot;20307&quot; value=&quot;429&quot;/&gt;&lt;/object&gt;&lt;object type=&quot;3&quot; unique_id=&quot;12124&quot;&gt;&lt;property id=&quot;20148&quot; value=&quot;5&quot;/&gt;&lt;property id=&quot;20300&quot; value=&quot;Slide 20&quot;/&gt;&lt;property id=&quot;20307&quot; value=&quot;387&quot;/&gt;&lt;/object&gt;&lt;object type=&quot;3&quot; unique_id=&quot;12125&quot;&gt;&lt;property id=&quot;20148&quot; value=&quot;5&quot;/&gt;&lt;property id=&quot;20300&quot; value=&quot;Slide 21 - &amp;quot;MTI&amp;quot;&quot;/&gt;&lt;property id=&quot;20307&quot; value=&quot;428&quot;/&gt;&lt;/object&gt;&lt;object type=&quot;3&quot; unique_id=&quot;12126&quot;&gt;&lt;property id=&quot;20148&quot; value=&quot;5&quot;/&gt;&lt;property id=&quot;20300&quot; value=&quot;Slide 22&quot;/&gt;&lt;property id=&quot;20307&quot; value=&quot;388&quot;/&gt;&lt;/object&gt;&lt;object type=&quot;3&quot; unique_id=&quot;12127&quot;&gt;&lt;property id=&quot;20148&quot; value=&quot;5&quot;/&gt;&lt;property id=&quot;20300&quot; value=&quot;Slide 23&quot;/&gt;&lt;property id=&quot;20307&quot; value=&quot;389&quot;/&gt;&lt;/object&gt;&lt;object type=&quot;3&quot; unique_id=&quot;12128&quot;&gt;&lt;property id=&quot;20148&quot; value=&quot;5&quot;/&gt;&lt;property id=&quot;20300&quot; value=&quot;Slide 24&quot;/&gt;&lt;property id=&quot;20307&quot; value=&quot;394&quot;/&gt;&lt;/object&gt;&lt;object type=&quot;3&quot; unique_id=&quot;12129&quot;&gt;&lt;property id=&quot;20148&quot; value=&quot;5&quot;/&gt;&lt;property id=&quot;20300&quot; value=&quot;Slide 25&quot;/&gt;&lt;property id=&quot;20307&quot; value=&quot;397&quot;/&gt;&lt;/object&gt;&lt;object type=&quot;3&quot; unique_id=&quot;12130&quot;&gt;&lt;property id=&quot;20148&quot; value=&quot;5&quot;/&gt;&lt;property id=&quot;20300&quot; value=&quot;Slide 26 - &amp;quot;Na staken medicatie en gingivectomie&amp;quot;&quot;/&gt;&lt;property id=&quot;20307&quot; value=&quot;398&quot;/&gt;&lt;/object&gt;&lt;object type=&quot;3&quot; unique_id=&quot;12131&quot;&gt;&lt;property id=&quot;20148&quot; value=&quot;5&quot;/&gt;&lt;property id=&quot;20300&quot; value=&quot;Slide 27&quot;/&gt;&lt;property id=&quot;20307&quot; value=&quot;399&quot;/&gt;&lt;/object&gt;&lt;object type=&quot;3&quot; unique_id=&quot;12132&quot;&gt;&lt;property id=&quot;20148&quot; value=&quot;5&quot;/&gt;&lt;property id=&quot;20300&quot; value=&quot;Slide 28&quot;/&gt;&lt;property id=&quot;20307&quot; value=&quot;407&quot;/&gt;&lt;/object&gt;&lt;object type=&quot;3&quot; unique_id=&quot;12133&quot;&gt;&lt;property id=&quot;20148&quot; value=&quot;5&quot;/&gt;&lt;property id=&quot;20300&quot; value=&quot;Slide 29 - &amp;quot;MTI&amp;quot;&quot;/&gt;&lt;property id=&quot;20307&quot; value=&quot;438&quot;/&gt;&lt;/object&gt;&lt;object type=&quot;3&quot; unique_id=&quot;12134&quot;&gt;&lt;property id=&quot;20148&quot; value=&quot;5&quot;/&gt;&lt;property id=&quot;20300&quot; value=&quot;Slide 30&quot;/&gt;&lt;property id=&quot;20307&quot; value=&quot;439&quot;/&gt;&lt;/object&gt;&lt;object type=&quot;3&quot; unique_id=&quot;12135&quot;&gt;&lt;property id=&quot;20148&quot; value=&quot;5&quot;/&gt;&lt;property id=&quot;20300&quot; value=&quot;Slide 31 - &amp;quot;MTI&amp;quot;&quot;/&gt;&lt;property id=&quot;20307&quot; value=&quot;440&quot;/&gt;&lt;/object&gt;&lt;object type=&quot;3&quot; unique_id=&quot;12136&quot;&gt;&lt;property id=&quot;20148&quot; value=&quot;5&quot;/&gt;&lt;property id=&quot;20300&quot; value=&quot;Slide 32 - &amp;quot;…over medicatie gesproken….&amp;quot;&quot;/&gt;&lt;property id=&quot;20307&quot; value=&quot;400&quot;/&gt;&lt;/object&gt;&lt;object type=&quot;3&quot; unique_id=&quot;12137&quot;&gt;&lt;property id=&quot;20148&quot; value=&quot;5&quot;/&gt;&lt;property id=&quot;20300&quot; value=&quot;Slide 33&quot;/&gt;&lt;property id=&quot;20307&quot; value=&quot;420&quot;/&gt;&lt;/object&gt;&lt;object type=&quot;3&quot; unique_id=&quot;12138&quot;&gt;&lt;property id=&quot;20148&quot; value=&quot;5&quot;/&gt;&lt;property id=&quot;20300&quot; value=&quot;Slide 34&quot;/&gt;&lt;property id=&quot;20307&quot; value=&quot;419&quot;/&gt;&lt;/object&gt;&lt;object type=&quot;3&quot; unique_id=&quot;12139&quot;&gt;&lt;property id=&quot;20148&quot; value=&quot;5&quot;/&gt;&lt;property id=&quot;20300&quot; value=&quot;Slide 35&quot;/&gt;&lt;property id=&quot;20307&quot; value=&quot;421&quot;/&gt;&lt;/object&gt;&lt;object type=&quot;3&quot; unique_id=&quot;12140&quot;&gt;&lt;property id=&quot;20148&quot; value=&quot;5&quot;/&gt;&lt;property id=&quot;20300&quot; value=&quot;Slide 36&quot;/&gt;&lt;property id=&quot;20307&quot; value=&quot;422&quot;/&gt;&lt;/object&gt;&lt;object type=&quot;3&quot; unique_id=&quot;12141&quot;&gt;&lt;property id=&quot;20148&quot; value=&quot;5&quot;/&gt;&lt;property id=&quot;20300&quot; value=&quot;Slide 37 - &amp;quot;MTI&amp;quot;&quot;/&gt;&lt;property id=&quot;20307&quot; value=&quot;441&quot;/&gt;&lt;/object&gt;&lt;object type=&quot;3&quot; unique_id=&quot;12142&quot;&gt;&lt;property id=&quot;20148&quot; value=&quot;5&quot;/&gt;&lt;property id=&quot;20300&quot; value=&quot;Slide 38&quot;/&gt;&lt;property id=&quot;20307&quot; value=&quot;424&quot;/&gt;&lt;/object&gt;&lt;object type=&quot;3&quot; unique_id=&quot;12143&quot;&gt;&lt;property id=&quot;20148&quot; value=&quot;5&quot;/&gt;&lt;property id=&quot;20300&quot; value=&quot;Slide 39&quot;/&gt;&lt;property id=&quot;20307&quot; value=&quot;425&quot;/&gt;&lt;/object&gt;&lt;object type=&quot;3&quot; unique_id=&quot;12144&quot;&gt;&lt;property id=&quot;20148&quot; value=&quot;5&quot;/&gt;&lt;property id=&quot;20300&quot; value=&quot;Slide 40&quot;/&gt;&lt;property id=&quot;20307&quot; value=&quot;442&quot;/&gt;&lt;/object&gt;&lt;object type=&quot;3&quot; unique_id=&quot;12145&quot;&gt;&lt;property id=&quot;20148&quot; value=&quot;5&quot;/&gt;&lt;property id=&quot;20300&quot; value=&quot;Slide 41&quot;/&gt;&lt;property id=&quot;20307&quot; value=&quot;391&quot;/&gt;&lt;/object&gt;&lt;object type=&quot;3&quot; unique_id=&quot;12526&quot;&gt;&lt;property id=&quot;20148&quot; value=&quot;5&quot;/&gt;&lt;property id=&quot;20300&quot; value=&quot;Slide 2&quot;/&gt;&lt;property id=&quot;20307&quot; value=&quot;443&quot;/&gt;&lt;/object&gt;&lt;object type=&quot;3&quot; unique_id=&quot;12732&quot;&gt;&lt;property id=&quot;20148&quot; value=&quot;5&quot;/&gt;&lt;property id=&quot;20300&quot; value=&quot;Slide 3&quot;/&gt;&lt;property id=&quot;20307&quot; value=&quot;444&quot;/&gt;&lt;/object&gt;&lt;object type=&quot;3&quot; unique_id=&quot;12859&quot;&gt;&lt;property id=&quot;20148&quot; value=&quot;5&quot;/&gt;&lt;property id=&quot;20300&quot; value=&quot;Slide 4&quot;/&gt;&lt;property id=&quot;20307&quot; value=&quot;445&quot;/&gt;&lt;/object&gt;&lt;/object&gt;&lt;/object&gt;&lt;/database&gt;"/>
  <p:tag name="SECTOMILLISECCONVERTED" val="1"/>
</p:tagLst>
</file>

<file path=ppt/theme/theme1.xml><?xml version="1.0" encoding="utf-8"?>
<a:theme xmlns:a="http://schemas.openxmlformats.org/drawingml/2006/main" name="NVM congres 9 november 20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A69394E502054387331F7CCE4E2334" ma:contentTypeVersion="19" ma:contentTypeDescription="Een nieuw document maken." ma:contentTypeScope="" ma:versionID="e868ff276989edc76fcd8a86e9e613db">
  <xsd:schema xmlns:xsd="http://www.w3.org/2001/XMLSchema" xmlns:xs="http://www.w3.org/2001/XMLSchema" xmlns:p="http://schemas.microsoft.com/office/2006/metadata/properties" xmlns:ns2="8530db66-369d-4f16-926d-20da9fb7f32a" xmlns:ns3="c6a15f65-be5c-4e4b-99cf-f6007101d4b4" targetNamespace="http://schemas.microsoft.com/office/2006/metadata/properties" ma:root="true" ma:fieldsID="1bba7ad5198a4cafb995cdfdbcdae187" ns2:_="" ns3:_="">
    <xsd:import namespace="8530db66-369d-4f16-926d-20da9fb7f32a"/>
    <xsd:import namespace="c6a15f65-be5c-4e4b-99cf-f6007101d4b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30db66-369d-4f16-926d-20da9fb7f3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1256f63b-0b9d-4f64-9e1f-1f189ce60b2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a15f65-be5c-4e4b-99cf-f6007101d4b4"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cd024f0b-e0ae-4693-9a6c-9886ba62d15e}" ma:internalName="TaxCatchAll" ma:showField="CatchAllData" ma:web="c6a15f65-be5c-4e4b-99cf-f6007101d4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530db66-369d-4f16-926d-20da9fb7f32a">
      <Terms xmlns="http://schemas.microsoft.com/office/infopath/2007/PartnerControls"/>
    </lcf76f155ced4ddcb4097134ff3c332f>
    <TaxCatchAll xmlns="c6a15f65-be5c-4e4b-99cf-f6007101d4b4" xsi:nil="true"/>
  </documentManagement>
</p:properties>
</file>

<file path=customXml/itemProps1.xml><?xml version="1.0" encoding="utf-8"?>
<ds:datastoreItem xmlns:ds="http://schemas.openxmlformats.org/officeDocument/2006/customXml" ds:itemID="{B2EC34D1-7819-49F5-9FCA-C891247BE6CF}"/>
</file>

<file path=customXml/itemProps2.xml><?xml version="1.0" encoding="utf-8"?>
<ds:datastoreItem xmlns:ds="http://schemas.openxmlformats.org/officeDocument/2006/customXml" ds:itemID="{80A11086-CA1E-4778-9035-88ACF3246E79}"/>
</file>

<file path=customXml/itemProps3.xml><?xml version="1.0" encoding="utf-8"?>
<ds:datastoreItem xmlns:ds="http://schemas.openxmlformats.org/officeDocument/2006/customXml" ds:itemID="{FC86D8E8-F85C-4C80-99EE-BCFDFDE4A5E6}"/>
</file>

<file path=docProps/app.xml><?xml version="1.0" encoding="utf-8"?>
<Properties xmlns="http://schemas.openxmlformats.org/officeDocument/2006/extended-properties" xmlns:vt="http://schemas.openxmlformats.org/officeDocument/2006/docPropsVTypes">
  <Template>NVM congres 9 november 2013</Template>
  <TotalTime>8631</TotalTime>
  <Words>452</Words>
  <Application>Microsoft Macintosh PowerPoint</Application>
  <PresentationFormat>Diavoorstelling (4:3)</PresentationFormat>
  <Paragraphs>111</Paragraphs>
  <Slides>45</Slides>
  <Notes>3</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45</vt:i4>
      </vt:variant>
    </vt:vector>
  </HeadingPairs>
  <TitlesOfParts>
    <vt:vector size="49" baseType="lpstr">
      <vt:lpstr>Arial</vt:lpstr>
      <vt:lpstr>Calibri</vt:lpstr>
      <vt:lpstr>Google Sans</vt:lpstr>
      <vt:lpstr>NVM congres 9 november 2013</vt:lpstr>
      <vt:lpstr>Diabetes en Mondgezondheid </vt:lpstr>
      <vt:lpstr>Disclosure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Minicursus tandheelkunde voor beginners</vt:lpstr>
      <vt:lpstr>Minicursus tandheelkunde</vt:lpstr>
      <vt:lpstr>Minicursus tandheelkunde</vt:lpstr>
      <vt:lpstr>Minicursus tandheelkunde</vt:lpstr>
      <vt:lpstr>Minicursus tandheelkunde</vt:lpstr>
      <vt:lpstr>Minicursus tandheelkunde</vt:lpstr>
      <vt:lpstr>Minicursus tandheelkunde</vt:lpstr>
      <vt:lpstr>Minicursus tandheelkunde</vt:lpstr>
      <vt:lpstr>Minicursus tandheelkunde</vt:lpstr>
      <vt:lpstr>Minicursus tandheelkunde</vt:lpstr>
      <vt:lpstr>PowerPoint-presentatie</vt:lpstr>
      <vt:lpstr>Minicursus tandheelkunde</vt:lpstr>
      <vt:lpstr>Minicursus tandheelkunde</vt:lpstr>
      <vt:lpstr>Minicursus tandheelkunde</vt:lpstr>
      <vt:lpstr>Minicursus tandheelkunde</vt:lpstr>
      <vt:lpstr>Minicursus tandheelkunde</vt:lpstr>
      <vt:lpstr>Wat heeft dit nu te maken met diabetes?</vt:lpstr>
      <vt:lpstr>Mogen patiënten met diabetes verdoving?</vt:lpstr>
      <vt:lpstr>Hebben diabetespatiënten meer cariës?</vt:lpstr>
      <vt:lpstr>Verklaring meer cariës bij Diabetes-1</vt:lpstr>
      <vt:lpstr>Hebben diabetespatiënten meer erosie/slijtage?</vt:lpstr>
      <vt:lpstr>Hebben diabetespatiënten meer gingivitis/parodontitis?</vt:lpstr>
      <vt:lpstr>PowerPoint-presentatie</vt:lpstr>
      <vt:lpstr>Hoe beïnvloeden beide ziekten elkaar?</vt:lpstr>
      <vt:lpstr>Wederzijds effect</vt:lpstr>
      <vt:lpstr>Risicofactoren op HVZ</vt:lpstr>
      <vt:lpstr>PowerPoint-presentatie</vt:lpstr>
      <vt:lpstr>Wat kun je (morgen) doen als verpleegkundige?</vt:lpstr>
      <vt:lpstr>PowerPoint-presentatie</vt:lpstr>
      <vt:lpstr>PowerPoint-presentatie</vt:lpstr>
      <vt:lpstr>PowerPoint-presentatie</vt:lpstr>
      <vt:lpstr>PowerPoint-presentatie</vt:lpstr>
      <vt:lpstr>PowerPoint-presentatie</vt:lpstr>
      <vt:lpstr>PowerPoint-presentatie</vt:lpstr>
    </vt:vector>
  </TitlesOfParts>
  <Company>Vrije Universiteit Amsterdam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Volwassen leeftijd</dc:title>
  <dc:creator>Denise van Diermen</dc:creator>
  <cp:lastModifiedBy>Diermen, D.E. van (Denise)</cp:lastModifiedBy>
  <cp:revision>83</cp:revision>
  <dcterms:created xsi:type="dcterms:W3CDTF">2015-02-02T14:33:13Z</dcterms:created>
  <dcterms:modified xsi:type="dcterms:W3CDTF">2026-04-07T10:22:22Z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0x010100AFA69394E502054387331F7CCE4E2334</vt:lpwstr>
  </property>
</Properties>
</file>