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2" r:id="rId4"/>
    <p:sldId id="279" r:id="rId5"/>
    <p:sldId id="278" r:id="rId6"/>
    <p:sldId id="280" r:id="rId7"/>
    <p:sldId id="281" r:id="rId8"/>
    <p:sldId id="258" r:id="rId9"/>
    <p:sldId id="259" r:id="rId10"/>
    <p:sldId id="283" r:id="rId11"/>
    <p:sldId id="284" r:id="rId12"/>
    <p:sldId id="260" r:id="rId13"/>
    <p:sldId id="285" r:id="rId14"/>
    <p:sldId id="261" r:id="rId15"/>
    <p:sldId id="262" r:id="rId16"/>
    <p:sldId id="263" r:id="rId17"/>
    <p:sldId id="264" r:id="rId18"/>
    <p:sldId id="276" r:id="rId19"/>
    <p:sldId id="265" r:id="rId20"/>
    <p:sldId id="274" r:id="rId21"/>
    <p:sldId id="275" r:id="rId22"/>
    <p:sldId id="273" r:id="rId23"/>
    <p:sldId id="266" r:id="rId24"/>
    <p:sldId id="267" r:id="rId25"/>
    <p:sldId id="268" r:id="rId26"/>
    <p:sldId id="269" r:id="rId27"/>
    <p:sldId id="270" r:id="rId28"/>
    <p:sldId id="271" r:id="rId29"/>
    <p:sldId id="272" r:id="rId3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58"/>
    <p:restoredTop sz="94610"/>
  </p:normalViewPr>
  <p:slideViewPr>
    <p:cSldViewPr snapToGrid="0" snapToObjects="1">
      <p:cViewPr varScale="1">
        <p:scale>
          <a:sx n="259" d="100"/>
          <a:sy n="259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4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D3F9B-3EAD-E273-605A-8E8D7954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4E9609-04D9-B62A-817E-29E18D3C5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7985E0-898A-1B36-DE59-CB2B6F3DA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F8681-DB83-436C-6DB2-0EB4D9755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62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954F1-364D-2D88-FF8B-8EA090B59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8EA2C-A265-C05A-99A2-47BA2037C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09C2B-7FA1-EB66-1C47-E87B333A5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70890-1B4F-C77C-B532-0BD4065D1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61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99E3B-B6D9-C406-62F0-B8D17408B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7BED94-389D-AA4B-4E02-1233E3469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5E71C1-4B3D-24D9-3BD8-B7C5C20F4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DB001-141A-8520-1E4D-7E2E654DB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95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137DD-3908-BD69-A285-3C47F0FB5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567E33-FCDF-7A8C-64E8-CD29DC5D0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3B875-B051-48D2-6918-AF5190D27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69F07-990F-DEAF-AA66-2D3128E18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2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733D6-9439-A215-E61A-7FF0F1686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A6A5E8-933B-FDBE-9F3C-51F0F12CC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42FDD5-AE33-5EE1-A44E-431D67DE7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90EF3-E8A1-F3CA-A9FA-8A509BC89D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5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D160C-AD03-EBBA-E8C9-F6505877B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8A985C-49FB-A7F5-71E4-C157DE71B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C3475C-593C-B748-5DA9-0DC479CD2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F848F-3FFD-60AD-BFDD-9433C950F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6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D3B88-0828-A718-287F-91DDD1DB8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04C4EB-BA9B-CF9B-D034-04E6F4F05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58CE69-9116-2D7A-8479-BA258C1B2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7EAED-BC34-7999-9073-962E4BFFAD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DF01A-469C-6996-F1C6-24EA54FE0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2C2C66-C49A-85B0-1D76-4BB7524169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F70FF-5803-A83B-B06A-17F5DAD1D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1C4DF-8B41-87E6-895A-1D3B9496D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12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57357-E396-B61F-58DF-E48280549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B96B27-CD16-488A-926C-EF0055DD1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BAC379-6D61-BC8A-B33F-875065D21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3A397-1769-4FB2-5C5C-0E1DF9A26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6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hyperlink" Target="https://doi.org/10.7759/cureus.3784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searchgate.net/journal/Cureus-2168-8184?_tp=eyJjb250ZXh0Ijp7ImZpcnN0UGFnZSI6Il9kaXJlY3QiLCJwYWdlIjoicHVibGljYXRpb24iLCJwcmV2aW91c1BhZ2UiOiJfZGlyZWN0In19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hyperlink" Target="https://doi.org/10.7759/cureus.3784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searchgate.net/journal/Cureus-2168-8184?_tp=eyJjb250ZXh0Ijp7ImZpcnN0UGFnZSI6Il9kaXJlY3QiLCJwYWdlIjoicHVibGljYXRpb24iLCJwcmV2aW91c1BhZ2UiOiJfZGlyZWN0In19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cademic.oup.com/eurheartj/article-lookup/doi/10.1093/eurheartj/ehx226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D1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731520"/>
            <a:ext cx="731520" cy="7315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645920"/>
            <a:ext cx="77724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Diabetes Mellitus &amp;</a:t>
            </a:r>
            <a:endParaRPr lang="en-US" sz="36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Cardiovasculaire Aandoeningen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640080" y="3108960"/>
            <a:ext cx="777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D454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 op sekseverschillen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640080" y="3749040"/>
            <a:ext cx="2286000" cy="27432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7" name="Text 4"/>
          <p:cNvSpPr/>
          <p:nvPr/>
        </p:nvSpPr>
        <p:spPr>
          <a:xfrm>
            <a:off x="640080" y="393192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 Guidelines   |  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640080" y="429768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JWMG Widdershoven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997B4EE-132D-1CFF-454F-9A113FE92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15" y="0"/>
            <a:ext cx="33057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91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E0ADE98-D6BA-C9FD-BCEA-ADCDF5712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414" y="0"/>
            <a:ext cx="47411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2D1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D4547A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22860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Sekseverschillen in CV Risico bij DM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548640" y="1097280"/>
            <a:ext cx="2560320" cy="1645920"/>
          </a:xfrm>
          <a:prstGeom prst="rect">
            <a:avLst/>
          </a:prstGeom>
          <a:solidFill>
            <a:srgbClr val="3D2B3E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6" name="Text 3"/>
          <p:cNvSpPr/>
          <p:nvPr/>
        </p:nvSpPr>
        <p:spPr>
          <a:xfrm>
            <a:off x="548640" y="1234440"/>
            <a:ext cx="2560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C039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+44%</a:t>
            </a:r>
            <a:endParaRPr lang="en-US" sz="4400" dirty="0"/>
          </a:p>
        </p:txBody>
      </p:sp>
      <p:sp>
        <p:nvSpPr>
          <p:cNvPr id="7" name="Text 4"/>
          <p:cNvSpPr/>
          <p:nvPr/>
        </p:nvSpPr>
        <p:spPr>
          <a:xfrm>
            <a:off x="548640" y="2011680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Hoger relatief risico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coronairlijden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3429000" y="1097280"/>
            <a:ext cx="2560320" cy="1645920"/>
          </a:xfrm>
          <a:prstGeom prst="rect">
            <a:avLst/>
          </a:prstGeom>
          <a:solidFill>
            <a:srgbClr val="3D2B3E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9" name="Text 6"/>
          <p:cNvSpPr/>
          <p:nvPr/>
        </p:nvSpPr>
        <p:spPr>
          <a:xfrm>
            <a:off x="3429000" y="1234440"/>
            <a:ext cx="2560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D454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+27%</a:t>
            </a:r>
            <a:endParaRPr lang="en-US" sz="4400" dirty="0"/>
          </a:p>
        </p:txBody>
      </p:sp>
      <p:sp>
        <p:nvSpPr>
          <p:cNvPr id="10" name="Text 7"/>
          <p:cNvSpPr/>
          <p:nvPr/>
        </p:nvSpPr>
        <p:spPr>
          <a:xfrm>
            <a:off x="3429000" y="2011680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Hoger relatief risico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CVA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6309360" y="1097280"/>
            <a:ext cx="2560320" cy="1645920"/>
          </a:xfrm>
          <a:prstGeom prst="rect">
            <a:avLst/>
          </a:prstGeom>
          <a:solidFill>
            <a:srgbClr val="3D2B3E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2" name="Text 9"/>
          <p:cNvSpPr/>
          <p:nvPr/>
        </p:nvSpPr>
        <p:spPr>
          <a:xfrm>
            <a:off x="6309360" y="1234440"/>
            <a:ext cx="2560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E74C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+57%</a:t>
            </a:r>
            <a:endParaRPr lang="en-US" sz="4400" dirty="0"/>
          </a:p>
        </p:txBody>
      </p:sp>
      <p:sp>
        <p:nvSpPr>
          <p:cNvPr id="13" name="Text 10"/>
          <p:cNvSpPr/>
          <p:nvPr/>
        </p:nvSpPr>
        <p:spPr>
          <a:xfrm>
            <a:off x="6309360" y="2011680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Hoger relatief risico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CHD mortaliteit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548640" y="288036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Vrouwen met DM2 vergeleken met mannen met DM2 (ten opzichte van niet-diabeten)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548640" y="3291840"/>
            <a:ext cx="82296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Verklaringen voor verhoogd risico bij vrouwen: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Grotere verslechtering van risicofactoren bij transitie naar DM2 (lipiden, bloeddruk, coagulatie)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Vrouwen moeten meer aankomen (hogere BMI) om DM2 te ontwikkelen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Onderbehandeling: minder vaak statines (RR 0.90), aspirine (RR 0.82), bètablokkers (RR 0.93)</a:t>
            </a:r>
            <a:endParaRPr lang="en-US" sz="13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Biologisch: meer endotheeldysfunctie, protrombotisch profiel, atherogene dyslipidemie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Peters et al. Diabetologia 2014; Collaboration. BMC Med 2019; Kautzky-Willer et al. Diabetes Care 2020</a:t>
            </a:r>
            <a:endParaRPr lang="en-US" sz="8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613C2EF-6512-8548-9E05-6C4D9F8E6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4453"/>
            <a:ext cx="7772400" cy="34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7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D1B2E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137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Sekseverschillen in CVOTs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457200" y="10058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Meta-analyse van 5 CVOTs (n = 46.606): vrouwen vormen slechts 29-36% van de deelnemers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457200" y="1554480"/>
            <a:ext cx="3931920" cy="3108960"/>
          </a:xfrm>
          <a:prstGeom prst="rect">
            <a:avLst/>
          </a:prstGeom>
          <a:solidFill>
            <a:srgbClr val="FAE5EA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691640"/>
            <a:ext cx="320040" cy="3200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51560" y="1691640"/>
            <a:ext cx="3108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D454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Vrouwen met DM2 in CVOTs</a:t>
            </a:r>
            <a:endParaRPr lang="en-US" sz="1400" dirty="0"/>
          </a:p>
        </p:txBody>
      </p:sp>
      <p:sp>
        <p:nvSpPr>
          <p:cNvPr id="9" name="Text 5"/>
          <p:cNvSpPr/>
          <p:nvPr/>
        </p:nvSpPr>
        <p:spPr>
          <a:xfrm>
            <a:off x="640080" y="2194560"/>
            <a:ext cx="356616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Vaker CVA (RR 1.28)</a:t>
            </a:r>
            <a:endParaRPr lang="en-US" sz="12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Vaker hartfalen (RR 1.30)</a:t>
            </a:r>
            <a:endParaRPr lang="en-US" sz="12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Vaker CKD (RR 1.33)</a:t>
            </a:r>
            <a:endParaRPr lang="en-US" sz="12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Hogere systolische bloeddruk (+1.7 mmHg)</a:t>
            </a:r>
            <a:endParaRPr lang="en-US" sz="12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Hoger LDL-C (+0.34 mmol/L)</a:t>
            </a:r>
            <a:endParaRPr lang="en-US" sz="12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Minder statinegebruik (RR 0.90)</a:t>
            </a:r>
            <a:endParaRPr lang="en-US" sz="12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Minder aspirinegebruik (RR 0.82)</a:t>
            </a:r>
            <a:endParaRPr lang="en-US" sz="1250" dirty="0"/>
          </a:p>
        </p:txBody>
      </p:sp>
      <p:sp>
        <p:nvSpPr>
          <p:cNvPr id="10" name="Shape 6"/>
          <p:cNvSpPr/>
          <p:nvPr/>
        </p:nvSpPr>
        <p:spPr>
          <a:xfrm>
            <a:off x="4754880" y="1554480"/>
            <a:ext cx="3931920" cy="3108960"/>
          </a:xfrm>
          <a:prstGeom prst="rect">
            <a:avLst/>
          </a:prstGeom>
          <a:solidFill>
            <a:srgbClr val="D6EAF8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760" y="1691640"/>
            <a:ext cx="320040" cy="320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349240" y="1691640"/>
            <a:ext cx="3108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E86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Mannen met DM2 in CVOTs</a:t>
            </a:r>
            <a:endParaRPr lang="en-US" sz="1400" dirty="0"/>
          </a:p>
        </p:txBody>
      </p:sp>
      <p:sp>
        <p:nvSpPr>
          <p:cNvPr id="13" name="Text 8"/>
          <p:cNvSpPr/>
          <p:nvPr/>
        </p:nvSpPr>
        <p:spPr>
          <a:xfrm>
            <a:off x="4937760" y="2194560"/>
            <a:ext cx="356616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Hogere absolute CVD incidentie</a:t>
            </a:r>
            <a:endParaRPr lang="en-US" sz="12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Meer coronairlijden op baseline</a:t>
            </a:r>
            <a:endParaRPr lang="en-US" sz="12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Vaker atriumfibrilleren</a:t>
            </a:r>
            <a:endParaRPr lang="en-US" sz="12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Beter behandeld met cardioprotectieve medicatie</a:t>
            </a:r>
            <a:endParaRPr lang="en-US" sz="12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Oververtegenwoordigd in trials (65-72%)</a:t>
            </a:r>
            <a:endParaRPr lang="en-US" sz="1250" dirty="0"/>
          </a:p>
        </p:txBody>
      </p:sp>
      <p:sp>
        <p:nvSpPr>
          <p:cNvPr id="14" name="Text 9"/>
          <p:cNvSpPr/>
          <p:nvPr/>
        </p:nvSpPr>
        <p:spPr>
          <a:xfrm>
            <a:off x="457200" y="48006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Kautzky-Willer et al. Diabetes Care 2020;43(5):1157-1163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6C3483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137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Zwangerschapsdiabetes &amp; Cardiovasculair Risico</a:t>
            </a:r>
            <a:endParaRPr lang="en-US" sz="2200" dirty="0"/>
          </a:p>
        </p:txBody>
      </p:sp>
      <p:sp>
        <p:nvSpPr>
          <p:cNvPr id="5" name="Shape 2"/>
          <p:cNvSpPr/>
          <p:nvPr/>
        </p:nvSpPr>
        <p:spPr>
          <a:xfrm>
            <a:off x="457200" y="1051560"/>
            <a:ext cx="260604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6" name="Shape 3"/>
          <p:cNvSpPr/>
          <p:nvPr/>
        </p:nvSpPr>
        <p:spPr>
          <a:xfrm>
            <a:off x="457200" y="1051560"/>
            <a:ext cx="73152" cy="1371600"/>
          </a:xfrm>
          <a:prstGeom prst="rect">
            <a:avLst/>
          </a:prstGeom>
          <a:solidFill>
            <a:srgbClr val="6C3483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7" name="Text 4"/>
          <p:cNvSpPr/>
          <p:nvPr/>
        </p:nvSpPr>
        <p:spPr>
          <a:xfrm>
            <a:off x="594360" y="10972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6C348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2x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594360" y="160020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Hoger risico op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CV events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594360" y="205740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Meta-analyse, n=5.4M</a:t>
            </a:r>
            <a:endParaRPr lang="en-US" sz="950" dirty="0"/>
          </a:p>
        </p:txBody>
      </p:sp>
      <p:sp>
        <p:nvSpPr>
          <p:cNvPr id="10" name="Shape 7"/>
          <p:cNvSpPr/>
          <p:nvPr/>
        </p:nvSpPr>
        <p:spPr>
          <a:xfrm>
            <a:off x="3337560" y="1051560"/>
            <a:ext cx="260604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1" name="Shape 8"/>
          <p:cNvSpPr/>
          <p:nvPr/>
        </p:nvSpPr>
        <p:spPr>
          <a:xfrm>
            <a:off x="3337560" y="1051560"/>
            <a:ext cx="73152" cy="1371600"/>
          </a:xfrm>
          <a:prstGeom prst="rect">
            <a:avLst/>
          </a:prstGeom>
          <a:solidFill>
            <a:srgbClr val="6C3483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2" name="Text 9"/>
          <p:cNvSpPr/>
          <p:nvPr/>
        </p:nvSpPr>
        <p:spPr>
          <a:xfrm>
            <a:off x="3474720" y="10972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6C348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7x</a:t>
            </a:r>
            <a:endParaRPr lang="en-US" sz="3200" dirty="0"/>
          </a:p>
        </p:txBody>
      </p:sp>
      <p:sp>
        <p:nvSpPr>
          <p:cNvPr id="13" name="Text 10"/>
          <p:cNvSpPr/>
          <p:nvPr/>
        </p:nvSpPr>
        <p:spPr>
          <a:xfrm>
            <a:off x="3474720" y="160020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Hoger risico op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DM2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474720" y="205740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Bellamy et al. Lancet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6217920" y="1051560"/>
            <a:ext cx="260604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6" name="Shape 13"/>
          <p:cNvSpPr/>
          <p:nvPr/>
        </p:nvSpPr>
        <p:spPr>
          <a:xfrm>
            <a:off x="6217920" y="1051560"/>
            <a:ext cx="73152" cy="1371600"/>
          </a:xfrm>
          <a:prstGeom prst="rect">
            <a:avLst/>
          </a:prstGeom>
          <a:solidFill>
            <a:srgbClr val="6C3483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7" name="Text 14"/>
          <p:cNvSpPr/>
          <p:nvPr/>
        </p:nvSpPr>
        <p:spPr>
          <a:xfrm>
            <a:off x="6355080" y="10972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6C348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+56%</a:t>
            </a:r>
            <a:endParaRPr lang="en-US" sz="3200" dirty="0"/>
          </a:p>
        </p:txBody>
      </p:sp>
      <p:sp>
        <p:nvSpPr>
          <p:cNvPr id="18" name="Text 15"/>
          <p:cNvSpPr/>
          <p:nvPr/>
        </p:nvSpPr>
        <p:spPr>
          <a:xfrm>
            <a:off x="6355080" y="160020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CV risico ZONDER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progressie naar DM2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6355080" y="205740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Kramer et al. 2019</a:t>
            </a:r>
            <a:endParaRPr lang="en-US" sz="950" dirty="0"/>
          </a:p>
        </p:txBody>
      </p:sp>
      <p:sp>
        <p:nvSpPr>
          <p:cNvPr id="20" name="Text 17"/>
          <p:cNvSpPr/>
          <p:nvPr/>
        </p:nvSpPr>
        <p:spPr>
          <a:xfrm>
            <a:off x="457200" y="265176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Specifieke CV risico's na zwangerschapsdiabetes</a:t>
            </a:r>
            <a:endParaRPr lang="en-US" sz="1500" dirty="0"/>
          </a:p>
        </p:txBody>
      </p:sp>
      <p:graphicFrame>
        <p:nvGraphicFramePr>
          <p:cNvPr id="2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3063240"/>
          <a:ext cx="5943600" cy="164592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Aandoening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34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Hazard Ratio (95% CI)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3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Myocardinfarct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HR 1.74 (1.37-2.20)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Hartfalen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HR 1.62 (1.29-2.05)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Angina pectoris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HR 2.27 (1.79-2.87)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CVA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HR 1.45 (1.29-1.63)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Perifeer vaatlijden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HR 1.40+ (significant)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Shape 18"/>
          <p:cNvSpPr/>
          <p:nvPr/>
        </p:nvSpPr>
        <p:spPr>
          <a:xfrm>
            <a:off x="6675120" y="3063240"/>
            <a:ext cx="2103120" cy="1828800"/>
          </a:xfrm>
          <a:prstGeom prst="rect">
            <a:avLst/>
          </a:prstGeom>
          <a:solidFill>
            <a:srgbClr val="6C3483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pic>
        <p:nvPicPr>
          <p:cNvPr id="2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40" y="3200400"/>
            <a:ext cx="365760" cy="365760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6812280" y="3611880"/>
            <a:ext cx="18288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~23% van het verhoogde CV risico wordt gemedieerd door latere DM2. Risico is al meetbaar &lt;10 jaar postpartum.</a:t>
            </a:r>
            <a:endParaRPr lang="en-US" sz="1150" dirty="0"/>
          </a:p>
        </p:txBody>
      </p:sp>
      <p:sp>
        <p:nvSpPr>
          <p:cNvPr id="25" name="Text 20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 et al. BMJ 2022; Kramer et al. Diabetologia 2019; UK Biobank (Choi et al. 2022)</a:t>
            </a:r>
            <a:endParaRPr lang="en-US" sz="8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6C3483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137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GDM: Klinische Implicaties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457200" y="105156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i="1" dirty="0">
                <a:solidFill>
                  <a:srgbClr val="6C34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Zwangerschap als 'cardiovasculaire stresstest'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65760" y="1645920"/>
            <a:ext cx="1920240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7" name="Shape 4"/>
          <p:cNvSpPr/>
          <p:nvPr/>
        </p:nvSpPr>
        <p:spPr>
          <a:xfrm>
            <a:off x="365760" y="1645920"/>
            <a:ext cx="1920240" cy="54864"/>
          </a:xfrm>
          <a:prstGeom prst="rect">
            <a:avLst/>
          </a:prstGeom>
          <a:solidFill>
            <a:srgbClr val="6C3483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8" name="Text 5"/>
          <p:cNvSpPr/>
          <p:nvPr/>
        </p:nvSpPr>
        <p:spPr>
          <a:xfrm>
            <a:off x="457200" y="1783080"/>
            <a:ext cx="1737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C34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GDM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457200" y="2286000"/>
            <a:ext cx="17373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Prevalentie ~14%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worldwide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2286000" y="210312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6C34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200" dirty="0"/>
          </a:p>
        </p:txBody>
      </p:sp>
      <p:sp>
        <p:nvSpPr>
          <p:cNvPr id="11" name="Shape 8"/>
          <p:cNvSpPr/>
          <p:nvPr/>
        </p:nvSpPr>
        <p:spPr>
          <a:xfrm>
            <a:off x="2560320" y="1645920"/>
            <a:ext cx="1920240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2" name="Shape 9"/>
          <p:cNvSpPr/>
          <p:nvPr/>
        </p:nvSpPr>
        <p:spPr>
          <a:xfrm>
            <a:off x="2560320" y="1645920"/>
            <a:ext cx="1920240" cy="54864"/>
          </a:xfrm>
          <a:prstGeom prst="rect">
            <a:avLst/>
          </a:prstGeom>
          <a:solidFill>
            <a:srgbClr val="6C3483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3" name="Text 10"/>
          <p:cNvSpPr/>
          <p:nvPr/>
        </p:nvSpPr>
        <p:spPr>
          <a:xfrm>
            <a:off x="2651760" y="1783080"/>
            <a:ext cx="1737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C34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Postpartum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6C34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metabool risico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2651760" y="2286000"/>
            <a:ext cx="17373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10x risico DM2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Metabool syndroom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Hypertensie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4480560" y="210312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6C34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200" dirty="0"/>
          </a:p>
        </p:txBody>
      </p:sp>
      <p:sp>
        <p:nvSpPr>
          <p:cNvPr id="16" name="Shape 13"/>
          <p:cNvSpPr/>
          <p:nvPr/>
        </p:nvSpPr>
        <p:spPr>
          <a:xfrm>
            <a:off x="4754880" y="1645920"/>
            <a:ext cx="1920240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7" name="Shape 14"/>
          <p:cNvSpPr/>
          <p:nvPr/>
        </p:nvSpPr>
        <p:spPr>
          <a:xfrm>
            <a:off x="4754880" y="1645920"/>
            <a:ext cx="1920240" cy="54864"/>
          </a:xfrm>
          <a:prstGeom prst="rect">
            <a:avLst/>
          </a:prstGeom>
          <a:solidFill>
            <a:srgbClr val="6C3483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8" name="Text 15"/>
          <p:cNvSpPr/>
          <p:nvPr/>
        </p:nvSpPr>
        <p:spPr>
          <a:xfrm>
            <a:off x="4846320" y="1783080"/>
            <a:ext cx="1737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C34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Subklinische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6C34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atherosclerose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4846320" y="2286000"/>
            <a:ext cx="17373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Verhoogde CAC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 &lt;10 jr postpartum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(CARDIA studie)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6675120" y="210312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6C34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200" dirty="0"/>
          </a:p>
        </p:txBody>
      </p:sp>
      <p:sp>
        <p:nvSpPr>
          <p:cNvPr id="21" name="Shape 18"/>
          <p:cNvSpPr/>
          <p:nvPr/>
        </p:nvSpPr>
        <p:spPr>
          <a:xfrm>
            <a:off x="6949440" y="1645920"/>
            <a:ext cx="1920240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22" name="Shape 19"/>
          <p:cNvSpPr/>
          <p:nvPr/>
        </p:nvSpPr>
        <p:spPr>
          <a:xfrm>
            <a:off x="6949440" y="1645920"/>
            <a:ext cx="1920240" cy="54864"/>
          </a:xfrm>
          <a:prstGeom prst="rect">
            <a:avLst/>
          </a:prstGeom>
          <a:solidFill>
            <a:srgbClr val="6C3483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3" name="Text 20"/>
          <p:cNvSpPr/>
          <p:nvPr/>
        </p:nvSpPr>
        <p:spPr>
          <a:xfrm>
            <a:off x="7040880" y="1783080"/>
            <a:ext cx="1737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C34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Klinische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6C34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CVD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7040880" y="2286000"/>
            <a:ext cx="17373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 1.36 voor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totaal CVD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(UK Biobank)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457200" y="36576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Aanbevelingen</a:t>
            </a:r>
            <a:endParaRPr lang="en-US" sz="1500" dirty="0"/>
          </a:p>
        </p:txBody>
      </p:sp>
      <p:sp>
        <p:nvSpPr>
          <p:cNvPr id="26" name="Text 23"/>
          <p:cNvSpPr/>
          <p:nvPr/>
        </p:nvSpPr>
        <p:spPr>
          <a:xfrm>
            <a:off x="457200" y="3977640"/>
            <a:ext cx="8229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GDM als CV risicoverhogende factor opnemen in risicoschatting</a:t>
            </a:r>
            <a:endParaRPr lang="en-US" sz="12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Niet alleen screenen op DM2 postpartum, maar ook op CV risicofactoren</a:t>
            </a:r>
            <a:endParaRPr lang="en-US" sz="12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Leefstijlinterventie vroeg inzetten: gewichtsmanagement, beweging, voeding</a:t>
            </a:r>
            <a:endParaRPr lang="en-US" sz="12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Overweeg vroegtijdige ASCVD risicobeoordeling (lipiden, bloeddruk, CAC score)</a:t>
            </a:r>
            <a:endParaRPr lang="en-US" sz="12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2D1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D4547A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22860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Menopauze, Diabetes &amp; Cardiovasculair Risico</a:t>
            </a:r>
            <a:endParaRPr lang="en-US" sz="2400" dirty="0"/>
          </a:p>
        </p:txBody>
      </p:sp>
      <p:sp>
        <p:nvSpPr>
          <p:cNvPr id="5" name="Shape 2"/>
          <p:cNvSpPr/>
          <p:nvPr/>
        </p:nvSpPr>
        <p:spPr>
          <a:xfrm>
            <a:off x="457200" y="1005840"/>
            <a:ext cx="2651760" cy="3017520"/>
          </a:xfrm>
          <a:prstGeom prst="rect">
            <a:avLst/>
          </a:prstGeom>
          <a:solidFill>
            <a:srgbClr val="3D2B3E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6" name="Shape 3"/>
          <p:cNvSpPr/>
          <p:nvPr/>
        </p:nvSpPr>
        <p:spPr>
          <a:xfrm>
            <a:off x="457200" y="1005840"/>
            <a:ext cx="2651760" cy="54864"/>
          </a:xfrm>
          <a:prstGeom prst="rect">
            <a:avLst/>
          </a:prstGeom>
          <a:solidFill>
            <a:srgbClr val="D4547A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7" name="Text 4"/>
          <p:cNvSpPr/>
          <p:nvPr/>
        </p:nvSpPr>
        <p:spPr>
          <a:xfrm>
            <a:off x="594360" y="118872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D454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Oestrogeen als beschermer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94360" y="1691640"/>
            <a:ext cx="237744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Vertraagt atherosclerose 7-10 jaar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Vasodilatatie via NO en prostaglandinen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Gunstig effect op lipidenprofiel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 menopauze: verlies van deze bescherming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3337560" y="1040252"/>
            <a:ext cx="2651760" cy="3017520"/>
          </a:xfrm>
          <a:prstGeom prst="rect">
            <a:avLst/>
          </a:prstGeom>
          <a:solidFill>
            <a:srgbClr val="3D2B3E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0" name="Shape 7"/>
          <p:cNvSpPr/>
          <p:nvPr/>
        </p:nvSpPr>
        <p:spPr>
          <a:xfrm>
            <a:off x="3337560" y="1005840"/>
            <a:ext cx="2651760" cy="54864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1" name="Text 8"/>
          <p:cNvSpPr/>
          <p:nvPr/>
        </p:nvSpPr>
        <p:spPr>
          <a:xfrm>
            <a:off x="3474720" y="118872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Menopauze + DM2 = dubbel risico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3474720" y="1691640"/>
            <a:ext cx="237744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Insulineresistentie neemt toe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Abdominale vetverdeling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LDL-C stijgt steil rondom FMP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Postmenopauzale DM2: 3x hoger CHD/CVA risico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6217920" y="1005840"/>
            <a:ext cx="2651760" cy="3017520"/>
          </a:xfrm>
          <a:prstGeom prst="rect">
            <a:avLst/>
          </a:prstGeom>
          <a:solidFill>
            <a:srgbClr val="3D2B3E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4" name="Shape 11"/>
          <p:cNvSpPr/>
          <p:nvPr/>
        </p:nvSpPr>
        <p:spPr>
          <a:xfrm>
            <a:off x="6217920" y="1005840"/>
            <a:ext cx="2651760" cy="54864"/>
          </a:xfrm>
          <a:prstGeom prst="rect">
            <a:avLst/>
          </a:prstGeom>
          <a:solidFill>
            <a:srgbClr val="6C3483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5" name="Text 12"/>
          <p:cNvSpPr/>
          <p:nvPr/>
        </p:nvSpPr>
        <p:spPr>
          <a:xfrm>
            <a:off x="6355080" y="118872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6C34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Vroege menopauze (&lt;45 jr)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6355080" y="1691640"/>
            <a:ext cx="237744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Extra risicoverhoging door langere oestrogeendepletie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 DM2: nog hogere CVD hazard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DM2 versnelt reproductieve veroudering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ESC: overweeg als risicoverhogende factor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457200" y="4206240"/>
            <a:ext cx="8229600" cy="548640"/>
          </a:xfrm>
          <a:prstGeom prst="rect">
            <a:avLst/>
          </a:prstGeom>
          <a:solidFill>
            <a:srgbClr val="3D2B3E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8" name="Text 15"/>
          <p:cNvSpPr/>
          <p:nvPr/>
        </p:nvSpPr>
        <p:spPr>
          <a:xfrm>
            <a:off x="594360" y="4206240"/>
            <a:ext cx="7955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 err="1">
                <a:solidFill>
                  <a:srgbClr val="F1C4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Menopauzale</a:t>
            </a:r>
            <a:r>
              <a:rPr lang="en-US" sz="1250" dirty="0">
                <a:solidFill>
                  <a:srgbClr val="F1C4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50" dirty="0" err="1">
                <a:solidFill>
                  <a:srgbClr val="F1C4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hormoontherapie</a:t>
            </a:r>
            <a:r>
              <a:rPr lang="en-US" sz="1250" dirty="0">
                <a:solidFill>
                  <a:srgbClr val="F1C4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MHT wordt niet aanbevolen voor CV preventie. Wel: intensieve leefstijlinterventie + cardioprotectieve medicatie (statine, ACEi/ARB, SGLT2i).</a:t>
            </a:r>
            <a:endParaRPr lang="en-US" sz="1250" dirty="0"/>
          </a:p>
        </p:txBody>
      </p:sp>
      <p:sp>
        <p:nvSpPr>
          <p:cNvPr id="19" name="Text 16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Khoudary et al. Circulation 2020; Wellons et al. Diabetes Care 2021</a:t>
            </a:r>
            <a:endParaRPr lang="en-US" sz="8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605A2B-2762-134F-2559-2FB3E9773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30BEE5C-7014-9BA7-8C95-0D5B81C34BBF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894E31BE-1222-9B7E-2E35-D59DA0F06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"/>
            <a:ext cx="411480" cy="41148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47FC1C73-B662-07B6-0BA9-251FB203BD24}"/>
              </a:ext>
            </a:extLst>
          </p:cNvPr>
          <p:cNvSpPr/>
          <p:nvPr/>
        </p:nvSpPr>
        <p:spPr>
          <a:xfrm>
            <a:off x="1005840" y="137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Kransslagaderlijden bij DM: Man-Vrouw Verschil</a:t>
            </a:r>
            <a:endParaRPr lang="en-US" sz="220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5A0D3CF0-72BE-6C05-8524-C152DA960889}"/>
              </a:ext>
            </a:extLst>
          </p:cNvPr>
          <p:cNvSpPr/>
          <p:nvPr/>
        </p:nvSpPr>
        <p:spPr>
          <a:xfrm>
            <a:off x="457200" y="1051560"/>
            <a:ext cx="3931920" cy="3657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375DE5C1-4011-F69D-8013-FB2B935A88E4}"/>
              </a:ext>
            </a:extLst>
          </p:cNvPr>
          <p:cNvSpPr/>
          <p:nvPr/>
        </p:nvSpPr>
        <p:spPr>
          <a:xfrm>
            <a:off x="1005840" y="12344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FCEA7AE4-144C-032E-35E5-F8F2B38E922B}"/>
              </a:ext>
            </a:extLst>
          </p:cNvPr>
          <p:cNvSpPr/>
          <p:nvPr/>
        </p:nvSpPr>
        <p:spPr>
          <a:xfrm>
            <a:off x="4754880" y="1051560"/>
            <a:ext cx="3931920" cy="3657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9810DF62-85BB-6A61-D930-AC0936212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1234440"/>
            <a:ext cx="274320" cy="274320"/>
          </a:xfrm>
          <a:prstGeom prst="rect">
            <a:avLst/>
          </a:prstGeom>
        </p:spPr>
      </p:pic>
      <p:sp>
        <p:nvSpPr>
          <p:cNvPr id="13" name="Text 8">
            <a:extLst>
              <a:ext uri="{FF2B5EF4-FFF2-40B4-BE49-F238E27FC236}">
                <a16:creationId xmlns:a16="http://schemas.microsoft.com/office/drawing/2014/main" id="{07E6B35F-A73E-22D1-6A2F-2EDCCD86B376}"/>
              </a:ext>
            </a:extLst>
          </p:cNvPr>
          <p:cNvSpPr/>
          <p:nvPr/>
        </p:nvSpPr>
        <p:spPr>
          <a:xfrm>
            <a:off x="5303520" y="12344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E86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Mannen</a:t>
            </a:r>
            <a:endParaRPr lang="en-US" sz="1600" dirty="0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38D68CB6-0B44-146F-C783-46A26F1F08D9}"/>
              </a:ext>
            </a:extLst>
          </p:cNvPr>
          <p:cNvSpPr/>
          <p:nvPr/>
        </p:nvSpPr>
        <p:spPr>
          <a:xfrm>
            <a:off x="822960" y="482346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nl-NL" dirty="0"/>
          </a:p>
        </p:txBody>
      </p:sp>
      <p:pic>
        <p:nvPicPr>
          <p:cNvPr id="9" name="Afbeelding 8" descr="Afbeelding met tekst, schermopname, diagram&#10;&#10;Door AI gegenereerde inhoud is mogelijk onjuist.">
            <a:extLst>
              <a:ext uri="{FF2B5EF4-FFF2-40B4-BE49-F238E27FC236}">
                <a16:creationId xmlns:a16="http://schemas.microsoft.com/office/drawing/2014/main" id="{9A50CA93-7EE6-E2F4-ED42-BA08BBEBC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692" y="822960"/>
            <a:ext cx="5586936" cy="41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137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Kransslagaderlijden bij DM: Man-Vrouw Verschil</a:t>
            </a:r>
            <a:endParaRPr lang="en-US" sz="2200" dirty="0"/>
          </a:p>
        </p:txBody>
      </p:sp>
      <p:sp>
        <p:nvSpPr>
          <p:cNvPr id="5" name="Shape 2"/>
          <p:cNvSpPr/>
          <p:nvPr/>
        </p:nvSpPr>
        <p:spPr>
          <a:xfrm>
            <a:off x="457200" y="1051560"/>
            <a:ext cx="3931920" cy="3657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6" name="Shape 3"/>
          <p:cNvSpPr/>
          <p:nvPr/>
        </p:nvSpPr>
        <p:spPr>
          <a:xfrm>
            <a:off x="457200" y="1051560"/>
            <a:ext cx="3931920" cy="54864"/>
          </a:xfrm>
          <a:prstGeom prst="rect">
            <a:avLst/>
          </a:prstGeom>
          <a:solidFill>
            <a:srgbClr val="D4547A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234440"/>
            <a:ext cx="274320" cy="2743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05840" y="12344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454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Vrouwen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640080" y="1691640"/>
            <a:ext cx="356616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DM verhoogt CAD risico 3-5x (vs 1-2x bij mannen)</a:t>
            </a:r>
            <a:endParaRPr lang="en-US" sz="12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DM neutraliseert het 'vrouwelijke beschermingseffect'</a:t>
            </a:r>
            <a:endParaRPr lang="en-US" sz="12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Vaker diffuus coronairlijden en microvasculaire dysfunctie</a:t>
            </a:r>
            <a:endParaRPr lang="en-US" sz="12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Vaker atypische klachten: dyspnoe, vermoeidheid, rug-/kaakpijn</a:t>
            </a:r>
            <a:endParaRPr lang="en-US" sz="12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Minder doorverwezen voor coronairangiografie</a:t>
            </a:r>
            <a:endParaRPr lang="en-US" sz="12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Slechtere uitkomsten na ACS</a:t>
            </a:r>
            <a:endParaRPr lang="en-US" sz="1250" dirty="0"/>
          </a:p>
        </p:txBody>
      </p:sp>
      <p:sp>
        <p:nvSpPr>
          <p:cNvPr id="10" name="Shape 6"/>
          <p:cNvSpPr/>
          <p:nvPr/>
        </p:nvSpPr>
        <p:spPr>
          <a:xfrm>
            <a:off x="4754880" y="1051560"/>
            <a:ext cx="3931920" cy="3657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1" name="Shape 7"/>
          <p:cNvSpPr/>
          <p:nvPr/>
        </p:nvSpPr>
        <p:spPr>
          <a:xfrm>
            <a:off x="4754880" y="1051560"/>
            <a:ext cx="3931920" cy="54864"/>
          </a:xfrm>
          <a:prstGeom prst="rect">
            <a:avLst/>
          </a:prstGeom>
          <a:solidFill>
            <a:srgbClr val="2E86C1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760" y="1234440"/>
            <a:ext cx="274320" cy="27432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303520" y="12344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E86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Mannen</a:t>
            </a:r>
            <a:endParaRPr lang="en-US" sz="1600" dirty="0"/>
          </a:p>
        </p:txBody>
      </p:sp>
      <p:sp>
        <p:nvSpPr>
          <p:cNvPr id="14" name="Text 9"/>
          <p:cNvSpPr/>
          <p:nvPr/>
        </p:nvSpPr>
        <p:spPr>
          <a:xfrm>
            <a:off x="4937760" y="1691640"/>
            <a:ext cx="356616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Hogere absolute CAD incidentie op elke leeftijd</a:t>
            </a:r>
            <a:endParaRPr lang="en-US" sz="12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DM verhoogt CAD risico ~1.5-2x</a:t>
            </a:r>
            <a:endParaRPr lang="en-US" sz="12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Vaker focale obstructieve lesies</a:t>
            </a:r>
            <a:endParaRPr lang="en-US" sz="12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Klassieke presentatie: pijn op de borst</a:t>
            </a:r>
            <a:endParaRPr lang="en-US" sz="12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Sneller verwezen en behandeld</a:t>
            </a:r>
            <a:endParaRPr lang="en-US" sz="12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Betere secundaire preventie</a:t>
            </a:r>
            <a:endParaRPr lang="en-US" sz="1250" dirty="0"/>
          </a:p>
        </p:txBody>
      </p:sp>
      <p:sp>
        <p:nvSpPr>
          <p:cNvPr id="15" name="Text 10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Millett et al. BMJ Open Diabetes Res Care 2018; Regensteiner et al. Circulation 2015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D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D1B2E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4" name="Shape 2"/>
          <p:cNvSpPr/>
          <p:nvPr/>
        </p:nvSpPr>
        <p:spPr>
          <a:xfrm>
            <a:off x="640080" y="1097280"/>
            <a:ext cx="320040" cy="32004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5" name="Text 3"/>
          <p:cNvSpPr/>
          <p:nvPr/>
        </p:nvSpPr>
        <p:spPr>
          <a:xfrm>
            <a:off x="640080" y="109728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143000" y="1051560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 2023: kernpunten risicostratificatie &amp; </a:t>
            </a:r>
            <a:r>
              <a:rPr lang="en-US" sz="1400" dirty="0" err="1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behandeling</a:t>
            </a: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een</a:t>
            </a: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casus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640080" y="1581912"/>
            <a:ext cx="320040" cy="32004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9" name="Text 7"/>
          <p:cNvSpPr/>
          <p:nvPr/>
        </p:nvSpPr>
        <p:spPr>
          <a:xfrm>
            <a:off x="640080" y="1581912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143000" y="1536192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Sekseverschillen in CV risico bij diabetes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640080" y="2066544"/>
            <a:ext cx="320040" cy="32004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3" name="Text 11"/>
          <p:cNvSpPr/>
          <p:nvPr/>
        </p:nvSpPr>
        <p:spPr>
          <a:xfrm>
            <a:off x="640080" y="206654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143000" y="2020824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Zwangerschapsdiabetes &amp; hart- en vaatziekten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640080" y="2551176"/>
            <a:ext cx="320040" cy="32004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7" name="Text 15"/>
          <p:cNvSpPr/>
          <p:nvPr/>
        </p:nvSpPr>
        <p:spPr>
          <a:xfrm>
            <a:off x="640080" y="2551176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1143000" y="2505456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Menopauze, diabetes &amp; cardiovasculair risico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640080" y="3035808"/>
            <a:ext cx="320040" cy="32004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1" name="Text 19"/>
          <p:cNvSpPr/>
          <p:nvPr/>
        </p:nvSpPr>
        <p:spPr>
          <a:xfrm>
            <a:off x="640080" y="3035808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1143000" y="2990088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Kransslagaderlijden: man-vrouw verschil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640080" y="3520440"/>
            <a:ext cx="320040" cy="32004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5" name="Text 23"/>
          <p:cNvSpPr/>
          <p:nvPr/>
        </p:nvSpPr>
        <p:spPr>
          <a:xfrm>
            <a:off x="640080" y="352044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1143000" y="3474720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HFpEF bij diabetes: de vrouwelijke fenotype</a:t>
            </a:r>
            <a:endParaRPr lang="en-US" sz="1400" dirty="0"/>
          </a:p>
        </p:txBody>
      </p:sp>
      <p:sp>
        <p:nvSpPr>
          <p:cNvPr id="28" name="Shape 26"/>
          <p:cNvSpPr/>
          <p:nvPr/>
        </p:nvSpPr>
        <p:spPr>
          <a:xfrm>
            <a:off x="640080" y="4005072"/>
            <a:ext cx="320040" cy="32004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9" name="Text 27"/>
          <p:cNvSpPr/>
          <p:nvPr/>
        </p:nvSpPr>
        <p:spPr>
          <a:xfrm>
            <a:off x="640080" y="4005072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1143000" y="3959352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Farmacotherapie: wat is er nieuw?</a:t>
            </a:r>
            <a:endParaRPr lang="en-US" sz="1400" dirty="0"/>
          </a:p>
        </p:txBody>
      </p:sp>
      <p:sp>
        <p:nvSpPr>
          <p:cNvPr id="32" name="Shape 30"/>
          <p:cNvSpPr/>
          <p:nvPr/>
        </p:nvSpPr>
        <p:spPr>
          <a:xfrm>
            <a:off x="640080" y="4489704"/>
            <a:ext cx="320040" cy="32004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33" name="Text 31"/>
          <p:cNvSpPr/>
          <p:nvPr/>
        </p:nvSpPr>
        <p:spPr>
          <a:xfrm>
            <a:off x="640080" y="448970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1143000" y="4443984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 home messages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E850B8-FF6D-96D7-DDE0-A6D4EB128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04CFDA5-A11A-9F93-1D87-910EBF2C90A5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BAB275F4-93AF-87DE-9871-9087E14FC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"/>
            <a:ext cx="411480" cy="41148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7AD1A75A-7B3E-1B30-176E-5FEE8AC40D37}"/>
              </a:ext>
            </a:extLst>
          </p:cNvPr>
          <p:cNvSpPr/>
          <p:nvPr/>
        </p:nvSpPr>
        <p:spPr>
          <a:xfrm>
            <a:off x="1005840" y="137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Kransslagaderlijden bij DM: Man-Vrouw Verschil</a:t>
            </a:r>
            <a:endParaRPr lang="en-US" sz="220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BD6CFB4A-78E0-B40B-DFA3-D6FDA4D6C8F5}"/>
              </a:ext>
            </a:extLst>
          </p:cNvPr>
          <p:cNvSpPr/>
          <p:nvPr/>
        </p:nvSpPr>
        <p:spPr>
          <a:xfrm>
            <a:off x="457200" y="1051560"/>
            <a:ext cx="3931920" cy="3657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111F7BC5-F735-A6EF-6B48-777E31ACD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234440"/>
            <a:ext cx="274320" cy="274320"/>
          </a:xfrm>
          <a:prstGeom prst="rect">
            <a:avLst/>
          </a:prstGeom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675063B9-01EE-972F-B43F-F3431C9BBB4F}"/>
              </a:ext>
            </a:extLst>
          </p:cNvPr>
          <p:cNvSpPr/>
          <p:nvPr/>
        </p:nvSpPr>
        <p:spPr>
          <a:xfrm>
            <a:off x="1005840" y="12344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454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Vrouwen</a:t>
            </a:r>
            <a:endParaRPr lang="en-US" sz="1600" dirty="0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54478C87-9E88-17B2-138B-03F31DA932F6}"/>
              </a:ext>
            </a:extLst>
          </p:cNvPr>
          <p:cNvSpPr/>
          <p:nvPr/>
        </p:nvSpPr>
        <p:spPr>
          <a:xfrm>
            <a:off x="4754880" y="1051560"/>
            <a:ext cx="3931920" cy="3657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8186E068-62B7-5764-A20D-3D99480A3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760" y="1234440"/>
            <a:ext cx="274320" cy="274320"/>
          </a:xfrm>
          <a:prstGeom prst="rect">
            <a:avLst/>
          </a:prstGeom>
        </p:spPr>
      </p:pic>
      <p:sp>
        <p:nvSpPr>
          <p:cNvPr id="13" name="Text 8">
            <a:extLst>
              <a:ext uri="{FF2B5EF4-FFF2-40B4-BE49-F238E27FC236}">
                <a16:creationId xmlns:a16="http://schemas.microsoft.com/office/drawing/2014/main" id="{4BEEAFF0-BC48-D33F-B227-E02779B84FF9}"/>
              </a:ext>
            </a:extLst>
          </p:cNvPr>
          <p:cNvSpPr/>
          <p:nvPr/>
        </p:nvSpPr>
        <p:spPr>
          <a:xfrm>
            <a:off x="5303520" y="12344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E86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Mannen</a:t>
            </a:r>
            <a:endParaRPr lang="en-US" sz="1600" dirty="0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0C23E5AF-FE2B-B2C1-EE36-39A12648C5C9}"/>
              </a:ext>
            </a:extLst>
          </p:cNvPr>
          <p:cNvSpPr/>
          <p:nvPr/>
        </p:nvSpPr>
        <p:spPr>
          <a:xfrm>
            <a:off x="1204452" y="4892040"/>
            <a:ext cx="7848108" cy="160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nl-NL" sz="600" i="1" dirty="0" err="1"/>
              <a:t>Recurrent</a:t>
            </a:r>
            <a:r>
              <a:rPr lang="nl-NL" sz="600" i="1" dirty="0"/>
              <a:t> Angina in a </a:t>
            </a:r>
            <a:r>
              <a:rPr lang="nl-NL" sz="600" i="1" dirty="0" err="1"/>
              <a:t>Patient</a:t>
            </a:r>
            <a:r>
              <a:rPr lang="nl-NL" sz="600" i="1" dirty="0"/>
              <a:t> </a:t>
            </a:r>
            <a:r>
              <a:rPr lang="nl-NL" sz="600" i="1" dirty="0" err="1"/>
              <a:t>With</a:t>
            </a:r>
            <a:r>
              <a:rPr lang="nl-NL" sz="600" i="1" dirty="0"/>
              <a:t> </a:t>
            </a:r>
            <a:r>
              <a:rPr lang="nl-NL" sz="600" i="1" dirty="0" err="1"/>
              <a:t>Myocardial</a:t>
            </a:r>
            <a:r>
              <a:rPr lang="nl-NL" sz="600" i="1" dirty="0"/>
              <a:t> </a:t>
            </a:r>
            <a:r>
              <a:rPr lang="nl-NL" sz="600" i="1" dirty="0" err="1"/>
              <a:t>Infarction</a:t>
            </a:r>
            <a:r>
              <a:rPr lang="nl-NL" sz="600" i="1" dirty="0"/>
              <a:t> </a:t>
            </a:r>
            <a:r>
              <a:rPr lang="nl-NL" sz="600" i="1" dirty="0" err="1"/>
              <a:t>With</a:t>
            </a:r>
            <a:r>
              <a:rPr lang="nl-NL" sz="600" i="1" dirty="0"/>
              <a:t> Non-</a:t>
            </a:r>
            <a:r>
              <a:rPr lang="nl-NL" sz="600" i="1" dirty="0" err="1"/>
              <a:t>obstructive</a:t>
            </a:r>
            <a:r>
              <a:rPr lang="nl-NL" sz="600" i="1" dirty="0"/>
              <a:t> </a:t>
            </a:r>
            <a:r>
              <a:rPr lang="nl-NL" sz="600" i="1" dirty="0" err="1"/>
              <a:t>Coronary</a:t>
            </a:r>
            <a:r>
              <a:rPr lang="nl-NL" sz="600" i="1" dirty="0"/>
              <a:t> Arteries</a:t>
            </a:r>
          </a:p>
          <a:p>
            <a:r>
              <a:rPr lang="nl-NL" sz="600" i="1" dirty="0"/>
              <a:t>April 2023 </a:t>
            </a:r>
            <a:r>
              <a:rPr lang="nl-NL" sz="600" i="1" u="sng" dirty="0">
                <a:hlinkClick r:id="rId6"/>
              </a:rPr>
              <a:t>Cureus</a:t>
            </a:r>
            <a:r>
              <a:rPr lang="nl-NL" sz="600" i="1" dirty="0"/>
              <a:t> 15(4) DOI:</a:t>
            </a:r>
            <a:r>
              <a:rPr lang="nl-NL" sz="600" i="1" u="sng" dirty="0">
                <a:hlinkClick r:id="rId7"/>
              </a:rPr>
              <a:t>10.7759/cureus.37842</a:t>
            </a:r>
            <a:endParaRPr lang="nl-NL" sz="600" i="1" dirty="0"/>
          </a:p>
        </p:txBody>
      </p:sp>
      <p:pic>
        <p:nvPicPr>
          <p:cNvPr id="17" name="Afbeelding 16" descr="Afbeelding met schets, Zwart-witfotografie, zwart-wit, zwart&#10;&#10;Door AI gegenereerde inhoud is mogelijk onjuist.">
            <a:extLst>
              <a:ext uri="{FF2B5EF4-FFF2-40B4-BE49-F238E27FC236}">
                <a16:creationId xmlns:a16="http://schemas.microsoft.com/office/drawing/2014/main" id="{651D796C-1127-E911-D5E1-4D3123CD95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797" y="807720"/>
            <a:ext cx="4279900" cy="3911600"/>
          </a:xfrm>
          <a:prstGeom prst="rect">
            <a:avLst/>
          </a:prstGeom>
        </p:spPr>
      </p:pic>
      <p:pic>
        <p:nvPicPr>
          <p:cNvPr id="19" name="Afbeelding 18" descr="Afbeelding met tekst, röntgenfilm, zwart, zwart-wit&#10;&#10;Door AI gegenereerde inhoud is mogelijk onjuist.">
            <a:extLst>
              <a:ext uri="{FF2B5EF4-FFF2-40B4-BE49-F238E27FC236}">
                <a16:creationId xmlns:a16="http://schemas.microsoft.com/office/drawing/2014/main" id="{06E9FC16-F44F-C4D4-0617-E0EC6960C7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979" y="724526"/>
            <a:ext cx="3679415" cy="399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93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8AB89-776A-3FDE-33CE-5E53CE74B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BF96F16-A8A7-FF54-6F5A-DDE499D56A98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BBB713B0-0306-B9B1-6A35-5A5CF842D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"/>
            <a:ext cx="411480" cy="41148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F12FAF4E-A42A-BBA4-C860-746389C24008}"/>
              </a:ext>
            </a:extLst>
          </p:cNvPr>
          <p:cNvSpPr/>
          <p:nvPr/>
        </p:nvSpPr>
        <p:spPr>
          <a:xfrm>
            <a:off x="1005840" y="137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Kransslagaderlijden bij DM: Man-Vrouw Verschil</a:t>
            </a:r>
            <a:endParaRPr lang="en-US" sz="220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5BCD11DD-9E58-3356-E623-5F1F8636BD04}"/>
              </a:ext>
            </a:extLst>
          </p:cNvPr>
          <p:cNvSpPr/>
          <p:nvPr/>
        </p:nvSpPr>
        <p:spPr>
          <a:xfrm>
            <a:off x="457200" y="1051560"/>
            <a:ext cx="3931920" cy="3657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705F9F02-3D6F-EDD3-48DA-D4D9D0199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234440"/>
            <a:ext cx="274320" cy="274320"/>
          </a:xfrm>
          <a:prstGeom prst="rect">
            <a:avLst/>
          </a:prstGeom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6FC8A20F-D928-8DC5-AC31-24E378BD3B8E}"/>
              </a:ext>
            </a:extLst>
          </p:cNvPr>
          <p:cNvSpPr/>
          <p:nvPr/>
        </p:nvSpPr>
        <p:spPr>
          <a:xfrm>
            <a:off x="1005840" y="12344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454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Vrouwen</a:t>
            </a:r>
            <a:endParaRPr lang="en-US" sz="1600" dirty="0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BC2305E7-CE19-8722-882B-DC54A9AA9F01}"/>
              </a:ext>
            </a:extLst>
          </p:cNvPr>
          <p:cNvSpPr/>
          <p:nvPr/>
        </p:nvSpPr>
        <p:spPr>
          <a:xfrm>
            <a:off x="4754880" y="1051560"/>
            <a:ext cx="3931920" cy="3657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2521AFD0-6BBB-9DFC-05D3-965931FE5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760" y="1234440"/>
            <a:ext cx="274320" cy="274320"/>
          </a:xfrm>
          <a:prstGeom prst="rect">
            <a:avLst/>
          </a:prstGeom>
        </p:spPr>
      </p:pic>
      <p:sp>
        <p:nvSpPr>
          <p:cNvPr id="13" name="Text 8">
            <a:extLst>
              <a:ext uri="{FF2B5EF4-FFF2-40B4-BE49-F238E27FC236}">
                <a16:creationId xmlns:a16="http://schemas.microsoft.com/office/drawing/2014/main" id="{0344A2B8-CE8B-78D9-571D-271CDCDA3523}"/>
              </a:ext>
            </a:extLst>
          </p:cNvPr>
          <p:cNvSpPr/>
          <p:nvPr/>
        </p:nvSpPr>
        <p:spPr>
          <a:xfrm>
            <a:off x="5303520" y="12344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E86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Mannen</a:t>
            </a:r>
            <a:endParaRPr lang="en-US" sz="1600" dirty="0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AF2B0B35-2E40-89C2-B66E-BF8048DDA4AA}"/>
              </a:ext>
            </a:extLst>
          </p:cNvPr>
          <p:cNvSpPr/>
          <p:nvPr/>
        </p:nvSpPr>
        <p:spPr>
          <a:xfrm>
            <a:off x="822960" y="482346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nl-NL" sz="600" i="1" dirty="0" err="1"/>
              <a:t>Recurrent</a:t>
            </a:r>
            <a:r>
              <a:rPr lang="nl-NL" sz="600" i="1" dirty="0"/>
              <a:t> Angina in a </a:t>
            </a:r>
            <a:r>
              <a:rPr lang="nl-NL" sz="600" i="1" dirty="0" err="1"/>
              <a:t>Patient</a:t>
            </a:r>
            <a:r>
              <a:rPr lang="nl-NL" sz="600" i="1" dirty="0"/>
              <a:t> </a:t>
            </a:r>
            <a:r>
              <a:rPr lang="nl-NL" sz="600" i="1" dirty="0" err="1"/>
              <a:t>With</a:t>
            </a:r>
            <a:r>
              <a:rPr lang="nl-NL" sz="600" i="1" dirty="0"/>
              <a:t> </a:t>
            </a:r>
            <a:r>
              <a:rPr lang="nl-NL" sz="600" i="1" dirty="0" err="1"/>
              <a:t>Myocardial</a:t>
            </a:r>
            <a:r>
              <a:rPr lang="nl-NL" sz="600" i="1" dirty="0"/>
              <a:t> </a:t>
            </a:r>
            <a:r>
              <a:rPr lang="nl-NL" sz="600" i="1" dirty="0" err="1"/>
              <a:t>Infarction</a:t>
            </a:r>
            <a:r>
              <a:rPr lang="nl-NL" sz="600" i="1" dirty="0"/>
              <a:t> </a:t>
            </a:r>
            <a:r>
              <a:rPr lang="nl-NL" sz="600" i="1" dirty="0" err="1"/>
              <a:t>With</a:t>
            </a:r>
            <a:r>
              <a:rPr lang="nl-NL" sz="600" i="1" dirty="0"/>
              <a:t> Non-</a:t>
            </a:r>
            <a:r>
              <a:rPr lang="nl-NL" sz="600" i="1" dirty="0" err="1"/>
              <a:t>obstructive</a:t>
            </a:r>
            <a:r>
              <a:rPr lang="nl-NL" sz="600" i="1" dirty="0"/>
              <a:t> </a:t>
            </a:r>
            <a:r>
              <a:rPr lang="nl-NL" sz="600" i="1" dirty="0" err="1"/>
              <a:t>Coronary</a:t>
            </a:r>
            <a:r>
              <a:rPr lang="nl-NL" sz="600" i="1" dirty="0"/>
              <a:t> Arteries</a:t>
            </a:r>
          </a:p>
          <a:p>
            <a:r>
              <a:rPr lang="nl-NL" sz="600" i="1" dirty="0"/>
              <a:t>April 2023 </a:t>
            </a:r>
            <a:r>
              <a:rPr lang="nl-NL" sz="600" i="1" u="sng" dirty="0">
                <a:hlinkClick r:id="rId6"/>
              </a:rPr>
              <a:t>Cureus</a:t>
            </a:r>
            <a:r>
              <a:rPr lang="nl-NL" sz="600" i="1" dirty="0"/>
              <a:t> 15(4) DOI:</a:t>
            </a:r>
            <a:r>
              <a:rPr lang="nl-NL" sz="600" i="1" u="sng" dirty="0">
                <a:hlinkClick r:id="rId7"/>
              </a:rPr>
              <a:t>10.7759/cureus.37842</a:t>
            </a:r>
            <a:endParaRPr lang="nl-NL" sz="600" i="1" dirty="0"/>
          </a:p>
        </p:txBody>
      </p:sp>
      <p:pic>
        <p:nvPicPr>
          <p:cNvPr id="9" name="Afbeelding 8" descr="Afbeelding met schermopname, kunst&#10;&#10;Door AI gegenereerde inhoud is mogelijk onjuist.">
            <a:extLst>
              <a:ext uri="{FF2B5EF4-FFF2-40B4-BE49-F238E27FC236}">
                <a16:creationId xmlns:a16="http://schemas.microsoft.com/office/drawing/2014/main" id="{359870CF-9E8D-07D1-80C2-82CFC6322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8170" y="1184910"/>
            <a:ext cx="5041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95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18B4B7-D43F-7F21-944F-76EA45EC6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426DF3A-1A11-10A9-3B9F-12C3BBF11A09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9718C752-C915-272D-ADD0-32AE71AE7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"/>
            <a:ext cx="411480" cy="41148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F308DC47-5A6F-9DB0-C5DC-268E47DA284A}"/>
              </a:ext>
            </a:extLst>
          </p:cNvPr>
          <p:cNvSpPr/>
          <p:nvPr/>
        </p:nvSpPr>
        <p:spPr>
          <a:xfrm>
            <a:off x="1005840" y="137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Kransslagaderlijden bij DM: Man-Vrouw Verschil</a:t>
            </a:r>
            <a:endParaRPr lang="en-US" sz="2200" dirty="0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A87C58A3-C45A-E6B8-D854-F9D69EC59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234440"/>
            <a:ext cx="274320" cy="274320"/>
          </a:xfrm>
          <a:prstGeom prst="rect">
            <a:avLst/>
          </a:prstGeom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3F811029-DB09-C7AA-5DAF-F88807D8683D}"/>
              </a:ext>
            </a:extLst>
          </p:cNvPr>
          <p:cNvSpPr/>
          <p:nvPr/>
        </p:nvSpPr>
        <p:spPr>
          <a:xfrm>
            <a:off x="1005840" y="12344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454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Vrouwen</a:t>
            </a:r>
            <a:endParaRPr lang="en-US" sz="1600" dirty="0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017FC425-669B-9377-B5E5-11DA470D8C0A}"/>
              </a:ext>
            </a:extLst>
          </p:cNvPr>
          <p:cNvSpPr/>
          <p:nvPr/>
        </p:nvSpPr>
        <p:spPr>
          <a:xfrm>
            <a:off x="4754880" y="1051560"/>
            <a:ext cx="3931920" cy="3657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22362B6D-B290-B7AF-D2E4-93CAC332C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760" y="1234440"/>
            <a:ext cx="274320" cy="274320"/>
          </a:xfrm>
          <a:prstGeom prst="rect">
            <a:avLst/>
          </a:prstGeom>
        </p:spPr>
      </p:pic>
      <p:sp>
        <p:nvSpPr>
          <p:cNvPr id="13" name="Text 8">
            <a:extLst>
              <a:ext uri="{FF2B5EF4-FFF2-40B4-BE49-F238E27FC236}">
                <a16:creationId xmlns:a16="http://schemas.microsoft.com/office/drawing/2014/main" id="{2CD38548-FB88-3D83-291D-7914E5BFF04C}"/>
              </a:ext>
            </a:extLst>
          </p:cNvPr>
          <p:cNvSpPr/>
          <p:nvPr/>
        </p:nvSpPr>
        <p:spPr>
          <a:xfrm>
            <a:off x="5303520" y="12344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E86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Mannen</a:t>
            </a:r>
            <a:endParaRPr lang="en-US" sz="1600" dirty="0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7310BB43-986B-E79B-9002-20DD5F189DFE}"/>
              </a:ext>
            </a:extLst>
          </p:cNvPr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nl-NL" sz="600" i="1" dirty="0">
                <a:hlinkClick r:id="rId6"/>
              </a:rPr>
              <a:t>Coronary artery disease: physiology and prognosis</a:t>
            </a:r>
            <a:br>
              <a:rPr lang="nl-NL" sz="600" i="1" dirty="0"/>
            </a:br>
            <a:r>
              <a:rPr lang="nl-NL" sz="600" i="1" dirty="0" err="1"/>
              <a:t>Eur</a:t>
            </a:r>
            <a:r>
              <a:rPr lang="nl-NL" sz="600" i="1" dirty="0"/>
              <a:t> </a:t>
            </a:r>
            <a:r>
              <a:rPr lang="nl-NL" sz="600" i="1" dirty="0" err="1"/>
              <a:t>Heart</a:t>
            </a:r>
            <a:r>
              <a:rPr lang="nl-NL" sz="600" i="1" dirty="0"/>
              <a:t> J. (2017) 38(25), 1990–1992; </a:t>
            </a:r>
            <a:r>
              <a:rPr lang="nl-NL" sz="600" i="1" dirty="0" err="1"/>
              <a:t>doi</a:t>
            </a:r>
            <a:r>
              <a:rPr lang="nl-NL" sz="600" i="1" dirty="0"/>
              <a:t>: 10.1093/</a:t>
            </a:r>
            <a:r>
              <a:rPr lang="nl-NL" sz="600" i="1" dirty="0" err="1"/>
              <a:t>eurheartj</a:t>
            </a:r>
            <a:r>
              <a:rPr lang="nl-NL" sz="600" i="1" dirty="0"/>
              <a:t>/ehx226</a:t>
            </a:r>
            <a:endParaRPr lang="en-US" sz="600" i="1" dirty="0"/>
          </a:p>
        </p:txBody>
      </p:sp>
      <p:pic>
        <p:nvPicPr>
          <p:cNvPr id="17" name="Afbeelding 16" descr="Afbeelding met tekst, schermopname, lijn, diagram&#10;&#10;Door AI gegenereerde inhoud is mogelijk onjuist.">
            <a:extLst>
              <a:ext uri="{FF2B5EF4-FFF2-40B4-BE49-F238E27FC236}">
                <a16:creationId xmlns:a16="http://schemas.microsoft.com/office/drawing/2014/main" id="{3BF0D494-3BA9-578D-2362-3D7A30F76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" y="913043"/>
            <a:ext cx="5606026" cy="38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1ABC9C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137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HFpEF bij Diabetes: Het Vrouwelijke Fenotype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457200" y="10058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BC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Vrouwen vormen 50-60% van de HFpEF populatie (vs. 20-25% bij HFrEF)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457200" y="1508760"/>
            <a:ext cx="1965960" cy="210312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7" name="Shape 4"/>
          <p:cNvSpPr/>
          <p:nvPr/>
        </p:nvSpPr>
        <p:spPr>
          <a:xfrm>
            <a:off x="457200" y="1508760"/>
            <a:ext cx="1965960" cy="54864"/>
          </a:xfrm>
          <a:prstGeom prst="rect">
            <a:avLst/>
          </a:prstGeom>
          <a:solidFill>
            <a:srgbClr val="1ABC9C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8" name="Text 5"/>
          <p:cNvSpPr/>
          <p:nvPr/>
        </p:nvSpPr>
        <p:spPr>
          <a:xfrm>
            <a:off x="548640" y="1645920"/>
            <a:ext cx="1783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BC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Hypertensie effect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548640" y="2011680"/>
            <a:ext cx="1783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3x HF risico bij vrouwen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 2x bij mannen.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Vaker concentrische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hypertrofie.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606040" y="1508760"/>
            <a:ext cx="1965960" cy="210312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1" name="Shape 8"/>
          <p:cNvSpPr/>
          <p:nvPr/>
        </p:nvSpPr>
        <p:spPr>
          <a:xfrm>
            <a:off x="2606040" y="1508760"/>
            <a:ext cx="1965960" cy="54864"/>
          </a:xfrm>
          <a:prstGeom prst="rect">
            <a:avLst/>
          </a:prstGeom>
          <a:solidFill>
            <a:srgbClr val="1ABC9C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2" name="Text 9"/>
          <p:cNvSpPr/>
          <p:nvPr/>
        </p:nvSpPr>
        <p:spPr>
          <a:xfrm>
            <a:off x="2697480" y="1645920"/>
            <a:ext cx="1783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BC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DM effect op HF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2697480" y="2011680"/>
            <a:ext cx="1783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5x HF risico bij vrouwen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 2.4x bij mannen.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DM2 + HFpEF: hogere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mortaliteit bij vrouwen.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754880" y="1508760"/>
            <a:ext cx="1965960" cy="210312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5" name="Shape 12"/>
          <p:cNvSpPr/>
          <p:nvPr/>
        </p:nvSpPr>
        <p:spPr>
          <a:xfrm>
            <a:off x="4754880" y="1508760"/>
            <a:ext cx="1965960" cy="54864"/>
          </a:xfrm>
          <a:prstGeom prst="rect">
            <a:avLst/>
          </a:prstGeom>
          <a:solidFill>
            <a:srgbClr val="1ABC9C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6" name="Text 13"/>
          <p:cNvSpPr/>
          <p:nvPr/>
        </p:nvSpPr>
        <p:spPr>
          <a:xfrm>
            <a:off x="4846320" y="1645920"/>
            <a:ext cx="1783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BC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Pathofysiologie</a:t>
            </a:r>
            <a:endParaRPr lang="en-US" sz="1250" dirty="0"/>
          </a:p>
        </p:txBody>
      </p:sp>
      <p:sp>
        <p:nvSpPr>
          <p:cNvPr id="17" name="Text 14"/>
          <p:cNvSpPr/>
          <p:nvPr/>
        </p:nvSpPr>
        <p:spPr>
          <a:xfrm>
            <a:off x="4846320" y="2011680"/>
            <a:ext cx="1783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Meer arteriële stijfheid.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Microvasculaire inflammatie.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Eerdere diastolische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dysfunctie.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6903720" y="1508760"/>
            <a:ext cx="1965960" cy="210312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9" name="Shape 16"/>
          <p:cNvSpPr/>
          <p:nvPr/>
        </p:nvSpPr>
        <p:spPr>
          <a:xfrm>
            <a:off x="6903720" y="1508760"/>
            <a:ext cx="1965960" cy="54864"/>
          </a:xfrm>
          <a:prstGeom prst="rect">
            <a:avLst/>
          </a:prstGeom>
          <a:solidFill>
            <a:srgbClr val="1ABC9C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0" name="Text 17"/>
          <p:cNvSpPr/>
          <p:nvPr/>
        </p:nvSpPr>
        <p:spPr>
          <a:xfrm>
            <a:off x="6995160" y="1645920"/>
            <a:ext cx="1783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ABC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Prognose</a:t>
            </a:r>
            <a:endParaRPr lang="en-US" sz="1250" dirty="0"/>
          </a:p>
        </p:txBody>
      </p:sp>
      <p:sp>
        <p:nvSpPr>
          <p:cNvPr id="21" name="Text 18"/>
          <p:cNvSpPr/>
          <p:nvPr/>
        </p:nvSpPr>
        <p:spPr>
          <a:xfrm>
            <a:off x="6995160" y="2011680"/>
            <a:ext cx="1783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Lagere QoL bij vrouwen.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Betere overleving dan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mannen. Lagere BNP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ondanks zelfde burden.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457200" y="3794760"/>
            <a:ext cx="8229600" cy="914400"/>
          </a:xfrm>
          <a:prstGeom prst="rect">
            <a:avLst/>
          </a:prstGeom>
          <a:solidFill>
            <a:srgbClr val="1ABC9C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23" name="Text 20"/>
          <p:cNvSpPr/>
          <p:nvPr/>
        </p:nvSpPr>
        <p:spPr>
          <a:xfrm>
            <a:off x="594360" y="3794760"/>
            <a:ext cx="79552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 2023: 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SGLT2-remmers (dapagliflozin, empagliflozin, sotagliflozin) aanbevolen bij HF ongeacht ejectiefractie bij DM2 (Klasse I). Let op: NT-proBNP kan disproportioneel laag zijn bij vrouwen en bij obesitas.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Kaur &amp; Lau. Womens Health 2022; Hieda et al. JAHA 2020; Marx et al. Eur Heart J 2023</a:t>
            </a:r>
            <a:endParaRPr lang="en-US" sz="8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D1B2E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137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Farmacotherapie: Wat Is Er Nieuw?</a:t>
            </a:r>
            <a:endParaRPr lang="en-US" sz="2400" dirty="0"/>
          </a:p>
        </p:txBody>
      </p:sp>
      <p:sp>
        <p:nvSpPr>
          <p:cNvPr id="5" name="Shape 2"/>
          <p:cNvSpPr/>
          <p:nvPr/>
        </p:nvSpPr>
        <p:spPr>
          <a:xfrm>
            <a:off x="274320" y="1005840"/>
            <a:ext cx="2743200" cy="37490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6" name="Shape 3"/>
          <p:cNvSpPr/>
          <p:nvPr/>
        </p:nvSpPr>
        <p:spPr>
          <a:xfrm>
            <a:off x="274320" y="1005840"/>
            <a:ext cx="2743200" cy="457200"/>
          </a:xfrm>
          <a:prstGeom prst="rect">
            <a:avLst/>
          </a:prstGeom>
          <a:solidFill>
            <a:srgbClr val="1ABC9C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7" name="Text 4"/>
          <p:cNvSpPr/>
          <p:nvPr/>
        </p:nvSpPr>
        <p:spPr>
          <a:xfrm>
            <a:off x="274320" y="100584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SGLT2-remmers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411480" y="1554480"/>
            <a:ext cx="2468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Empagliflozin, dapagliflozin,</a:t>
            </a:r>
            <a:endParaRPr lang="en-US" sz="1100" dirty="0"/>
          </a:p>
          <a:p>
            <a:pPr marL="0" indent="0">
              <a:buNone/>
            </a:pPr>
            <a:r>
              <a:rPr lang="en-US" sz="1100" i="1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sotagliflozin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411480" y="219456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BC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 Aanbeveling: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411480" y="2468880"/>
            <a:ext cx="24688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Klasse I bij ASCVD, HF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(ongeacht EF), CKD + DM2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411480" y="315468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BC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evidence: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411480" y="3429000"/>
            <a:ext cx="24688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CV dood en HF-opname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reductie. Nierprotectie.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Geen verschil M/V in trials.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3200400" y="1005840"/>
            <a:ext cx="2743200" cy="37490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4" name="Shape 11"/>
          <p:cNvSpPr/>
          <p:nvPr/>
        </p:nvSpPr>
        <p:spPr>
          <a:xfrm>
            <a:off x="3200400" y="1005840"/>
            <a:ext cx="2743200" cy="457200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5" name="Text 12"/>
          <p:cNvSpPr/>
          <p:nvPr/>
        </p:nvSpPr>
        <p:spPr>
          <a:xfrm>
            <a:off x="3200400" y="100584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GLP-1 RA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3337560" y="1554480"/>
            <a:ext cx="2468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Semaglutide, liraglutide,</a:t>
            </a:r>
            <a:endParaRPr lang="en-US" sz="1100" dirty="0"/>
          </a:p>
          <a:p>
            <a:pPr marL="0" indent="0">
              <a:buNone/>
            </a:pPr>
            <a:r>
              <a:rPr lang="en-US" sz="1100" i="1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dulaglutide, tirzepatide*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3337560" y="219456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 Aanbeveling: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3337560" y="2468880"/>
            <a:ext cx="24688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Klasse I bij ASCVD + DM2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Voorkeur naast SGLT2i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3337560" y="315468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evidence: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3337560" y="3429000"/>
            <a:ext cx="24688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MACE reductie 12-14%.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Gewichtsverlies 10-15%.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*Tirzepatide: duale GIP/GLP-1.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6126480" y="1005840"/>
            <a:ext cx="2743200" cy="37490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22" name="Shape 19"/>
          <p:cNvSpPr/>
          <p:nvPr/>
        </p:nvSpPr>
        <p:spPr>
          <a:xfrm>
            <a:off x="6126480" y="1005840"/>
            <a:ext cx="2743200" cy="457200"/>
          </a:xfrm>
          <a:prstGeom prst="rect">
            <a:avLst/>
          </a:prstGeom>
          <a:solidFill>
            <a:srgbClr val="6C3483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3" name="Text 20"/>
          <p:cNvSpPr/>
          <p:nvPr/>
        </p:nvSpPr>
        <p:spPr>
          <a:xfrm>
            <a:off x="6126480" y="100584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Finerenon (ns-MRA)</a:t>
            </a:r>
            <a:endParaRPr lang="en-US" sz="1400" dirty="0"/>
          </a:p>
        </p:txBody>
      </p:sp>
      <p:sp>
        <p:nvSpPr>
          <p:cNvPr id="24" name="Text 21"/>
          <p:cNvSpPr/>
          <p:nvPr/>
        </p:nvSpPr>
        <p:spPr>
          <a:xfrm>
            <a:off x="6263640" y="1554480"/>
            <a:ext cx="2468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Finerenon (Kerendia®)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6263640" y="219456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C34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 Aanbeveling: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6263640" y="2468880"/>
            <a:ext cx="24688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Klasse I bij CKD + DM2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naast SGLT2i + RASi</a:t>
            </a:r>
            <a:endParaRPr lang="en-US" sz="1100" dirty="0"/>
          </a:p>
        </p:txBody>
      </p:sp>
      <p:sp>
        <p:nvSpPr>
          <p:cNvPr id="27" name="Text 24"/>
          <p:cNvSpPr/>
          <p:nvPr/>
        </p:nvSpPr>
        <p:spPr>
          <a:xfrm>
            <a:off x="6263640" y="315468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C34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evidence:</a:t>
            </a:r>
            <a:endParaRPr lang="en-US" sz="1100" dirty="0"/>
          </a:p>
        </p:txBody>
      </p:sp>
      <p:sp>
        <p:nvSpPr>
          <p:cNvPr id="28" name="Text 25"/>
          <p:cNvSpPr/>
          <p:nvPr/>
        </p:nvSpPr>
        <p:spPr>
          <a:xfrm>
            <a:off x="6263640" y="3429000"/>
            <a:ext cx="24688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FIDELIO/FIGARO: CV events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nierfalen reductie.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Minder hyperkaliëmie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dan spironolacton.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Marx et al. Eur Heart J 2023; ESC Guidelines on CVD and Diabetes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D1B2E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137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Medicatie &amp; Sekseverschillen: Aandachtspunten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457200" y="1051560"/>
            <a:ext cx="4114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Onderbehandeling bij vrouwen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457200" y="1463040"/>
            <a:ext cx="41148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Vrouwen krijgen minder vaak cardioprotectieve medicatie voorgeschreven</a:t>
            </a:r>
            <a:endParaRPr lang="en-US" sz="12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Lagere frequentie statinegebruik ondanks hoger relatief risico</a:t>
            </a:r>
            <a:endParaRPr lang="en-US" sz="12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Minder aspirine en bètablokkers op baseline in CVOTs</a:t>
            </a:r>
            <a:endParaRPr lang="en-US" sz="12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Hogere systolische bloeddruk en LDL-C bij inclusie</a:t>
            </a:r>
            <a:endParaRPr lang="en-US" sz="12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HbA1c controle vergelijkbaar, maar CV risicomanagement suboptimaal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4846320" y="1051560"/>
            <a:ext cx="4114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BC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Aanbevelingen ESC 2023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4846320" y="1463040"/>
            <a:ext cx="41148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GLP-1 RA + SGLT2i bij ASCVD, ongeacht geslacht (Klasse I)</a:t>
            </a:r>
            <a:endParaRPr lang="en-US" sz="12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Statine voor alle DM2-patiënten met verhoogd risico</a:t>
            </a:r>
            <a:endParaRPr lang="en-US" sz="12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Bloeddruk ≤130/80 mmHg (ACEi/ARB eerste keus)</a:t>
            </a:r>
            <a:endParaRPr lang="en-US" sz="12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Laagdrempelig NT-proBNP screenen (cave: lager bij vrouwen en obesitas)</a:t>
            </a:r>
            <a:endParaRPr lang="en-US" sz="12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Switch van medicatie zonder bewezen CV benefit naar bewezen effectief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457200" y="3749040"/>
            <a:ext cx="8229600" cy="1005840"/>
          </a:xfrm>
          <a:prstGeom prst="rect">
            <a:avLst/>
          </a:prstGeom>
          <a:solidFill>
            <a:srgbClr val="2D1B2E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0" name="Text 7"/>
          <p:cNvSpPr/>
          <p:nvPr/>
        </p:nvSpPr>
        <p:spPr>
          <a:xfrm>
            <a:off x="594360" y="3749040"/>
            <a:ext cx="79552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1C4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Paradigma shift: 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Glucose-onafhankelijke cardiometabole bescherming. SGLT2i en GLP-1 RA worden aanbevolen voor hun CV en renale voordelen, onafhankelijk van HbA1c. Tirzepatide (duale GIP/GLP-1 RA) en orale semaglutide verbreden het </a:t>
            </a:r>
            <a:r>
              <a:rPr lang="en-US" sz="13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arsenaal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3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D1B2E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137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Behandelalgoritme DM2 + CVD (ESC 2023)</a:t>
            </a:r>
            <a:endParaRPr lang="en-US" sz="2200" dirty="0"/>
          </a:p>
        </p:txBody>
      </p:sp>
      <p:sp>
        <p:nvSpPr>
          <p:cNvPr id="5" name="Shape 2"/>
          <p:cNvSpPr/>
          <p:nvPr/>
        </p:nvSpPr>
        <p:spPr>
          <a:xfrm>
            <a:off x="2926080" y="1005840"/>
            <a:ext cx="3291840" cy="457200"/>
          </a:xfrm>
          <a:prstGeom prst="rect">
            <a:avLst/>
          </a:prstGeom>
          <a:solidFill>
            <a:srgbClr val="2D1B2E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6" name="Text 3"/>
          <p:cNvSpPr/>
          <p:nvPr/>
        </p:nvSpPr>
        <p:spPr>
          <a:xfrm>
            <a:off x="2926080" y="100584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Patiënt met DM2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4297680" y="146304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D1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74320" y="1920240"/>
            <a:ext cx="2743200" cy="457200"/>
          </a:xfrm>
          <a:prstGeom prst="rect">
            <a:avLst/>
          </a:prstGeom>
          <a:solidFill>
            <a:srgbClr val="C0392B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9" name="Text 6"/>
          <p:cNvSpPr/>
          <p:nvPr/>
        </p:nvSpPr>
        <p:spPr>
          <a:xfrm>
            <a:off x="274320" y="192024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ASCVD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1371600" y="2377440"/>
            <a:ext cx="548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274320" y="2606040"/>
            <a:ext cx="274320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2" name="Shape 9"/>
          <p:cNvSpPr/>
          <p:nvPr/>
        </p:nvSpPr>
        <p:spPr>
          <a:xfrm>
            <a:off x="274320" y="2606040"/>
            <a:ext cx="64008" cy="1371600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3" name="Text 10"/>
          <p:cNvSpPr/>
          <p:nvPr/>
        </p:nvSpPr>
        <p:spPr>
          <a:xfrm>
            <a:off x="457200" y="2697480"/>
            <a:ext cx="24231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GLP-1 RA + SGLT2i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(bewezen CV benefit)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Statine + ASA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BP ≤130/80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3200400" y="1920240"/>
            <a:ext cx="2743200" cy="457200"/>
          </a:xfrm>
          <a:prstGeom prst="rect">
            <a:avLst/>
          </a:prstGeom>
          <a:solidFill>
            <a:srgbClr val="1ABC9C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5" name="Text 12"/>
          <p:cNvSpPr/>
          <p:nvPr/>
        </p:nvSpPr>
        <p:spPr>
          <a:xfrm>
            <a:off x="3200400" y="192024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Hartfalen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4297680" y="2377440"/>
            <a:ext cx="548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1ABC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3200400" y="2606040"/>
            <a:ext cx="274320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18" name="Shape 15"/>
          <p:cNvSpPr/>
          <p:nvPr/>
        </p:nvSpPr>
        <p:spPr>
          <a:xfrm>
            <a:off x="3200400" y="2606040"/>
            <a:ext cx="64008" cy="1371600"/>
          </a:xfrm>
          <a:prstGeom prst="rect">
            <a:avLst/>
          </a:prstGeom>
          <a:solidFill>
            <a:srgbClr val="1ABC9C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9" name="Text 16"/>
          <p:cNvSpPr/>
          <p:nvPr/>
        </p:nvSpPr>
        <p:spPr>
          <a:xfrm>
            <a:off x="3383280" y="2697480"/>
            <a:ext cx="24231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SGLT2i (Klasse I)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Ongeacht EF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Standaard HF therapie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(bij HFrEF: 4 pijlers)</a:t>
            </a:r>
            <a:endParaRPr lang="en-US" sz="1200" dirty="0"/>
          </a:p>
        </p:txBody>
      </p:sp>
      <p:sp>
        <p:nvSpPr>
          <p:cNvPr id="20" name="Shape 17"/>
          <p:cNvSpPr/>
          <p:nvPr/>
        </p:nvSpPr>
        <p:spPr>
          <a:xfrm>
            <a:off x="6126480" y="1920240"/>
            <a:ext cx="2743200" cy="457200"/>
          </a:xfrm>
          <a:prstGeom prst="rect">
            <a:avLst/>
          </a:prstGeom>
          <a:solidFill>
            <a:srgbClr val="6C3483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21" name="Text 18"/>
          <p:cNvSpPr/>
          <p:nvPr/>
        </p:nvSpPr>
        <p:spPr>
          <a:xfrm>
            <a:off x="6126480" y="192024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CKD (eGFR/UACR)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7223760" y="2377440"/>
            <a:ext cx="548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C34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400" dirty="0"/>
          </a:p>
        </p:txBody>
      </p:sp>
      <p:sp>
        <p:nvSpPr>
          <p:cNvPr id="23" name="Shape 20"/>
          <p:cNvSpPr/>
          <p:nvPr/>
        </p:nvSpPr>
        <p:spPr>
          <a:xfrm>
            <a:off x="6126480" y="2606040"/>
            <a:ext cx="2743200" cy="13716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24" name="Shape 21"/>
          <p:cNvSpPr/>
          <p:nvPr/>
        </p:nvSpPr>
        <p:spPr>
          <a:xfrm>
            <a:off x="6126480" y="2606040"/>
            <a:ext cx="64008" cy="1371600"/>
          </a:xfrm>
          <a:prstGeom prst="rect">
            <a:avLst/>
          </a:prstGeom>
          <a:solidFill>
            <a:srgbClr val="6C3483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5" name="Text 22"/>
          <p:cNvSpPr/>
          <p:nvPr/>
        </p:nvSpPr>
        <p:spPr>
          <a:xfrm>
            <a:off x="6309360" y="2697480"/>
            <a:ext cx="24231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SGLT2i + Finerenon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ACEi/ARB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Statine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BP ≤130/80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274320" y="4206240"/>
            <a:ext cx="8595360" cy="548640"/>
          </a:xfrm>
          <a:prstGeom prst="rect">
            <a:avLst/>
          </a:prstGeom>
          <a:solidFill>
            <a:srgbClr val="EBF5FB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27" name="Text 24"/>
          <p:cNvSpPr/>
          <p:nvPr/>
        </p:nvSpPr>
        <p:spPr>
          <a:xfrm>
            <a:off x="411480" y="4206240"/>
            <a:ext cx="8321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 alle DM2-patiënten: leefstijlinterventie + glycemische controle (HbA1c individueel; algemeen ≤7%) + jaarlijkse screening op HF, CKD en AF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Gebaseerd op ESC 2023 Guidelines (Marx et al. Eur Heart J 2023)</a:t>
            </a:r>
            <a:endParaRPr lang="en-US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2D1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F1C40F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51560" y="274320"/>
            <a:ext cx="7315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Take Home Messages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502920" y="1033272"/>
            <a:ext cx="292608" cy="292608"/>
          </a:xfrm>
          <a:prstGeom prst="ellipse">
            <a:avLst/>
          </a:prstGeom>
          <a:solidFill>
            <a:srgbClr val="F1C40F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6" name="Text 3"/>
          <p:cNvSpPr/>
          <p:nvPr/>
        </p:nvSpPr>
        <p:spPr>
          <a:xfrm>
            <a:off x="502920" y="1033272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1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960120" y="960120"/>
            <a:ext cx="7772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DM2 neutraliseert het vrouwelijke beschermingsvoordeel: vrouwen hebben 44% meer relatief risico op coronairlijden en 27% meer op CVA dan mannen met DM2.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502920" y="1700784"/>
            <a:ext cx="292608" cy="292608"/>
          </a:xfrm>
          <a:prstGeom prst="ellipse">
            <a:avLst/>
          </a:prstGeom>
          <a:solidFill>
            <a:srgbClr val="F1C40F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9" name="Text 6"/>
          <p:cNvSpPr/>
          <p:nvPr/>
        </p:nvSpPr>
        <p:spPr>
          <a:xfrm>
            <a:off x="502920" y="1700784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1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960120" y="1627632"/>
            <a:ext cx="7772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Zwangerschapsdiabetes verdubbelt het levenslange CV risico, deels onafhankelijk van latere DM2. Screen ook op CV risicofactoren postpartum.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502920" y="2368296"/>
            <a:ext cx="292608" cy="292608"/>
          </a:xfrm>
          <a:prstGeom prst="ellipse">
            <a:avLst/>
          </a:prstGeom>
          <a:solidFill>
            <a:srgbClr val="F1C40F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2" name="Text 9"/>
          <p:cNvSpPr/>
          <p:nvPr/>
        </p:nvSpPr>
        <p:spPr>
          <a:xfrm>
            <a:off x="502920" y="2368296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1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960120" y="2295144"/>
            <a:ext cx="7772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Menopauze + DM2 is een hoog-risico combinatie: vroege menopauze (&lt;45 jr) verhoogt het risico additioneel. MHT is geen CV preventie.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502920" y="3035808"/>
            <a:ext cx="292608" cy="292608"/>
          </a:xfrm>
          <a:prstGeom prst="ellipse">
            <a:avLst/>
          </a:prstGeom>
          <a:solidFill>
            <a:srgbClr val="F1C40F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5" name="Text 12"/>
          <p:cNvSpPr/>
          <p:nvPr/>
        </p:nvSpPr>
        <p:spPr>
          <a:xfrm>
            <a:off x="502920" y="3035808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1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960120" y="2962656"/>
            <a:ext cx="7772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HFpEF is het vrouwelijke hartfalenfenotype: DM2 verhoogt HF risico 5x bij vrouwen (vs 2.4x bij mannen). SGLT2i is klasse I.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502920" y="3703320"/>
            <a:ext cx="292608" cy="292608"/>
          </a:xfrm>
          <a:prstGeom prst="ellipse">
            <a:avLst/>
          </a:prstGeom>
          <a:solidFill>
            <a:srgbClr val="F1C40F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8" name="Text 15"/>
          <p:cNvSpPr/>
          <p:nvPr/>
        </p:nvSpPr>
        <p:spPr>
          <a:xfrm>
            <a:off x="502920" y="3703320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1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960120" y="3630168"/>
            <a:ext cx="7772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 2023: SGLT2i + GLP-1 RA bij ASCVD + DM2, SGLT2i bij HF (elke EF), SGLT2i + finerenon bij CKD. Onafhankelijk van glucoseregulatie.</a:t>
            </a:r>
            <a:endParaRPr lang="en-US" sz="1250" dirty="0"/>
          </a:p>
        </p:txBody>
      </p:sp>
      <p:sp>
        <p:nvSpPr>
          <p:cNvPr id="20" name="Shape 17"/>
          <p:cNvSpPr/>
          <p:nvPr/>
        </p:nvSpPr>
        <p:spPr>
          <a:xfrm>
            <a:off x="502920" y="4370832"/>
            <a:ext cx="292608" cy="292608"/>
          </a:xfrm>
          <a:prstGeom prst="ellipse">
            <a:avLst/>
          </a:prstGeom>
          <a:solidFill>
            <a:srgbClr val="F1C40F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1" name="Text 18"/>
          <p:cNvSpPr/>
          <p:nvPr/>
        </p:nvSpPr>
        <p:spPr>
          <a:xfrm>
            <a:off x="502920" y="4370832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1B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960120" y="4297680"/>
            <a:ext cx="7772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Bestrijd onderbehandeling bij vrouwen: start statines, antihypertensiva en cardioprotectieve medicatie even agressief als bij mannen.</a:t>
            </a:r>
            <a:endParaRPr lang="en-US" sz="12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D1B2E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3" name="Text 1"/>
          <p:cNvSpPr/>
          <p:nvPr/>
        </p:nvSpPr>
        <p:spPr>
          <a:xfrm>
            <a:off x="640080" y="137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Referenties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57200" y="96012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Marx N et al. 2023 ESC Guidelines for CVD in patients with diabetes. Eur Heart J. 2023;44(39):4043-4140.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457200" y="1298448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SCORE2-Diabetes Working Group. Eur Heart J. 2023;44(28):2544-2556.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457200" y="1636776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Peters SAE et al. Sex differences in the excess risk of CVD associated with T2DM. Diabetologia. 2014;57:1542-51.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457200" y="1975104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Wang Y et al. Sex differences in diabetes and risk of CVD (meta-analysis). BMC Med. 2019;17:137.</a:t>
            </a:r>
            <a:endParaRPr lang="en-US" sz="950" dirty="0"/>
          </a:p>
        </p:txBody>
      </p:sp>
      <p:sp>
        <p:nvSpPr>
          <p:cNvPr id="8" name="Text 6"/>
          <p:cNvSpPr/>
          <p:nvPr/>
        </p:nvSpPr>
        <p:spPr>
          <a:xfrm>
            <a:off x="457200" y="2313432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Kautzky-Willer et al. Sex disparities in CVOTs. Diabetes Care. 2020;43(5):1157-63.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457200" y="265176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Kramer CK et al. GDM and the risk of CVD in women (meta-analysis). Diabetologia. 2019;62:905-914.</a:t>
            </a:r>
            <a:endParaRPr lang="en-US" sz="950" dirty="0"/>
          </a:p>
        </p:txBody>
      </p:sp>
      <p:sp>
        <p:nvSpPr>
          <p:cNvPr id="10" name="Text 8"/>
          <p:cNvSpPr/>
          <p:nvPr/>
        </p:nvSpPr>
        <p:spPr>
          <a:xfrm>
            <a:off x="457200" y="2990088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 Li J et al. GDM and type-specific CVD. BMJ. 2022;378:e070244.</a:t>
            </a:r>
            <a:endParaRPr lang="en-US" sz="950" dirty="0"/>
          </a:p>
        </p:txBody>
      </p:sp>
      <p:sp>
        <p:nvSpPr>
          <p:cNvPr id="11" name="Text 9"/>
          <p:cNvSpPr/>
          <p:nvPr/>
        </p:nvSpPr>
        <p:spPr>
          <a:xfrm>
            <a:off x="457200" y="3328416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 El Khoudary SR et al. Menopause transition and CVD risk. Circulation. 2020;142:e506-e532.</a:t>
            </a:r>
            <a:endParaRPr lang="en-US" sz="950" dirty="0"/>
          </a:p>
        </p:txBody>
      </p:sp>
      <p:sp>
        <p:nvSpPr>
          <p:cNvPr id="12" name="Text 10"/>
          <p:cNvSpPr/>
          <p:nvPr/>
        </p:nvSpPr>
        <p:spPr>
          <a:xfrm>
            <a:off x="457200" y="3666744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9. Wellons MF et al. Early menopause and CVD risk with or without T2DM. Diabetes Care. 2021.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457200" y="4005072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 Kaur G, Lau E. Sex differences in HFpEF. Womens Health. 2022;18:17455057221140209.</a:t>
            </a:r>
            <a:endParaRPr lang="en-US" sz="950" dirty="0"/>
          </a:p>
        </p:txBody>
      </p:sp>
      <p:sp>
        <p:nvSpPr>
          <p:cNvPr id="14" name="Text 12"/>
          <p:cNvSpPr/>
          <p:nvPr/>
        </p:nvSpPr>
        <p:spPr>
          <a:xfrm>
            <a:off x="457200" y="434340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11. Regensteiner JG et al. Sex differences in cardiovascular consequences of DM. Circulation. 2015;132:2424-47.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457200" y="4681728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12. Millett ERC et al. Sex differences in risk of vascular disease associated with diabetes. PMC 2018.</a:t>
            </a:r>
            <a:endParaRPr lang="en-US" sz="9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2D1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0" y="1097280"/>
            <a:ext cx="1097280" cy="10972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2377440"/>
            <a:ext cx="7315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Dank voor uw aandacht</a:t>
            </a:r>
            <a:endParaRPr lang="en-US" sz="3600" dirty="0"/>
          </a:p>
        </p:txBody>
      </p:sp>
      <p:sp>
        <p:nvSpPr>
          <p:cNvPr id="5" name="Shape 2"/>
          <p:cNvSpPr/>
          <p:nvPr/>
        </p:nvSpPr>
        <p:spPr>
          <a:xfrm>
            <a:off x="3200400" y="3200400"/>
            <a:ext cx="2743200" cy="27432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6" name="Text 3"/>
          <p:cNvSpPr/>
          <p:nvPr/>
        </p:nvSpPr>
        <p:spPr>
          <a:xfrm>
            <a:off x="914400" y="338328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i="1" dirty="0">
                <a:solidFill>
                  <a:srgbClr val="D454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Vragen?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14400" y="411480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Jos Widdershoven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F269D6-64BF-1539-588C-2B4494C4D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109CB7D-D05C-F033-25B2-F000D361D0FC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D1B2E"/>
          </a:solidFill>
          <a:ln/>
        </p:spPr>
        <p:txBody>
          <a:bodyPr/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RISICO DIABETES HVZ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FB8F5A87-49DE-804A-79D8-CB3403EF4DB4}"/>
              </a:ext>
            </a:extLst>
          </p:cNvPr>
          <p:cNvSpPr/>
          <p:nvPr/>
        </p:nvSpPr>
        <p:spPr>
          <a:xfrm>
            <a:off x="640080" y="1097280"/>
            <a:ext cx="320040" cy="32004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9512A98-1393-085D-A090-0138E1E2EDC4}"/>
              </a:ext>
            </a:extLst>
          </p:cNvPr>
          <p:cNvSpPr/>
          <p:nvPr/>
        </p:nvSpPr>
        <p:spPr>
          <a:xfrm>
            <a:off x="640080" y="109728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30A3E920-B1C1-32BA-7A5D-EE3AFAB9F030}"/>
              </a:ext>
            </a:extLst>
          </p:cNvPr>
          <p:cNvSpPr/>
          <p:nvPr/>
        </p:nvSpPr>
        <p:spPr>
          <a:xfrm>
            <a:off x="1143000" y="1051560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 err="1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Kransslagaderlijden</a:t>
            </a:r>
            <a:endParaRPr lang="en-US" sz="14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2457E478-E4C3-4211-FA78-66E49A39ACBC}"/>
              </a:ext>
            </a:extLst>
          </p:cNvPr>
          <p:cNvSpPr/>
          <p:nvPr/>
        </p:nvSpPr>
        <p:spPr>
          <a:xfrm>
            <a:off x="640080" y="1581912"/>
            <a:ext cx="320040" cy="32004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FD820DCB-3781-7137-494E-EF141AE85D41}"/>
              </a:ext>
            </a:extLst>
          </p:cNvPr>
          <p:cNvSpPr/>
          <p:nvPr/>
        </p:nvSpPr>
        <p:spPr>
          <a:xfrm>
            <a:off x="640080" y="1581912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2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3F0EAF13-4815-2FB1-0310-73EB1F74186E}"/>
              </a:ext>
            </a:extLst>
          </p:cNvPr>
          <p:cNvSpPr/>
          <p:nvPr/>
        </p:nvSpPr>
        <p:spPr>
          <a:xfrm>
            <a:off x="1143000" y="1536192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 err="1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Hartfalen</a:t>
            </a:r>
            <a:endParaRPr lang="en-US" sz="1400" dirty="0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9222DEE2-C872-D88B-45E0-E962CBEA7DC7}"/>
              </a:ext>
            </a:extLst>
          </p:cNvPr>
          <p:cNvSpPr/>
          <p:nvPr/>
        </p:nvSpPr>
        <p:spPr>
          <a:xfrm>
            <a:off x="640080" y="2066544"/>
            <a:ext cx="320040" cy="32004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9151C178-51ED-E165-FF50-40E767AC232B}"/>
              </a:ext>
            </a:extLst>
          </p:cNvPr>
          <p:cNvSpPr/>
          <p:nvPr/>
        </p:nvSpPr>
        <p:spPr>
          <a:xfrm>
            <a:off x="640080" y="206654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2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5C4BC43E-AD51-6988-A32F-F66854456C4F}"/>
              </a:ext>
            </a:extLst>
          </p:cNvPr>
          <p:cNvSpPr/>
          <p:nvPr/>
        </p:nvSpPr>
        <p:spPr>
          <a:xfrm>
            <a:off x="1143000" y="2020824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 err="1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Boezemfibrilleren</a:t>
            </a:r>
            <a:endParaRPr lang="en-US" sz="14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FE90FAED-EDE3-CCA8-3C93-8E9BD5A580A5}"/>
              </a:ext>
            </a:extLst>
          </p:cNvPr>
          <p:cNvSpPr/>
          <p:nvPr/>
        </p:nvSpPr>
        <p:spPr>
          <a:xfrm>
            <a:off x="7498080" y="2020824"/>
            <a:ext cx="1097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00" dirty="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78CCC97F-8600-7BB1-9F14-8BCAA2223E05}"/>
              </a:ext>
            </a:extLst>
          </p:cNvPr>
          <p:cNvSpPr/>
          <p:nvPr/>
        </p:nvSpPr>
        <p:spPr>
          <a:xfrm>
            <a:off x="640080" y="2551176"/>
            <a:ext cx="320040" cy="32004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785FB950-4B4F-91FA-D802-EC2946240FE0}"/>
              </a:ext>
            </a:extLst>
          </p:cNvPr>
          <p:cNvSpPr/>
          <p:nvPr/>
        </p:nvSpPr>
        <p:spPr>
          <a:xfrm>
            <a:off x="640080" y="2551176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200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D13A82D5-A853-493C-E6F9-832CC2D3525A}"/>
              </a:ext>
            </a:extLst>
          </p:cNvPr>
          <p:cNvSpPr/>
          <p:nvPr/>
        </p:nvSpPr>
        <p:spPr>
          <a:xfrm>
            <a:off x="1143000" y="2505456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CVA</a:t>
            </a:r>
            <a:endParaRPr lang="en-US" sz="1400" dirty="0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F41AEC18-1C15-640D-315B-95B823015CA0}"/>
              </a:ext>
            </a:extLst>
          </p:cNvPr>
          <p:cNvSpPr/>
          <p:nvPr/>
        </p:nvSpPr>
        <p:spPr>
          <a:xfrm>
            <a:off x="640080" y="3035808"/>
            <a:ext cx="320040" cy="32004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6AFB2F78-02D7-84BD-623C-7C4C852C66FD}"/>
              </a:ext>
            </a:extLst>
          </p:cNvPr>
          <p:cNvSpPr/>
          <p:nvPr/>
        </p:nvSpPr>
        <p:spPr>
          <a:xfrm>
            <a:off x="640080" y="3035808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200" dirty="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0DE3FB2C-1482-797E-402E-6F7B71164A0C}"/>
              </a:ext>
            </a:extLst>
          </p:cNvPr>
          <p:cNvSpPr/>
          <p:nvPr/>
        </p:nvSpPr>
        <p:spPr>
          <a:xfrm>
            <a:off x="1143000" y="2990088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 err="1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Perifeer</a:t>
            </a: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vaatlijden</a:t>
            </a:r>
            <a:endParaRPr lang="en-US" sz="1400" dirty="0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2FA4220F-376C-4207-A287-988F011DB77D}"/>
              </a:ext>
            </a:extLst>
          </p:cNvPr>
          <p:cNvSpPr/>
          <p:nvPr/>
        </p:nvSpPr>
        <p:spPr>
          <a:xfrm>
            <a:off x="640080" y="3520440"/>
            <a:ext cx="320040" cy="32004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484311E3-601C-DEB8-AA34-C191D5CCD048}"/>
              </a:ext>
            </a:extLst>
          </p:cNvPr>
          <p:cNvSpPr/>
          <p:nvPr/>
        </p:nvSpPr>
        <p:spPr>
          <a:xfrm>
            <a:off x="640080" y="352044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200" dirty="0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B6EAAC23-A5AD-6798-0146-0F4B8CED9214}"/>
              </a:ext>
            </a:extLst>
          </p:cNvPr>
          <p:cNvSpPr/>
          <p:nvPr/>
        </p:nvSpPr>
        <p:spPr>
          <a:xfrm>
            <a:off x="1143000" y="3474720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 err="1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Nierinsufficientie</a:t>
            </a:r>
            <a:endParaRPr lang="en-US" sz="1400" dirty="0"/>
          </a:p>
        </p:txBody>
      </p:sp>
      <p:sp>
        <p:nvSpPr>
          <p:cNvPr id="28" name="Shape 26">
            <a:extLst>
              <a:ext uri="{FF2B5EF4-FFF2-40B4-BE49-F238E27FC236}">
                <a16:creationId xmlns:a16="http://schemas.microsoft.com/office/drawing/2014/main" id="{FB8776C9-949F-EDE4-D2EA-2A91397825FE}"/>
              </a:ext>
            </a:extLst>
          </p:cNvPr>
          <p:cNvSpPr/>
          <p:nvPr/>
        </p:nvSpPr>
        <p:spPr>
          <a:xfrm>
            <a:off x="640080" y="4005072"/>
            <a:ext cx="320040" cy="32004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7C97FE6B-3133-52BE-071B-D98A81E93DB0}"/>
              </a:ext>
            </a:extLst>
          </p:cNvPr>
          <p:cNvSpPr/>
          <p:nvPr/>
        </p:nvSpPr>
        <p:spPr>
          <a:xfrm>
            <a:off x="640080" y="4005072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200" dirty="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7B271158-5769-CA57-01D1-6992D6C2917C}"/>
              </a:ext>
            </a:extLst>
          </p:cNvPr>
          <p:cNvSpPr/>
          <p:nvPr/>
        </p:nvSpPr>
        <p:spPr>
          <a:xfrm>
            <a:off x="1143000" y="3959352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-&gt; </a:t>
            </a:r>
            <a:r>
              <a:rPr lang="en-US" sz="1400" dirty="0" err="1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Verhoogde</a:t>
            </a: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mortaliteit</a:t>
            </a: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4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morbiditeit</a:t>
            </a:r>
            <a:endParaRPr lang="en-US" sz="1400" dirty="0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72B5837D-8CBC-E156-CEF7-4B3C0798438C}"/>
              </a:ext>
            </a:extLst>
          </p:cNvPr>
          <p:cNvSpPr/>
          <p:nvPr/>
        </p:nvSpPr>
        <p:spPr>
          <a:xfrm>
            <a:off x="640080" y="448970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22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8E77E5-942B-BB14-7707-61EAB5EA0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A16C94D-7B78-5F72-5860-771252424AC8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D1B2E"/>
          </a:solidFill>
          <a:ln/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Typische </a:t>
            </a:r>
            <a:r>
              <a:rPr lang="nl-NL" dirty="0" err="1">
                <a:solidFill>
                  <a:schemeClr val="bg1"/>
                </a:solidFill>
              </a:rPr>
              <a:t>patient</a:t>
            </a:r>
            <a:r>
              <a:rPr lang="nl-NL" dirty="0">
                <a:solidFill>
                  <a:schemeClr val="bg1"/>
                </a:solidFill>
              </a:rPr>
              <a:t> vrouw 66 jaar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71A080D-E179-FBE1-456F-D5DCDA8BAD78}"/>
              </a:ext>
            </a:extLst>
          </p:cNvPr>
          <p:cNvSpPr/>
          <p:nvPr/>
        </p:nvSpPr>
        <p:spPr>
          <a:xfrm>
            <a:off x="640080" y="109728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6ACAD31-BCBC-C9E9-DB97-28D5445D100A}"/>
              </a:ext>
            </a:extLst>
          </p:cNvPr>
          <p:cNvSpPr/>
          <p:nvPr/>
        </p:nvSpPr>
        <p:spPr>
          <a:xfrm>
            <a:off x="1143000" y="1051560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>
              <a:solidFill>
                <a:srgbClr val="2C2C2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972CD78C-E8B6-C066-D9E6-F52AF38E49D5}"/>
              </a:ext>
            </a:extLst>
          </p:cNvPr>
          <p:cNvSpPr/>
          <p:nvPr/>
        </p:nvSpPr>
        <p:spPr>
          <a:xfrm>
            <a:off x="7498080" y="1051560"/>
            <a:ext cx="1097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12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083F29E5-1DFE-7BCE-5441-60E8F587484F}"/>
              </a:ext>
            </a:extLst>
          </p:cNvPr>
          <p:cNvSpPr/>
          <p:nvPr/>
        </p:nvSpPr>
        <p:spPr>
          <a:xfrm>
            <a:off x="1143000" y="1536192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03AC3E63-70E2-FA0B-7E29-F2005B29E39F}"/>
              </a:ext>
            </a:extLst>
          </p:cNvPr>
          <p:cNvSpPr/>
          <p:nvPr/>
        </p:nvSpPr>
        <p:spPr>
          <a:xfrm>
            <a:off x="640080" y="206654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2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86B29CB9-B9C0-445B-1635-377F8CE2E955}"/>
              </a:ext>
            </a:extLst>
          </p:cNvPr>
          <p:cNvSpPr/>
          <p:nvPr/>
        </p:nvSpPr>
        <p:spPr>
          <a:xfrm>
            <a:off x="1143000" y="2020824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4D16E4F8-E04E-67F9-F677-D6B16595A550}"/>
              </a:ext>
            </a:extLst>
          </p:cNvPr>
          <p:cNvSpPr/>
          <p:nvPr/>
        </p:nvSpPr>
        <p:spPr>
          <a:xfrm>
            <a:off x="640080" y="3035808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200" dirty="0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9286FE0D-9A2F-AB42-0854-9F8BE151892C}"/>
              </a:ext>
            </a:extLst>
          </p:cNvPr>
          <p:cNvSpPr/>
          <p:nvPr/>
        </p:nvSpPr>
        <p:spPr>
          <a:xfrm>
            <a:off x="640080" y="352044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200" dirty="0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60B79681-7799-2BA9-EA43-05C1E5455A98}"/>
              </a:ext>
            </a:extLst>
          </p:cNvPr>
          <p:cNvSpPr/>
          <p:nvPr/>
        </p:nvSpPr>
        <p:spPr>
          <a:xfrm>
            <a:off x="640080" y="4005072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200" dirty="0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7B1B2A39-6D5B-2DE5-EE6B-92C6E6A46D3E}"/>
              </a:ext>
            </a:extLst>
          </p:cNvPr>
          <p:cNvSpPr/>
          <p:nvPr/>
        </p:nvSpPr>
        <p:spPr>
          <a:xfrm>
            <a:off x="640080" y="448970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200" dirty="0"/>
          </a:p>
        </p:txBody>
      </p:sp>
      <p:sp>
        <p:nvSpPr>
          <p:cNvPr id="34" name="Text 32">
            <a:extLst>
              <a:ext uri="{FF2B5EF4-FFF2-40B4-BE49-F238E27FC236}">
                <a16:creationId xmlns:a16="http://schemas.microsoft.com/office/drawing/2014/main" id="{1D7A063F-A7D0-9DED-787E-86FFA516133E}"/>
              </a:ext>
            </a:extLst>
          </p:cNvPr>
          <p:cNvSpPr/>
          <p:nvPr/>
        </p:nvSpPr>
        <p:spPr>
          <a:xfrm>
            <a:off x="1143000" y="4443984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7B514313-BB5A-DE86-8FC2-EB04D3E02BBA}"/>
              </a:ext>
            </a:extLst>
          </p:cNvPr>
          <p:cNvSpPr txBox="1"/>
          <p:nvPr/>
        </p:nvSpPr>
        <p:spPr>
          <a:xfrm>
            <a:off x="548640" y="818388"/>
            <a:ext cx="79552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Episodelijst Open episodes met attentiewaarde </a:t>
            </a:r>
          </a:p>
          <a:p>
            <a:r>
              <a:rPr lang="nl-NL" sz="1600" dirty="0"/>
              <a:t>11-10-2024, Dyspnoe</a:t>
            </a:r>
          </a:p>
          <a:p>
            <a:r>
              <a:rPr lang="nl-NL" sz="1600" dirty="0"/>
              <a:t>28-10-2022, Diabetes mellitus type 2 </a:t>
            </a:r>
          </a:p>
          <a:p>
            <a:r>
              <a:rPr lang="nl-NL" sz="1600" dirty="0"/>
              <a:t>12-01-2022, Hypertensie </a:t>
            </a:r>
          </a:p>
          <a:p>
            <a:r>
              <a:rPr lang="nl-NL" sz="1600" dirty="0"/>
              <a:t>18-06-2021, Obesitas waarvoor 280222 </a:t>
            </a:r>
            <a:r>
              <a:rPr lang="nl-NL" sz="1600" dirty="0" err="1"/>
              <a:t>lapar</a:t>
            </a:r>
            <a:r>
              <a:rPr lang="nl-NL" sz="1600" dirty="0"/>
              <a:t>. </a:t>
            </a:r>
            <a:r>
              <a:rPr lang="nl-NL" sz="1600" dirty="0" err="1"/>
              <a:t>gastric</a:t>
            </a:r>
            <a:r>
              <a:rPr lang="nl-NL" sz="1600" dirty="0"/>
              <a:t> </a:t>
            </a:r>
            <a:r>
              <a:rPr lang="nl-NL" sz="1600" dirty="0" err="1"/>
              <a:t>sleeve</a:t>
            </a:r>
            <a:r>
              <a:rPr lang="nl-NL" sz="1600" dirty="0"/>
              <a:t> </a:t>
            </a:r>
          </a:p>
          <a:p>
            <a:r>
              <a:rPr lang="nl-NL" sz="1600" dirty="0"/>
              <a:t>12-03-2019, Andere visussymptomen/-klachten [ex. F94] </a:t>
            </a:r>
          </a:p>
          <a:p>
            <a:r>
              <a:rPr lang="nl-NL" sz="1600" dirty="0"/>
              <a:t>24-05-2016, </a:t>
            </a:r>
            <a:r>
              <a:rPr lang="nl-NL" sz="1600" dirty="0" err="1"/>
              <a:t>Hypercholesterolaemie</a:t>
            </a:r>
            <a:r>
              <a:rPr lang="nl-NL" sz="1600" dirty="0"/>
              <a:t> </a:t>
            </a:r>
          </a:p>
          <a:p>
            <a:r>
              <a:rPr lang="nl-NL" sz="1600" dirty="0"/>
              <a:t>17-08-2015, Depressie </a:t>
            </a:r>
          </a:p>
          <a:p>
            <a:r>
              <a:rPr lang="nl-NL" sz="1600" dirty="0"/>
              <a:t>29-06-2012, M. </a:t>
            </a:r>
            <a:r>
              <a:rPr lang="nl-NL" sz="1600" dirty="0" err="1"/>
              <a:t>Crohn</a:t>
            </a:r>
            <a:r>
              <a:rPr lang="nl-NL" sz="1600" dirty="0"/>
              <a:t> in colon, in remissie </a:t>
            </a:r>
          </a:p>
          <a:p>
            <a:r>
              <a:rPr lang="nl-NL" sz="1600" dirty="0"/>
              <a:t>22-02-2012, </a:t>
            </a:r>
            <a:r>
              <a:rPr lang="nl-NL" sz="1600" dirty="0" err="1"/>
              <a:t>gonarthrose</a:t>
            </a:r>
            <a:r>
              <a:rPr lang="nl-NL" sz="1600" dirty="0"/>
              <a:t> </a:t>
            </a:r>
            <a:r>
              <a:rPr lang="nl-NL" sz="1600" dirty="0" err="1"/>
              <a:t>bdz</a:t>
            </a:r>
            <a:r>
              <a:rPr lang="nl-NL" sz="1600" dirty="0"/>
              <a:t> </a:t>
            </a:r>
          </a:p>
          <a:p>
            <a:r>
              <a:rPr lang="nl-NL" sz="1600" dirty="0"/>
              <a:t>01-01-2006, perforatie colon Open episodes zonder attentiewaarde </a:t>
            </a:r>
          </a:p>
          <a:p>
            <a:r>
              <a:rPr lang="nl-NL" sz="1600" dirty="0"/>
              <a:t>23-02-2026, Subklinische hyperthyreoïdie </a:t>
            </a:r>
          </a:p>
          <a:p>
            <a:r>
              <a:rPr lang="nl-NL" sz="1600" dirty="0"/>
              <a:t>04-09-2020, Hartkloppingen/bewust van hartslag </a:t>
            </a:r>
          </a:p>
          <a:p>
            <a:r>
              <a:rPr lang="nl-NL" sz="1600" dirty="0"/>
              <a:t>19-10-2017, Schouderartrose </a:t>
            </a:r>
          </a:p>
          <a:p>
            <a:r>
              <a:rPr lang="nl-NL" sz="1600" dirty="0"/>
              <a:t>27-09-2017, Slikproblemen </a:t>
            </a:r>
          </a:p>
          <a:p>
            <a:r>
              <a:rPr lang="nl-NL" sz="1600" dirty="0"/>
              <a:t>25-09-2017, Vertigosyndroom/</a:t>
            </a:r>
            <a:r>
              <a:rPr lang="nl-NL" sz="1600" dirty="0" err="1"/>
              <a:t>labyrinthitis</a:t>
            </a:r>
            <a:r>
              <a:rPr lang="nl-NL" sz="1600" dirty="0"/>
              <a:t> [ex. N17] ] </a:t>
            </a:r>
          </a:p>
          <a:p>
            <a:r>
              <a:rPr lang="nl-NL" sz="1600" dirty="0"/>
              <a:t>01-01-2006, polymyositis met logesyndroom been </a:t>
            </a:r>
          </a:p>
          <a:p>
            <a:r>
              <a:rPr lang="nl-NL" sz="1600" dirty="0"/>
              <a:t>01-01-2004, </a:t>
            </a:r>
            <a:r>
              <a:rPr lang="nl-NL" sz="1600" dirty="0" err="1"/>
              <a:t>radiculopathie</a:t>
            </a:r>
            <a:r>
              <a:rPr lang="nl-NL" sz="1600" dirty="0"/>
              <a:t> S1</a:t>
            </a:r>
          </a:p>
        </p:txBody>
      </p:sp>
    </p:spTree>
    <p:extLst>
      <p:ext uri="{BB962C8B-B14F-4D97-AF65-F5344CB8AC3E}">
        <p14:creationId xmlns:p14="http://schemas.microsoft.com/office/powerpoint/2010/main" val="49142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5572BD-1A6E-8A00-FC4A-6C9158CF0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C7AF3F7-F567-3008-4F6F-31E5C4AD6DE1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D1B2E"/>
          </a:solidFill>
          <a:ln/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Typische </a:t>
            </a:r>
            <a:r>
              <a:rPr lang="nl-NL" dirty="0" err="1">
                <a:solidFill>
                  <a:schemeClr val="bg1"/>
                </a:solidFill>
              </a:rPr>
              <a:t>patient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BA04821-4786-329A-DE34-D0D1CE9ABAE8}"/>
              </a:ext>
            </a:extLst>
          </p:cNvPr>
          <p:cNvSpPr/>
          <p:nvPr/>
        </p:nvSpPr>
        <p:spPr>
          <a:xfrm>
            <a:off x="640080" y="109728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39939101-D265-7917-2E81-F2689C12C1F1}"/>
              </a:ext>
            </a:extLst>
          </p:cNvPr>
          <p:cNvSpPr/>
          <p:nvPr/>
        </p:nvSpPr>
        <p:spPr>
          <a:xfrm>
            <a:off x="1143000" y="1051560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>
              <a:solidFill>
                <a:srgbClr val="2C2C2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DFBCCBD0-6F11-B4E0-3CC1-75211D031191}"/>
              </a:ext>
            </a:extLst>
          </p:cNvPr>
          <p:cNvSpPr/>
          <p:nvPr/>
        </p:nvSpPr>
        <p:spPr>
          <a:xfrm>
            <a:off x="7498080" y="1051560"/>
            <a:ext cx="1097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12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6C1EA6B2-26FA-5042-E582-7637B119EDE7}"/>
              </a:ext>
            </a:extLst>
          </p:cNvPr>
          <p:cNvSpPr/>
          <p:nvPr/>
        </p:nvSpPr>
        <p:spPr>
          <a:xfrm>
            <a:off x="1143000" y="1536192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09965F54-8A76-682C-EB54-96C3DD952EB6}"/>
              </a:ext>
            </a:extLst>
          </p:cNvPr>
          <p:cNvSpPr/>
          <p:nvPr/>
        </p:nvSpPr>
        <p:spPr>
          <a:xfrm>
            <a:off x="640080" y="206654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2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B218120A-A52C-74BE-9936-F602303E88E9}"/>
              </a:ext>
            </a:extLst>
          </p:cNvPr>
          <p:cNvSpPr/>
          <p:nvPr/>
        </p:nvSpPr>
        <p:spPr>
          <a:xfrm>
            <a:off x="1143000" y="2020824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C086B1BF-0DF8-4471-F3B5-C7EC4CA0B9B0}"/>
              </a:ext>
            </a:extLst>
          </p:cNvPr>
          <p:cNvSpPr/>
          <p:nvPr/>
        </p:nvSpPr>
        <p:spPr>
          <a:xfrm>
            <a:off x="640080" y="3035808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200" dirty="0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6686ACDC-81AF-156E-9B03-DDAB7BC9B15D}"/>
              </a:ext>
            </a:extLst>
          </p:cNvPr>
          <p:cNvSpPr/>
          <p:nvPr/>
        </p:nvSpPr>
        <p:spPr>
          <a:xfrm>
            <a:off x="640080" y="352044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200" dirty="0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14D454DC-B64D-F911-4B9A-B093A2C1D211}"/>
              </a:ext>
            </a:extLst>
          </p:cNvPr>
          <p:cNvSpPr/>
          <p:nvPr/>
        </p:nvSpPr>
        <p:spPr>
          <a:xfrm>
            <a:off x="640080" y="4005072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200" dirty="0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0F200AFC-9381-D044-33FA-D7CDA5225A83}"/>
              </a:ext>
            </a:extLst>
          </p:cNvPr>
          <p:cNvSpPr/>
          <p:nvPr/>
        </p:nvSpPr>
        <p:spPr>
          <a:xfrm>
            <a:off x="640080" y="448970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200" dirty="0"/>
          </a:p>
        </p:txBody>
      </p:sp>
      <p:sp>
        <p:nvSpPr>
          <p:cNvPr id="34" name="Text 32">
            <a:extLst>
              <a:ext uri="{FF2B5EF4-FFF2-40B4-BE49-F238E27FC236}">
                <a16:creationId xmlns:a16="http://schemas.microsoft.com/office/drawing/2014/main" id="{BA72C4AA-20E0-0B16-394C-491D208EA7B1}"/>
              </a:ext>
            </a:extLst>
          </p:cNvPr>
          <p:cNvSpPr/>
          <p:nvPr/>
        </p:nvSpPr>
        <p:spPr>
          <a:xfrm>
            <a:off x="1143000" y="4443984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96CFA50C-BE19-2F1F-A720-5F9E19EDA5E9}"/>
              </a:ext>
            </a:extLst>
          </p:cNvPr>
          <p:cNvSpPr txBox="1"/>
          <p:nvPr/>
        </p:nvSpPr>
        <p:spPr>
          <a:xfrm>
            <a:off x="2770909" y="1051560"/>
            <a:ext cx="40732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gewicht patiënt: 98 kg BMI 36.2 (20-02-2026) </a:t>
            </a:r>
          </a:p>
          <a:p>
            <a:r>
              <a:rPr lang="nl-NL" dirty="0"/>
              <a:t>systolische bloeddruk: 156 </a:t>
            </a:r>
            <a:r>
              <a:rPr lang="nl-NL" dirty="0" err="1"/>
              <a:t>mmHg</a:t>
            </a:r>
            <a:r>
              <a:rPr lang="nl-NL" dirty="0"/>
              <a:t> (20-02-2026) </a:t>
            </a:r>
          </a:p>
          <a:p>
            <a:r>
              <a:rPr lang="nl-NL" dirty="0"/>
              <a:t>diastolische bloeddruk: 98 </a:t>
            </a:r>
            <a:r>
              <a:rPr lang="nl-NL" dirty="0" err="1"/>
              <a:t>mmHg</a:t>
            </a:r>
            <a:r>
              <a:rPr lang="nl-NL" dirty="0"/>
              <a:t> (20-02-2026) </a:t>
            </a:r>
          </a:p>
          <a:p>
            <a:r>
              <a:rPr lang="nl-NL" dirty="0"/>
              <a:t>polsritme: regulair (20-02-2026) polsfrequentie: 98 aantal/min (20-02-2026) </a:t>
            </a:r>
          </a:p>
          <a:p>
            <a:r>
              <a:rPr lang="nl-NL" dirty="0"/>
              <a:t>HbA1c (</a:t>
            </a:r>
            <a:r>
              <a:rPr lang="nl-NL" dirty="0" err="1"/>
              <a:t>glycohemoglobine</a:t>
            </a:r>
            <a:r>
              <a:rPr lang="nl-NL" dirty="0"/>
              <a:t>) IFCC: 56 </a:t>
            </a:r>
            <a:r>
              <a:rPr lang="nl-NL" dirty="0" err="1"/>
              <a:t>mmol</a:t>
            </a:r>
            <a:r>
              <a:rPr lang="nl-NL" dirty="0"/>
              <a:t>/mol (20-02-2026) </a:t>
            </a:r>
          </a:p>
          <a:p>
            <a:r>
              <a:rPr lang="nl-NL" dirty="0"/>
              <a:t>LDL cholesterol: 3.2 </a:t>
            </a:r>
            <a:r>
              <a:rPr lang="nl-NL" dirty="0" err="1"/>
              <a:t>mmol</a:t>
            </a:r>
            <a:r>
              <a:rPr lang="nl-NL" dirty="0"/>
              <a:t>/l (20-02-2026) </a:t>
            </a:r>
          </a:p>
          <a:p>
            <a:r>
              <a:rPr lang="nl-NL" dirty="0"/>
              <a:t>cholesterol totaal: 6.9 </a:t>
            </a:r>
            <a:r>
              <a:rPr lang="nl-NL" dirty="0" err="1"/>
              <a:t>mmol</a:t>
            </a:r>
            <a:r>
              <a:rPr lang="nl-NL" dirty="0"/>
              <a:t>/l (20-02-2026)</a:t>
            </a:r>
          </a:p>
        </p:txBody>
      </p:sp>
    </p:spTree>
    <p:extLst>
      <p:ext uri="{BB962C8B-B14F-4D97-AF65-F5344CB8AC3E}">
        <p14:creationId xmlns:p14="http://schemas.microsoft.com/office/powerpoint/2010/main" val="61335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88CD6C-A0CA-11D6-02C0-3D21CE8C0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64C55F7-B953-0262-5843-0191337ED58F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D1B2E"/>
          </a:solidFill>
          <a:ln/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Typische </a:t>
            </a:r>
            <a:r>
              <a:rPr lang="nl-NL" dirty="0" err="1">
                <a:solidFill>
                  <a:schemeClr val="bg1"/>
                </a:solidFill>
              </a:rPr>
              <a:t>patient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C7BDB7D-A877-36F1-CFE2-2E6C924BCDE6}"/>
              </a:ext>
            </a:extLst>
          </p:cNvPr>
          <p:cNvSpPr/>
          <p:nvPr/>
        </p:nvSpPr>
        <p:spPr>
          <a:xfrm>
            <a:off x="640080" y="109728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EFB5BC3-AA81-7E7C-A3A7-E8F7BC10CCD0}"/>
              </a:ext>
            </a:extLst>
          </p:cNvPr>
          <p:cNvSpPr/>
          <p:nvPr/>
        </p:nvSpPr>
        <p:spPr>
          <a:xfrm>
            <a:off x="1143000" y="1051560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>
              <a:solidFill>
                <a:srgbClr val="2C2C2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49C29AAA-53FC-8D23-0F5B-53AF80E82191}"/>
              </a:ext>
            </a:extLst>
          </p:cNvPr>
          <p:cNvSpPr/>
          <p:nvPr/>
        </p:nvSpPr>
        <p:spPr>
          <a:xfrm>
            <a:off x="7498080" y="1051560"/>
            <a:ext cx="1097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12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32DFAD81-15B4-FB67-FDA1-C1B9D269D7DE}"/>
              </a:ext>
            </a:extLst>
          </p:cNvPr>
          <p:cNvSpPr/>
          <p:nvPr/>
        </p:nvSpPr>
        <p:spPr>
          <a:xfrm>
            <a:off x="1143000" y="1536192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E000CFAF-8964-1E37-3A81-B9FD6C431E73}"/>
              </a:ext>
            </a:extLst>
          </p:cNvPr>
          <p:cNvSpPr/>
          <p:nvPr/>
        </p:nvSpPr>
        <p:spPr>
          <a:xfrm>
            <a:off x="640080" y="206654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2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4988148E-D198-118E-72A0-A3D618111CB7}"/>
              </a:ext>
            </a:extLst>
          </p:cNvPr>
          <p:cNvSpPr/>
          <p:nvPr/>
        </p:nvSpPr>
        <p:spPr>
          <a:xfrm>
            <a:off x="1143000" y="2020824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3282C680-6774-B233-6E6F-E44F19CF20D3}"/>
              </a:ext>
            </a:extLst>
          </p:cNvPr>
          <p:cNvSpPr/>
          <p:nvPr/>
        </p:nvSpPr>
        <p:spPr>
          <a:xfrm>
            <a:off x="640080" y="3035808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200" dirty="0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29A73D3F-3627-87AA-473F-D3AECA04A6C6}"/>
              </a:ext>
            </a:extLst>
          </p:cNvPr>
          <p:cNvSpPr/>
          <p:nvPr/>
        </p:nvSpPr>
        <p:spPr>
          <a:xfrm>
            <a:off x="640080" y="352044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200" dirty="0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B3E30975-9E59-495D-E2FE-ECDAE5D3EEB0}"/>
              </a:ext>
            </a:extLst>
          </p:cNvPr>
          <p:cNvSpPr/>
          <p:nvPr/>
        </p:nvSpPr>
        <p:spPr>
          <a:xfrm>
            <a:off x="640080" y="4005072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200" dirty="0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72154F31-DAE6-96A4-3273-1C7617C7A799}"/>
              </a:ext>
            </a:extLst>
          </p:cNvPr>
          <p:cNvSpPr/>
          <p:nvPr/>
        </p:nvSpPr>
        <p:spPr>
          <a:xfrm>
            <a:off x="640080" y="448970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200" dirty="0"/>
          </a:p>
        </p:txBody>
      </p:sp>
      <p:sp>
        <p:nvSpPr>
          <p:cNvPr id="34" name="Text 32">
            <a:extLst>
              <a:ext uri="{FF2B5EF4-FFF2-40B4-BE49-F238E27FC236}">
                <a16:creationId xmlns:a16="http://schemas.microsoft.com/office/drawing/2014/main" id="{487D890C-5F45-2CE5-2E5C-861B4CCBE704}"/>
              </a:ext>
            </a:extLst>
          </p:cNvPr>
          <p:cNvSpPr/>
          <p:nvPr/>
        </p:nvSpPr>
        <p:spPr>
          <a:xfrm>
            <a:off x="1143000" y="4443984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AFCA909C-1CB4-5FB3-F1A8-25128769EC7C}"/>
              </a:ext>
            </a:extLst>
          </p:cNvPr>
          <p:cNvSpPr txBox="1"/>
          <p:nvPr/>
        </p:nvSpPr>
        <p:spPr>
          <a:xfrm>
            <a:off x="2057400" y="997974"/>
            <a:ext cx="45737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METFORMIN</a:t>
            </a:r>
            <a:r>
              <a:rPr lang="nl-NL" sz="1400" dirty="0"/>
              <a:t>E TABLET 500MG, 1 maal per dag 1 tablet (vanaf 12-03-2026) </a:t>
            </a:r>
          </a:p>
          <a:p>
            <a:r>
              <a:rPr lang="nl-NL" sz="1400" dirty="0">
                <a:solidFill>
                  <a:srgbClr val="FF0000"/>
                </a:solidFill>
              </a:rPr>
              <a:t>GLICLAZIDE</a:t>
            </a:r>
            <a:r>
              <a:rPr lang="nl-NL" sz="1400" dirty="0"/>
              <a:t> TABLET MGA 30MG, 1 maal per dag 1 tablet (vanaf 12-03-2026) </a:t>
            </a:r>
          </a:p>
          <a:p>
            <a:r>
              <a:rPr lang="nl-NL" sz="1400" dirty="0">
                <a:solidFill>
                  <a:srgbClr val="FF0000"/>
                </a:solidFill>
              </a:rPr>
              <a:t>LOSARTAN</a:t>
            </a:r>
            <a:r>
              <a:rPr lang="nl-NL" sz="1400" dirty="0"/>
              <a:t> TABLET FO 50MG, 1 maal per dag 1 tablet (vanaf 27-02-2026) </a:t>
            </a:r>
          </a:p>
          <a:p>
            <a:r>
              <a:rPr lang="nl-NL" sz="1400" dirty="0">
                <a:solidFill>
                  <a:srgbClr val="FF0000"/>
                </a:solidFill>
              </a:rPr>
              <a:t>LERCANIDIPINE</a:t>
            </a:r>
            <a:r>
              <a:rPr lang="nl-NL" sz="1400" dirty="0"/>
              <a:t> TABLET OMHULD 20MG, 1 maal per dag 1 tablet (vanaf 20-01-2026) </a:t>
            </a:r>
          </a:p>
          <a:p>
            <a:r>
              <a:rPr lang="nl-NL" sz="1400" dirty="0">
                <a:solidFill>
                  <a:srgbClr val="FF0000"/>
                </a:solidFill>
              </a:rPr>
              <a:t>HYDROCHLOORTHIAZIDE</a:t>
            </a:r>
            <a:r>
              <a:rPr lang="nl-NL" sz="1400" dirty="0"/>
              <a:t> SANDOZ GLUTENVRIJ TABL 12,5MG, 1 maal per dag 1 tablet (17-06-2025 - 03-02-2026) </a:t>
            </a:r>
          </a:p>
          <a:p>
            <a:r>
              <a:rPr lang="nl-NL" sz="1400" dirty="0">
                <a:solidFill>
                  <a:srgbClr val="FF0000"/>
                </a:solidFill>
              </a:rPr>
              <a:t>ATORVASTATIN</a:t>
            </a:r>
            <a:r>
              <a:rPr lang="nl-NL" sz="1400" dirty="0"/>
              <a:t>E TABLET 40MG, 1 maal per dag 1 tablet (vanaf 07-03-2025) </a:t>
            </a:r>
          </a:p>
          <a:p>
            <a:r>
              <a:rPr lang="nl-NL" sz="1400" dirty="0">
                <a:solidFill>
                  <a:srgbClr val="FF0000"/>
                </a:solidFill>
              </a:rPr>
              <a:t>CALCIUMCARB</a:t>
            </a:r>
            <a:r>
              <a:rPr lang="nl-NL" sz="1400" dirty="0"/>
              <a:t>/COLECALC KAUWTB 1,25G/400IE (500MG CA), 1 maal per dag 1 tablet (vanaf 07-03-2025) </a:t>
            </a:r>
          </a:p>
          <a:p>
            <a:r>
              <a:rPr lang="nl-NL" sz="1400" dirty="0">
                <a:solidFill>
                  <a:srgbClr val="FF0000"/>
                </a:solidFill>
              </a:rPr>
              <a:t>D-CURA</a:t>
            </a:r>
            <a:r>
              <a:rPr lang="nl-NL" sz="1400" dirty="0"/>
              <a:t> DRANK 100000IE AMPUL 1ML, 1 maal per 3 maanden 1 ampul (vanaf 07-03- 2025) </a:t>
            </a:r>
          </a:p>
          <a:p>
            <a:r>
              <a:rPr lang="nl-NL" sz="1400" dirty="0">
                <a:solidFill>
                  <a:srgbClr val="FF0000"/>
                </a:solidFill>
              </a:rPr>
              <a:t>DICLOFENA</a:t>
            </a:r>
            <a:r>
              <a:rPr lang="nl-NL" sz="1400" dirty="0"/>
              <a:t>C-NATRIUM TABLET MSR 50MG, 3 maal per dag 1 tablet (vanaf 15-01- 2025) maal per dag 1 tablet (28-11-2024</a:t>
            </a:r>
          </a:p>
        </p:txBody>
      </p:sp>
    </p:spTree>
    <p:extLst>
      <p:ext uri="{BB962C8B-B14F-4D97-AF65-F5344CB8AC3E}">
        <p14:creationId xmlns:p14="http://schemas.microsoft.com/office/powerpoint/2010/main" val="14131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E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E70CE-9589-2267-2AEA-9B6DE7FE6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39EAF0C-A5EF-3CC3-9369-27FDCFD6A8A1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D1B2E"/>
          </a:solidFill>
          <a:ln/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Typische </a:t>
            </a:r>
            <a:r>
              <a:rPr lang="nl-NL" dirty="0" err="1">
                <a:solidFill>
                  <a:schemeClr val="bg1"/>
                </a:solidFill>
              </a:rPr>
              <a:t>patient</a:t>
            </a:r>
            <a:r>
              <a:rPr lang="nl-NL" dirty="0">
                <a:solidFill>
                  <a:schemeClr val="bg1"/>
                </a:solidFill>
              </a:rPr>
              <a:t>: ECHO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311DA7A-EB07-3AD5-AA3F-C25BD7FDD470}"/>
              </a:ext>
            </a:extLst>
          </p:cNvPr>
          <p:cNvSpPr/>
          <p:nvPr/>
        </p:nvSpPr>
        <p:spPr>
          <a:xfrm>
            <a:off x="640080" y="109728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C942B3F-706F-FF3B-536F-5D10300DD35C}"/>
              </a:ext>
            </a:extLst>
          </p:cNvPr>
          <p:cNvSpPr/>
          <p:nvPr/>
        </p:nvSpPr>
        <p:spPr>
          <a:xfrm>
            <a:off x="1143000" y="1051560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>
              <a:solidFill>
                <a:srgbClr val="2C2C2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569E25EE-982E-DA93-B348-4082D5B425E0}"/>
              </a:ext>
            </a:extLst>
          </p:cNvPr>
          <p:cNvSpPr/>
          <p:nvPr/>
        </p:nvSpPr>
        <p:spPr>
          <a:xfrm>
            <a:off x="7498080" y="1051560"/>
            <a:ext cx="1097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12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20D22E2B-5A62-8C13-573C-3A1C629E9343}"/>
              </a:ext>
            </a:extLst>
          </p:cNvPr>
          <p:cNvSpPr/>
          <p:nvPr/>
        </p:nvSpPr>
        <p:spPr>
          <a:xfrm>
            <a:off x="1143000" y="1536192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3B9F5165-5DCF-7D07-DD16-458C1EF838B7}"/>
              </a:ext>
            </a:extLst>
          </p:cNvPr>
          <p:cNvSpPr/>
          <p:nvPr/>
        </p:nvSpPr>
        <p:spPr>
          <a:xfrm>
            <a:off x="640080" y="206654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2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22DD3EBF-6A89-0A9E-F57C-BC2AE72048D8}"/>
              </a:ext>
            </a:extLst>
          </p:cNvPr>
          <p:cNvSpPr/>
          <p:nvPr/>
        </p:nvSpPr>
        <p:spPr>
          <a:xfrm>
            <a:off x="1143000" y="2020824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5CEF92D2-9BF5-D836-69E4-1846FE444440}"/>
              </a:ext>
            </a:extLst>
          </p:cNvPr>
          <p:cNvSpPr/>
          <p:nvPr/>
        </p:nvSpPr>
        <p:spPr>
          <a:xfrm>
            <a:off x="640080" y="3035808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200" dirty="0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7261FF20-8E2E-7116-A566-D8C2EC93ACB5}"/>
              </a:ext>
            </a:extLst>
          </p:cNvPr>
          <p:cNvSpPr/>
          <p:nvPr/>
        </p:nvSpPr>
        <p:spPr>
          <a:xfrm>
            <a:off x="640080" y="352044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200" dirty="0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7E963A0D-4038-0058-BDBA-4C0005ED05FE}"/>
              </a:ext>
            </a:extLst>
          </p:cNvPr>
          <p:cNvSpPr/>
          <p:nvPr/>
        </p:nvSpPr>
        <p:spPr>
          <a:xfrm>
            <a:off x="640080" y="4005072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200" dirty="0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B62AF1E8-D425-9645-6297-5C04A59B4A00}"/>
              </a:ext>
            </a:extLst>
          </p:cNvPr>
          <p:cNvSpPr/>
          <p:nvPr/>
        </p:nvSpPr>
        <p:spPr>
          <a:xfrm>
            <a:off x="640080" y="448970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200" dirty="0"/>
          </a:p>
        </p:txBody>
      </p:sp>
      <p:sp>
        <p:nvSpPr>
          <p:cNvPr id="34" name="Text 32">
            <a:extLst>
              <a:ext uri="{FF2B5EF4-FFF2-40B4-BE49-F238E27FC236}">
                <a16:creationId xmlns:a16="http://schemas.microsoft.com/office/drawing/2014/main" id="{F6849A42-9287-41CC-0A62-087951826753}"/>
              </a:ext>
            </a:extLst>
          </p:cNvPr>
          <p:cNvSpPr/>
          <p:nvPr/>
        </p:nvSpPr>
        <p:spPr>
          <a:xfrm>
            <a:off x="1143000" y="4443984"/>
            <a:ext cx="5943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A7770B90-F1A8-2CF3-C095-F579982310DD}"/>
              </a:ext>
            </a:extLst>
          </p:cNvPr>
          <p:cNvSpPr txBox="1"/>
          <p:nvPr/>
        </p:nvSpPr>
        <p:spPr>
          <a:xfrm>
            <a:off x="2812473" y="1050649"/>
            <a:ext cx="40732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normale systolische lv functie LVEF 56 % geen wandbewegingsstoornissen, </a:t>
            </a:r>
          </a:p>
          <a:p>
            <a:r>
              <a:rPr lang="nl-NL" dirty="0">
                <a:solidFill>
                  <a:srgbClr val="FF0000"/>
                </a:solidFill>
              </a:rPr>
              <a:t>LVH</a:t>
            </a:r>
            <a:r>
              <a:rPr lang="nl-NL" dirty="0"/>
              <a:t> </a:t>
            </a:r>
            <a:r>
              <a:rPr lang="nl-NL" dirty="0" err="1"/>
              <a:t>ivs</a:t>
            </a:r>
            <a:r>
              <a:rPr lang="nl-NL" dirty="0"/>
              <a:t> 11 achterwand 11 lv 52 mm, </a:t>
            </a:r>
          </a:p>
          <a:p>
            <a:r>
              <a:rPr lang="nl-NL" dirty="0">
                <a:solidFill>
                  <a:srgbClr val="FF0000"/>
                </a:solidFill>
              </a:rPr>
              <a:t>Gestoorde diastolische</a:t>
            </a:r>
            <a:r>
              <a:rPr lang="nl-NL" dirty="0"/>
              <a:t> functie e/e mediaal 10 lateraal 11 e/a 0,7 </a:t>
            </a:r>
            <a:r>
              <a:rPr lang="nl-NL" dirty="0" err="1"/>
              <a:t>dect</a:t>
            </a:r>
            <a:r>
              <a:rPr lang="nl-NL" dirty="0"/>
              <a:t> time 238 </a:t>
            </a:r>
            <a:r>
              <a:rPr lang="nl-NL" dirty="0" err="1"/>
              <a:t>msec</a:t>
            </a:r>
            <a:r>
              <a:rPr lang="nl-NL" dirty="0"/>
              <a:t>, </a:t>
            </a:r>
            <a:r>
              <a:rPr lang="nl-NL" dirty="0" err="1"/>
              <a:t>mitraalklep</a:t>
            </a:r>
            <a:r>
              <a:rPr lang="nl-NL" dirty="0"/>
              <a:t> normaal </a:t>
            </a:r>
          </a:p>
          <a:p>
            <a:r>
              <a:rPr lang="nl-NL" dirty="0">
                <a:solidFill>
                  <a:srgbClr val="FF0000"/>
                </a:solidFill>
              </a:rPr>
              <a:t>LA licht vergroot</a:t>
            </a:r>
            <a:r>
              <a:rPr lang="nl-NL" dirty="0"/>
              <a:t> 40 mm LAVI 32 cc m2, </a:t>
            </a:r>
            <a:r>
              <a:rPr lang="nl-NL" dirty="0" err="1"/>
              <a:t>tricuspide</a:t>
            </a:r>
            <a:r>
              <a:rPr lang="nl-NL" dirty="0"/>
              <a:t> aortaklep normale functie aorta </a:t>
            </a:r>
            <a:r>
              <a:rPr lang="nl-NL" dirty="0" err="1"/>
              <a:t>asc</a:t>
            </a:r>
            <a:r>
              <a:rPr lang="nl-NL" dirty="0"/>
              <a:t> 32 mm </a:t>
            </a:r>
            <a:r>
              <a:rPr lang="nl-NL" dirty="0" err="1"/>
              <a:t>desc</a:t>
            </a:r>
            <a:r>
              <a:rPr lang="nl-NL" dirty="0"/>
              <a:t> 29 mm, rv functie goed </a:t>
            </a:r>
            <a:r>
              <a:rPr lang="nl-NL" dirty="0" err="1"/>
              <a:t>pulm</a:t>
            </a:r>
            <a:r>
              <a:rPr lang="nl-NL" dirty="0"/>
              <a:t> klep normaal </a:t>
            </a:r>
            <a:r>
              <a:rPr lang="nl-NL" dirty="0" err="1"/>
              <a:t>vci</a:t>
            </a:r>
            <a:r>
              <a:rPr lang="nl-NL" dirty="0"/>
              <a:t> 16 mm met volledige collaps.</a:t>
            </a:r>
          </a:p>
        </p:txBody>
      </p:sp>
    </p:spTree>
    <p:extLst>
      <p:ext uri="{BB962C8B-B14F-4D97-AF65-F5344CB8AC3E}">
        <p14:creationId xmlns:p14="http://schemas.microsoft.com/office/powerpoint/2010/main" val="189650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D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D1B2E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137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ESC 2023 Guidelines: Kernpunten</a:t>
            </a:r>
            <a:endParaRPr lang="en-US" sz="2400" dirty="0"/>
          </a:p>
        </p:txBody>
      </p:sp>
      <p:sp>
        <p:nvSpPr>
          <p:cNvPr id="5" name="Shape 2"/>
          <p:cNvSpPr/>
          <p:nvPr/>
        </p:nvSpPr>
        <p:spPr>
          <a:xfrm>
            <a:off x="457200" y="1115568"/>
            <a:ext cx="274320" cy="27432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6" name="Text 3"/>
          <p:cNvSpPr/>
          <p:nvPr/>
        </p:nvSpPr>
        <p:spPr>
          <a:xfrm>
            <a:off x="457200" y="111556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868680" y="105156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Screen alle CVD patiënten op DM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(nuchter glucose + HbA1c)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457200" y="1892808"/>
            <a:ext cx="274320" cy="27432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9" name="Text 6"/>
          <p:cNvSpPr/>
          <p:nvPr/>
        </p:nvSpPr>
        <p:spPr>
          <a:xfrm>
            <a:off x="457200" y="189280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868680" y="182880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Evalueer alle DM patiënten op CVD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(anamnese + symptomen ASCVD)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457200" y="2670048"/>
            <a:ext cx="274320" cy="27432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2" name="Text 9"/>
          <p:cNvSpPr/>
          <p:nvPr/>
        </p:nvSpPr>
        <p:spPr>
          <a:xfrm>
            <a:off x="457200" y="267004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868680" y="260604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Systematisch screenen op hartfalen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bij elk consult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457200" y="3447288"/>
            <a:ext cx="274320" cy="27432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5" name="Text 12"/>
          <p:cNvSpPr/>
          <p:nvPr/>
        </p:nvSpPr>
        <p:spPr>
          <a:xfrm>
            <a:off x="457200" y="344728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868680" y="338328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Regelmatige screening op CKD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(eGFR + UACR)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457200" y="4224528"/>
            <a:ext cx="274320" cy="274320"/>
          </a:xfrm>
          <a:prstGeom prst="ellipse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8" name="Text 15"/>
          <p:cNvSpPr/>
          <p:nvPr/>
        </p:nvSpPr>
        <p:spPr>
          <a:xfrm>
            <a:off x="457200" y="422452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868680" y="416052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Risicostratificatie met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SCORE2-Diabetes</a:t>
            </a:r>
            <a:endParaRPr lang="en-US" sz="1150" dirty="0"/>
          </a:p>
        </p:txBody>
      </p:sp>
      <p:sp>
        <p:nvSpPr>
          <p:cNvPr id="20" name="Shape 17"/>
          <p:cNvSpPr/>
          <p:nvPr/>
        </p:nvSpPr>
        <p:spPr>
          <a:xfrm>
            <a:off x="4754880" y="1115568"/>
            <a:ext cx="274320" cy="274320"/>
          </a:xfrm>
          <a:prstGeom prst="ellipse">
            <a:avLst/>
          </a:prstGeom>
          <a:solidFill>
            <a:srgbClr val="1ABC9C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1" name="Text 18"/>
          <p:cNvSpPr/>
          <p:nvPr/>
        </p:nvSpPr>
        <p:spPr>
          <a:xfrm>
            <a:off x="4754880" y="111556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5166360" y="105156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Prioriteer medicatie met bewezen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CV voordeel</a:t>
            </a:r>
            <a:endParaRPr lang="en-US" sz="1150" dirty="0"/>
          </a:p>
        </p:txBody>
      </p:sp>
      <p:sp>
        <p:nvSpPr>
          <p:cNvPr id="23" name="Shape 20"/>
          <p:cNvSpPr/>
          <p:nvPr/>
        </p:nvSpPr>
        <p:spPr>
          <a:xfrm>
            <a:off x="4754880" y="1892808"/>
            <a:ext cx="274320" cy="274320"/>
          </a:xfrm>
          <a:prstGeom prst="ellipse">
            <a:avLst/>
          </a:prstGeom>
          <a:solidFill>
            <a:srgbClr val="1ABC9C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4" name="Text 21"/>
          <p:cNvSpPr/>
          <p:nvPr/>
        </p:nvSpPr>
        <p:spPr>
          <a:xfrm>
            <a:off x="4754880" y="189280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5166360" y="182880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Switch van medicatie zonder bewezen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benefit naar medicatie met bewezen benefit</a:t>
            </a:r>
            <a:endParaRPr lang="en-US" sz="1150" dirty="0"/>
          </a:p>
        </p:txBody>
      </p:sp>
      <p:sp>
        <p:nvSpPr>
          <p:cNvPr id="26" name="Shape 23"/>
          <p:cNvSpPr/>
          <p:nvPr/>
        </p:nvSpPr>
        <p:spPr>
          <a:xfrm>
            <a:off x="4754880" y="2670048"/>
            <a:ext cx="274320" cy="274320"/>
          </a:xfrm>
          <a:prstGeom prst="ellipse">
            <a:avLst/>
          </a:prstGeom>
          <a:solidFill>
            <a:srgbClr val="1ABC9C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7" name="Text 24"/>
          <p:cNvSpPr/>
          <p:nvPr/>
        </p:nvSpPr>
        <p:spPr>
          <a:xfrm>
            <a:off x="4754880" y="267004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100" dirty="0"/>
          </a:p>
        </p:txBody>
      </p:sp>
      <p:sp>
        <p:nvSpPr>
          <p:cNvPr id="28" name="Text 25"/>
          <p:cNvSpPr/>
          <p:nvPr/>
        </p:nvSpPr>
        <p:spPr>
          <a:xfrm>
            <a:off x="5166360" y="260604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ASCVD + DM2: behandel met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GLP-1 RA + SGLT2i</a:t>
            </a:r>
            <a:endParaRPr lang="en-US" sz="1150" dirty="0"/>
          </a:p>
        </p:txBody>
      </p:sp>
      <p:sp>
        <p:nvSpPr>
          <p:cNvPr id="29" name="Shape 26"/>
          <p:cNvSpPr/>
          <p:nvPr/>
        </p:nvSpPr>
        <p:spPr>
          <a:xfrm>
            <a:off x="4754880" y="3447288"/>
            <a:ext cx="274320" cy="274320"/>
          </a:xfrm>
          <a:prstGeom prst="ellipse">
            <a:avLst/>
          </a:prstGeom>
          <a:solidFill>
            <a:srgbClr val="1ABC9C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30" name="Text 27"/>
          <p:cNvSpPr/>
          <p:nvPr/>
        </p:nvSpPr>
        <p:spPr>
          <a:xfrm>
            <a:off x="4754880" y="344728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100" dirty="0"/>
          </a:p>
        </p:txBody>
      </p:sp>
      <p:sp>
        <p:nvSpPr>
          <p:cNvPr id="31" name="Text 28"/>
          <p:cNvSpPr/>
          <p:nvPr/>
        </p:nvSpPr>
        <p:spPr>
          <a:xfrm>
            <a:off x="5166360" y="338328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Hartfalen + DM2: behandel met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SGLT2i ongeacht EF</a:t>
            </a:r>
            <a:endParaRPr lang="en-US" sz="1150" dirty="0"/>
          </a:p>
        </p:txBody>
      </p:sp>
      <p:sp>
        <p:nvSpPr>
          <p:cNvPr id="32" name="Shape 29"/>
          <p:cNvSpPr/>
          <p:nvPr/>
        </p:nvSpPr>
        <p:spPr>
          <a:xfrm>
            <a:off x="4754880" y="4224528"/>
            <a:ext cx="274320" cy="274320"/>
          </a:xfrm>
          <a:prstGeom prst="ellipse">
            <a:avLst/>
          </a:prstGeom>
          <a:solidFill>
            <a:srgbClr val="1ABC9C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33" name="Text 30"/>
          <p:cNvSpPr/>
          <p:nvPr/>
        </p:nvSpPr>
        <p:spPr>
          <a:xfrm>
            <a:off x="4754880" y="422452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100" dirty="0"/>
          </a:p>
        </p:txBody>
      </p:sp>
      <p:sp>
        <p:nvSpPr>
          <p:cNvPr id="34" name="Text 31"/>
          <p:cNvSpPr/>
          <p:nvPr/>
        </p:nvSpPr>
        <p:spPr>
          <a:xfrm>
            <a:off x="5166360" y="416052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CKD + DM2: SGLT2i + finerenon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voor CV en nierrisico</a:t>
            </a:r>
            <a:endParaRPr lang="en-US" sz="1150" dirty="0"/>
          </a:p>
        </p:txBody>
      </p:sp>
      <p:sp>
        <p:nvSpPr>
          <p:cNvPr id="35" name="Text 32"/>
          <p:cNvSpPr/>
          <p:nvPr/>
        </p:nvSpPr>
        <p:spPr>
          <a:xfrm>
            <a:off x="457200" y="47548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Marx N et al. Eur Heart J. 2023;44(39):4043-4140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D1B2E"/>
          </a:solidFill>
          <a:ln/>
        </p:spPr>
        <p:txBody>
          <a:bodyPr/>
          <a:lstStyle/>
          <a:p>
            <a:endParaRPr lang="nl-N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1371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Risicostratificatie: SCORE2-Diabetes</a:t>
            </a:r>
            <a:endParaRPr lang="en-US" sz="24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097280"/>
          <a:ext cx="8229600" cy="138684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Risicocategorie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1B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Criteria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1B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LDL-C doel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1B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Zeer hoog risico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ASCVD, ernstige orgaanschade, of SCORE2-DM ≥20%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&lt; 1.4 mmol/L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(≥50% reductie)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B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E67E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Hoog risico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SCORE2-DM 10-&lt;20%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&lt; 1.8 mmol/L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(≥50% reductie)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27AE6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Laag-matig risico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5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SCORE2-DM &lt;10%, geen orgaanschade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5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&lt; 2.6 mmol/L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329184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300" b="1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SCORE2-Diabetes: </a:t>
            </a:r>
            <a:r>
              <a:rPr lang="en-US" sz="1300" dirty="0">
                <a:solidFill>
                  <a:srgbClr val="2C2C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nieuw gevalideerd 10-jaarsrisico model specifiek voor DM2-patiënten zonder ASCVD/ernstige orgaanschade. Houdt rekening met leeftijd, geslacht, roken, systolische bloeddruk, totaalcholesterol, HDL-C, HbA1c, eGFR en leeftijd bij diagnose DM2.</a:t>
            </a:r>
            <a:endParaRPr lang="en-US" sz="1300" dirty="0"/>
          </a:p>
        </p:txBody>
      </p:sp>
      <p:sp>
        <p:nvSpPr>
          <p:cNvPr id="7" name="Shape 3"/>
          <p:cNvSpPr/>
          <p:nvPr/>
        </p:nvSpPr>
        <p:spPr>
          <a:xfrm>
            <a:off x="457200" y="4297680"/>
            <a:ext cx="8229600" cy="457200"/>
          </a:xfrm>
          <a:prstGeom prst="rect">
            <a:avLst/>
          </a:prstGeom>
          <a:solidFill>
            <a:srgbClr val="2D1B2E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nl-NL"/>
          </a:p>
        </p:txBody>
      </p:sp>
      <p:sp>
        <p:nvSpPr>
          <p:cNvPr id="8" name="Text 4"/>
          <p:cNvSpPr/>
          <p:nvPr/>
        </p:nvSpPr>
        <p:spPr>
          <a:xfrm>
            <a:off x="457200" y="429768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1C4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Nieuw: SCORE2-Diabetes vervangt de eerdere risicomodellen voor DM2-patiënten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8E8E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SCORE2-Diabetes Working Group. Eur Heart J. 2023;44:2544-56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69394E502054387331F7CCE4E2334" ma:contentTypeVersion="19" ma:contentTypeDescription="Een nieuw document maken." ma:contentTypeScope="" ma:versionID="e868ff276989edc76fcd8a86e9e613db">
  <xsd:schema xmlns:xsd="http://www.w3.org/2001/XMLSchema" xmlns:xs="http://www.w3.org/2001/XMLSchema" xmlns:p="http://schemas.microsoft.com/office/2006/metadata/properties" xmlns:ns2="8530db66-369d-4f16-926d-20da9fb7f32a" xmlns:ns3="c6a15f65-be5c-4e4b-99cf-f6007101d4b4" targetNamespace="http://schemas.microsoft.com/office/2006/metadata/properties" ma:root="true" ma:fieldsID="1bba7ad5198a4cafb995cdfdbcdae187" ns2:_="" ns3:_="">
    <xsd:import namespace="8530db66-369d-4f16-926d-20da9fb7f32a"/>
    <xsd:import namespace="c6a15f65-be5c-4e4b-99cf-f6007101d4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0db66-369d-4f16-926d-20da9fb7f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256f63b-0b9d-4f64-9e1f-1f189ce60b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15f65-be5c-4e4b-99cf-f6007101d4b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024f0b-e0ae-4693-9a6c-9886ba62d15e}" ma:internalName="TaxCatchAll" ma:showField="CatchAllData" ma:web="c6a15f65-be5c-4e4b-99cf-f6007101d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30db66-369d-4f16-926d-20da9fb7f32a">
      <Terms xmlns="http://schemas.microsoft.com/office/infopath/2007/PartnerControls"/>
    </lcf76f155ced4ddcb4097134ff3c332f>
    <TaxCatchAll xmlns="c6a15f65-be5c-4e4b-99cf-f6007101d4b4" xsi:nil="true"/>
  </documentManagement>
</p:properties>
</file>

<file path=customXml/itemProps1.xml><?xml version="1.0" encoding="utf-8"?>
<ds:datastoreItem xmlns:ds="http://schemas.openxmlformats.org/officeDocument/2006/customXml" ds:itemID="{BBFDA5A6-7371-4660-972D-DE4764DEE2A7}"/>
</file>

<file path=customXml/itemProps2.xml><?xml version="1.0" encoding="utf-8"?>
<ds:datastoreItem xmlns:ds="http://schemas.openxmlformats.org/officeDocument/2006/customXml" ds:itemID="{CC945531-8805-46CA-8452-329E484B2A6E}"/>
</file>

<file path=customXml/itemProps3.xml><?xml version="1.0" encoding="utf-8"?>
<ds:datastoreItem xmlns:ds="http://schemas.openxmlformats.org/officeDocument/2006/customXml" ds:itemID="{83B35036-CB4E-46CC-A54A-F175C7D66786}"/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2523</Words>
  <Application>Microsoft Macintosh PowerPoint</Application>
  <PresentationFormat>Diavoorstelling (16:9)</PresentationFormat>
  <Paragraphs>442</Paragraphs>
  <Slides>29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Georgia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 &amp; Cardiovasculaire Aandoeningen – Sekseverschillen</dc:title>
  <dc:subject>PptxGenJS Presentation</dc:subject>
  <dc:creator>Christiaan Widdershoven</dc:creator>
  <cp:lastModifiedBy>jos Widdershoven</cp:lastModifiedBy>
  <cp:revision>9</cp:revision>
  <dcterms:created xsi:type="dcterms:W3CDTF">2026-04-01T12:36:03Z</dcterms:created>
  <dcterms:modified xsi:type="dcterms:W3CDTF">2026-04-07T10:48:48Z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0x010100AFA69394E502054387331F7CCE4E2334</vt:lpwstr>
  </property>
</Properties>
</file>