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6.xml" ContentType="application/vnd.openxmlformats-officedocument.presentationml.notesSlide+xml"/>
  <Override PartName="/ppt/authors.xml" ContentType="application/vnd.ms-powerpoint.authors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56"/>
  </p:notesMasterIdLst>
  <p:sldIdLst>
    <p:sldId id="256" r:id="rId2"/>
    <p:sldId id="282" r:id="rId3"/>
    <p:sldId id="326" r:id="rId4"/>
    <p:sldId id="327" r:id="rId5"/>
    <p:sldId id="358" r:id="rId6"/>
    <p:sldId id="363" r:id="rId7"/>
    <p:sldId id="362" r:id="rId8"/>
    <p:sldId id="361" r:id="rId9"/>
    <p:sldId id="360" r:id="rId10"/>
    <p:sldId id="370" r:id="rId11"/>
    <p:sldId id="328" r:id="rId12"/>
    <p:sldId id="331" r:id="rId13"/>
    <p:sldId id="332" r:id="rId14"/>
    <p:sldId id="333" r:id="rId15"/>
    <p:sldId id="376" r:id="rId16"/>
    <p:sldId id="334" r:id="rId17"/>
    <p:sldId id="356" r:id="rId18"/>
    <p:sldId id="294" r:id="rId19"/>
    <p:sldId id="317" r:id="rId20"/>
    <p:sldId id="315" r:id="rId21"/>
    <p:sldId id="383" r:id="rId22"/>
    <p:sldId id="384" r:id="rId23"/>
    <p:sldId id="385" r:id="rId24"/>
    <p:sldId id="386" r:id="rId25"/>
    <p:sldId id="325" r:id="rId26"/>
    <p:sldId id="372" r:id="rId27"/>
    <p:sldId id="373" r:id="rId28"/>
    <p:sldId id="374" r:id="rId29"/>
    <p:sldId id="368" r:id="rId30"/>
    <p:sldId id="375" r:id="rId31"/>
    <p:sldId id="379" r:id="rId32"/>
    <p:sldId id="378" r:id="rId33"/>
    <p:sldId id="380" r:id="rId34"/>
    <p:sldId id="381" r:id="rId35"/>
    <p:sldId id="335" r:id="rId36"/>
    <p:sldId id="364" r:id="rId37"/>
    <p:sldId id="336" r:id="rId38"/>
    <p:sldId id="262" r:id="rId39"/>
    <p:sldId id="264" r:id="rId40"/>
    <p:sldId id="377" r:id="rId41"/>
    <p:sldId id="263" r:id="rId42"/>
    <p:sldId id="265" r:id="rId43"/>
    <p:sldId id="266" r:id="rId44"/>
    <p:sldId id="267" r:id="rId45"/>
    <p:sldId id="268" r:id="rId46"/>
    <p:sldId id="382" r:id="rId47"/>
    <p:sldId id="277" r:id="rId48"/>
    <p:sldId id="387" r:id="rId49"/>
    <p:sldId id="389" r:id="rId50"/>
    <p:sldId id="392" r:id="rId51"/>
    <p:sldId id="391" r:id="rId52"/>
    <p:sldId id="337" r:id="rId53"/>
    <p:sldId id="388" r:id="rId54"/>
    <p:sldId id="390" r:id="rId55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68A9DC-6A9B-ED92-C26D-125DA39724CC}" name="Castro Cabezas, Manuel" initials="MC" userId="S::m.castrocabezas@franciscus.nl::0d736f7a-009f-4aa4-a57d-d97196ad84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B0C"/>
    <a:srgbClr val="863481"/>
    <a:srgbClr val="067F43"/>
    <a:srgbClr val="E5E9EE"/>
    <a:srgbClr val="2B0BB5"/>
    <a:srgbClr val="CC7604"/>
    <a:srgbClr val="FCED24"/>
    <a:srgbClr val="FFFF99"/>
    <a:srgbClr val="830EB2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1" autoAdjust="0"/>
    <p:restoredTop sz="74324" autoAdjust="0"/>
  </p:normalViewPr>
  <p:slideViewPr>
    <p:cSldViewPr snapToGrid="0">
      <p:cViewPr varScale="1">
        <p:scale>
          <a:sx n="84" d="100"/>
          <a:sy n="84" d="100"/>
        </p:scale>
        <p:origin x="13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8/10/relationships/authors" Target="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E3A8E-A3FA-44F2-A874-B66DA5D24B78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C7ED-FD60-4E23-B178-61E3C3246E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823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61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977BA-9BE4-D7D7-1E67-8A05851C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8345969-BCC8-CFED-C710-AF7A0577D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168764-6932-97DD-A777-D92FC53AD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37C3D6-EFFF-5DAE-DD4F-FAB092EFF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601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82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949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551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7012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DC1F9-1F82-BD52-99EC-21B67A0FA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0E869E-64E4-5179-EB3F-8BA32A1A14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2B2A8B-30F7-A27D-E067-D6DB326AE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99E5DE-7E1A-9B67-CC02-2F1DB6AE3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42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175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89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44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CE6D-010A-B4B5-C118-D401D4D44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F90C16-9809-BA3F-D886-F3EBB024C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995ABD1-5E31-3650-F575-429BBD0C1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 disease (62%), diabetes (28%), and wound-, skin-, or bone-related infections (6%)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6E683-9023-6B5A-1045-52A8DFAAC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104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49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06EEA-DC95-C0E8-52CD-532B502C9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5FDE76-7EBD-636E-FC8B-9E940B122E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5784F9B-DAC0-C503-6478-7A14F16F1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5681D4-93EA-B322-E722-2FFB1DD6D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724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87D4-0D1D-BDB2-54C7-7217C6DD5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D8CD301-0365-51C8-CEB3-57F2F2FD0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8E7CDF0-7BF9-5A59-093E-88776309D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DDD765-DC0E-9C70-000F-57F19E016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91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35942-F5B5-F51D-CC1E-2F5098E0C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9D6320-5E69-6A37-8F97-8BA02895D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C08D09-8B95-1F06-7FA3-820261C23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EC9596-BCA1-12C2-7E00-F5198CB99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01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EB443-DA76-A092-4AFE-CEAD9DC5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8A2403E-DD55-85A5-AF2C-FCC3A0AC2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6C67A6-B273-1562-D152-072C37B87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A06243-36FF-1B95-98A9-B2A7B875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24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4CB3D-95FA-6F02-8195-388C59DD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5BA8124-7F7D-E749-5F81-3CE518655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0C9170F-2DE4-331D-3C71-B6DC7BC99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CBC24C-7A1E-525B-BE55-ECA8AF0BB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010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35D19-31AD-12BD-2F50-AB3DC1D2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30B453E-8DA9-9872-16D4-D9EE1724D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EF3101-F49A-4513-17D3-A74AE67A7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6BEEFB0-1A57-0C85-8ACF-86D5BEA96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568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4F294-BF4A-11DC-6ECE-7247C21C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CD3B68-8107-39BB-92A8-0FFA96C05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A1B090-521C-F486-4560-2B6898C84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400B89-AC2B-6ED1-08C6-1FDD7929D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334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7ADB7-D705-F218-AB5D-A5C7734D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EAC2501-4366-A94B-369C-94AD84C47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E8BD340-F14C-7FB9-678C-3679DE27B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8DE7E9-839C-7582-BA96-C3EE058B1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221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298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C1ED-41C0-B304-20B5-307F648B3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C50D0A-A652-7204-9786-C2CD5245F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DBE2561-7A3E-E4AC-95FF-1AB5DDBB3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B5F9DB-B9A2-FC62-5505-F66E29F40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85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805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866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271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1175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Decompressie tarsale tunnel release (n. tibialis posterior)</a:t>
            </a:r>
          </a:p>
          <a:p>
            <a:r>
              <a:rPr lang="nl-NL" dirty="0"/>
              <a:t>Duur: gemiddeld 30 minuten</a:t>
            </a:r>
          </a:p>
          <a:p>
            <a:r>
              <a:rPr lang="nl-NL" dirty="0"/>
              <a:t>Antibiotica: geen</a:t>
            </a:r>
          </a:p>
          <a:p>
            <a:r>
              <a:rPr lang="nl-NL" dirty="0"/>
              <a:t>Type anesthesie: algehele anesthesie of spinaal anesthesie</a:t>
            </a:r>
          </a:p>
          <a:p>
            <a:r>
              <a:rPr lang="nl-NL" dirty="0"/>
              <a:t>Positie patiënt: rugligging</a:t>
            </a:r>
          </a:p>
          <a:p>
            <a:r>
              <a:rPr lang="nl-NL" dirty="0"/>
              <a:t>Time-out procedure (TOP). Desinfectie en steriele expositie, afdekken, aftekenen incisie,</a:t>
            </a:r>
          </a:p>
          <a:p>
            <a:r>
              <a:rPr lang="nl-NL" dirty="0"/>
              <a:t>bloedleegte op 280 </a:t>
            </a:r>
            <a:r>
              <a:rPr lang="nl-NL" dirty="0" err="1"/>
              <a:t>mmHg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Maak een incisie 1 cm posterieur van mediale </a:t>
            </a:r>
            <a:r>
              <a:rPr lang="nl-NL" dirty="0" err="1"/>
              <a:t>malleolus</a:t>
            </a:r>
            <a:r>
              <a:rPr lang="nl-NL" dirty="0"/>
              <a:t>. Open het retinaculum, en daarmee de</a:t>
            </a:r>
          </a:p>
          <a:p>
            <a:r>
              <a:rPr lang="nl-NL" dirty="0"/>
              <a:t>tarsale tunnel. Prepareer naar distaal. Zoek de </a:t>
            </a:r>
            <a:r>
              <a:rPr lang="nl-NL" dirty="0" err="1"/>
              <a:t>neurovasculaire</a:t>
            </a:r>
            <a:r>
              <a:rPr lang="nl-NL" dirty="0"/>
              <a:t> bundel op (meestal aan de</a:t>
            </a:r>
          </a:p>
          <a:p>
            <a:r>
              <a:rPr lang="nl-NL" dirty="0"/>
              <a:t>hand van de vene), identificeer de n. tibialis en leg deze vrij naar proximaal en distaal.</a:t>
            </a:r>
          </a:p>
          <a:p>
            <a:r>
              <a:rPr lang="nl-NL" dirty="0"/>
              <a:t>Proximaal een stukje van de </a:t>
            </a:r>
            <a:r>
              <a:rPr lang="nl-NL" dirty="0" err="1"/>
              <a:t>crurale</a:t>
            </a:r>
            <a:r>
              <a:rPr lang="nl-NL" dirty="0"/>
              <a:t> fascie doornemen om de zenuw vrij te leggen. De vene is</a:t>
            </a:r>
          </a:p>
          <a:p>
            <a:r>
              <a:rPr lang="nl-NL" dirty="0"/>
              <a:t>vaak het duidelijkst zichtbaar in de tarsale tunnel. Meer distaal vindt de identificatie van de</a:t>
            </a:r>
          </a:p>
          <a:p>
            <a:r>
              <a:rPr lang="nl-NL" dirty="0" err="1"/>
              <a:t>hieltak</a:t>
            </a:r>
            <a:r>
              <a:rPr lang="nl-NL" dirty="0"/>
              <a:t> (zenuw: </a:t>
            </a:r>
            <a:r>
              <a:rPr lang="nl-NL" dirty="0" err="1"/>
              <a:t>ramus</a:t>
            </a:r>
            <a:r>
              <a:rPr lang="nl-NL" dirty="0"/>
              <a:t> </a:t>
            </a:r>
            <a:r>
              <a:rPr lang="nl-NL" dirty="0" err="1"/>
              <a:t>calcaneus</a:t>
            </a:r>
            <a:r>
              <a:rPr lang="nl-NL" dirty="0"/>
              <a:t>), plaats: deze sparen. De structuren vervolgen hun beloop in</a:t>
            </a:r>
          </a:p>
          <a:p>
            <a:r>
              <a:rPr lang="nl-NL" dirty="0"/>
              <a:t>de mediale en </a:t>
            </a:r>
            <a:r>
              <a:rPr lang="nl-NL" dirty="0" err="1"/>
              <a:t>plantaire</a:t>
            </a:r>
            <a:r>
              <a:rPr lang="nl-NL" dirty="0"/>
              <a:t> tunnel. Het septum tussen deze tunnels wordt geopend met schaar.</a:t>
            </a:r>
          </a:p>
          <a:p>
            <a:r>
              <a:rPr lang="nl-NL" dirty="0"/>
              <a:t>Palpeer na met de vinger, alle weefselbandjes dienen weggenomen te zijn zodat de compressie</a:t>
            </a:r>
          </a:p>
          <a:p>
            <a:r>
              <a:rPr lang="nl-NL" dirty="0"/>
              <a:t>opgegeven wordt van zowel de mediale als </a:t>
            </a:r>
            <a:r>
              <a:rPr lang="nl-NL" dirty="0" err="1"/>
              <a:t>plantaire</a:t>
            </a:r>
            <a:r>
              <a:rPr lang="nl-NL" dirty="0"/>
              <a:t> tak.</a:t>
            </a:r>
          </a:p>
          <a:p>
            <a:endParaRPr lang="nl-NL" dirty="0"/>
          </a:p>
          <a:p>
            <a:r>
              <a:rPr lang="nl-NL" dirty="0"/>
              <a:t>Hemostase. Sluiten subcutis met enkele </a:t>
            </a:r>
            <a:r>
              <a:rPr lang="nl-NL" dirty="0" err="1"/>
              <a:t>vicryl</a:t>
            </a:r>
            <a:r>
              <a:rPr lang="nl-NL" dirty="0"/>
              <a:t> 3.0 en </a:t>
            </a:r>
            <a:r>
              <a:rPr lang="nl-NL" dirty="0" err="1"/>
              <a:t>cutis</a:t>
            </a:r>
            <a:r>
              <a:rPr lang="nl-NL" dirty="0"/>
              <a:t> met </a:t>
            </a:r>
            <a:r>
              <a:rPr lang="nl-NL" dirty="0" err="1"/>
              <a:t>Ethilon</a:t>
            </a:r>
            <a:r>
              <a:rPr lang="nl-NL" dirty="0"/>
              <a:t> 4.0 geknoopt</a:t>
            </a:r>
          </a:p>
          <a:p>
            <a:r>
              <a:rPr lang="nl-NL" dirty="0"/>
              <a:t>(horizontale matras hechting). Vet gaas. Uitgeplozen gaasjes daarop. Drukverband voor 7</a:t>
            </a:r>
          </a:p>
          <a:p>
            <a:r>
              <a:rPr lang="nl-NL" dirty="0"/>
              <a:t>dagen. Bloedleegte af. </a:t>
            </a:r>
            <a:r>
              <a:rPr lang="nl-NL" dirty="0" err="1"/>
              <a:t>Sign</a:t>
            </a:r>
            <a:r>
              <a:rPr lang="nl-NL" dirty="0"/>
              <a:t>-out procedure (SOP).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8101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Laterale en mediale tunnel niet vergeten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531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Decompressie n. tibialis (soleal sling):</a:t>
            </a:r>
          </a:p>
          <a:p>
            <a:r>
              <a:rPr lang="nl-NL" dirty="0"/>
              <a:t>Duur: gemiddeld 45 minuten</a:t>
            </a:r>
          </a:p>
          <a:p>
            <a:r>
              <a:rPr lang="nl-NL" dirty="0"/>
              <a:t>Antibiotica: geen</a:t>
            </a:r>
          </a:p>
          <a:p>
            <a:r>
              <a:rPr lang="nl-NL" dirty="0"/>
              <a:t>Type anesthesie: algehele anesthesie of spinaal anesthesie</a:t>
            </a:r>
          </a:p>
          <a:p>
            <a:r>
              <a:rPr lang="nl-NL" dirty="0"/>
              <a:t>Positie patiënt: rugligging, knie in lichte flexie</a:t>
            </a:r>
          </a:p>
          <a:p>
            <a:r>
              <a:rPr lang="nl-NL" dirty="0"/>
              <a:t>TOP. Desinfectie en steriele expositie, afdekken, aftekenen incisie, bloedleegte op 280 </a:t>
            </a:r>
            <a:r>
              <a:rPr lang="nl-NL" dirty="0" err="1"/>
              <a:t>mmHg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Maak ventraal een lengte incisie aan de mediale zijde van de proximale </a:t>
            </a:r>
            <a:r>
              <a:rPr lang="nl-NL" dirty="0" err="1"/>
              <a:t>tibia</a:t>
            </a:r>
            <a:r>
              <a:rPr lang="nl-NL" dirty="0"/>
              <a:t>. Identificeer en</a:t>
            </a:r>
          </a:p>
          <a:p>
            <a:r>
              <a:rPr lang="nl-NL" dirty="0"/>
              <a:t>spaar de v. saphena magna. Blijf vlak achter de </a:t>
            </a:r>
            <a:r>
              <a:rPr lang="nl-NL" dirty="0" err="1"/>
              <a:t>tibia</a:t>
            </a:r>
            <a:r>
              <a:rPr lang="nl-NL" dirty="0"/>
              <a:t>, achter de mediale kop van de m.</a:t>
            </a:r>
          </a:p>
          <a:p>
            <a:r>
              <a:rPr lang="nl-NL" dirty="0" err="1"/>
              <a:t>gastrocnemius</a:t>
            </a:r>
            <a:r>
              <a:rPr lang="nl-NL" dirty="0"/>
              <a:t> door. De soleal sling is vervolgens identificeerbaar en palpabel als een harde</a:t>
            </a:r>
          </a:p>
          <a:p>
            <a:r>
              <a:rPr lang="nl-NL" dirty="0"/>
              <a:t>streng (hangmat), met daar onder de </a:t>
            </a:r>
            <a:r>
              <a:rPr lang="nl-NL" dirty="0" err="1"/>
              <a:t>neurovasculaire</a:t>
            </a:r>
            <a:r>
              <a:rPr lang="nl-NL" dirty="0"/>
              <a:t> bundel. Neem de sling door en prepareer</a:t>
            </a:r>
          </a:p>
          <a:p>
            <a:r>
              <a:rPr lang="nl-NL" dirty="0"/>
              <a:t>door interval m. </a:t>
            </a:r>
            <a:r>
              <a:rPr lang="nl-NL" dirty="0" err="1"/>
              <a:t>soleus</a:t>
            </a:r>
            <a:r>
              <a:rPr lang="nl-NL" dirty="0"/>
              <a:t> en </a:t>
            </a:r>
            <a:r>
              <a:rPr lang="nl-NL" dirty="0" err="1"/>
              <a:t>tibia</a:t>
            </a:r>
            <a:r>
              <a:rPr lang="nl-NL" dirty="0"/>
              <a:t>, en tussen m. flexor </a:t>
            </a:r>
            <a:r>
              <a:rPr lang="nl-NL" dirty="0" err="1"/>
              <a:t>digitorum</a:t>
            </a:r>
            <a:r>
              <a:rPr lang="nl-NL" dirty="0"/>
              <a:t> en m. </a:t>
            </a:r>
            <a:r>
              <a:rPr lang="nl-NL" dirty="0" err="1"/>
              <a:t>soleus</a:t>
            </a:r>
            <a:r>
              <a:rPr lang="nl-NL" dirty="0"/>
              <a:t> door naar n. tibialis.</a:t>
            </a:r>
          </a:p>
          <a:p>
            <a:r>
              <a:rPr lang="nl-NL" dirty="0"/>
              <a:t>A. en vv. tibialis posterior worden gezien en gespaard. Zorgvuldige hemostase is belangrijk in</a:t>
            </a:r>
          </a:p>
          <a:p>
            <a:r>
              <a:rPr lang="nl-NL" dirty="0"/>
              <a:t>deze regio in verband risico op een hematoom in het compartiment bij bloedingen. Doornemen</a:t>
            </a:r>
          </a:p>
          <a:p>
            <a:r>
              <a:rPr lang="nl-NL" dirty="0" err="1"/>
              <a:t>soleus</a:t>
            </a:r>
            <a:r>
              <a:rPr lang="nl-NL" dirty="0"/>
              <a:t> fascie zodat n. tibialis proximaal en distaal vrij ligt. Identificeer vaatinjecties. Bij palpatie</a:t>
            </a:r>
          </a:p>
          <a:p>
            <a:r>
              <a:rPr lang="nl-NL" dirty="0"/>
              <a:t>dient er geen compressie meer aanwezig te zijn.</a:t>
            </a:r>
          </a:p>
          <a:p>
            <a:r>
              <a:rPr lang="nl-NL" dirty="0"/>
              <a:t>Hemostase. Sluiten subcutis met </a:t>
            </a:r>
            <a:r>
              <a:rPr lang="nl-NL" dirty="0" err="1"/>
              <a:t>Vicryl</a:t>
            </a:r>
            <a:r>
              <a:rPr lang="nl-NL" dirty="0"/>
              <a:t> 4.0, de huid met </a:t>
            </a:r>
            <a:r>
              <a:rPr lang="nl-NL" dirty="0" err="1"/>
              <a:t>Monocryl</a:t>
            </a:r>
            <a:r>
              <a:rPr lang="nl-NL" dirty="0"/>
              <a:t> 4.0. Vet gaas. Uitgeplozen</a:t>
            </a:r>
          </a:p>
          <a:p>
            <a:r>
              <a:rPr lang="nl-NL" dirty="0"/>
              <a:t>gaasjes daarop. Drukverband voor 7 dagen. Bloedleegte af. SOP.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1266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Decompressie n. </a:t>
            </a:r>
            <a:r>
              <a:rPr lang="nl-NL" dirty="0" err="1"/>
              <a:t>peroneus</a:t>
            </a:r>
            <a:r>
              <a:rPr lang="nl-NL" dirty="0"/>
              <a:t> communis</a:t>
            </a:r>
          </a:p>
          <a:p>
            <a:r>
              <a:rPr lang="nl-NL" dirty="0"/>
              <a:t>Duur: gemiddeld 20 minuten</a:t>
            </a:r>
          </a:p>
          <a:p>
            <a:r>
              <a:rPr lang="nl-NL" dirty="0"/>
              <a:t>Antibiotica: geen</a:t>
            </a:r>
          </a:p>
          <a:p>
            <a:r>
              <a:rPr lang="nl-NL" dirty="0"/>
              <a:t>Type anesthesie: algehele anesthesie of spinaal anesthesie</a:t>
            </a:r>
          </a:p>
          <a:p>
            <a:r>
              <a:rPr lang="nl-NL" dirty="0"/>
              <a:t>Positie patiënt: rugligging, optioneel met de knie in flexie</a:t>
            </a:r>
          </a:p>
          <a:p>
            <a:r>
              <a:rPr lang="nl-NL" dirty="0"/>
              <a:t>TOP. Desinfectie en steriele expositie, afdekken, aftekenen incisie, bloedleegte op 280 </a:t>
            </a:r>
            <a:r>
              <a:rPr lang="nl-NL" dirty="0" err="1"/>
              <a:t>mmHg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Maak een schuine incisie een vingerbreedte distaal van de fibulakop. Openen fascie. Zoek de n.</a:t>
            </a:r>
          </a:p>
          <a:p>
            <a:r>
              <a:rPr lang="nl-NL" dirty="0" err="1"/>
              <a:t>peroneus</a:t>
            </a:r>
            <a:r>
              <a:rPr lang="nl-NL" dirty="0"/>
              <a:t> communis, leg deze vrij naar anterieur en posterieur waarbij </a:t>
            </a:r>
            <a:r>
              <a:rPr lang="nl-NL" dirty="0" err="1"/>
              <a:t>septae</a:t>
            </a:r>
            <a:r>
              <a:rPr lang="nl-NL" dirty="0"/>
              <a:t> in de m. tibialis</a:t>
            </a:r>
          </a:p>
          <a:p>
            <a:r>
              <a:rPr lang="nl-NL" dirty="0" err="1"/>
              <a:t>anterior</a:t>
            </a:r>
            <a:r>
              <a:rPr lang="nl-NL" dirty="0"/>
              <a:t> worden doorgenomen (</a:t>
            </a:r>
            <a:r>
              <a:rPr lang="nl-NL" dirty="0" err="1"/>
              <a:t>anterior</a:t>
            </a:r>
            <a:r>
              <a:rPr lang="nl-NL" dirty="0"/>
              <a:t> </a:t>
            </a:r>
            <a:r>
              <a:rPr lang="nl-NL" dirty="0" err="1"/>
              <a:t>crural</a:t>
            </a:r>
            <a:r>
              <a:rPr lang="nl-NL" dirty="0"/>
              <a:t> </a:t>
            </a:r>
            <a:r>
              <a:rPr lang="nl-NL" dirty="0" err="1"/>
              <a:t>intermuscular</a:t>
            </a:r>
            <a:r>
              <a:rPr lang="nl-NL" dirty="0"/>
              <a:t> septum, posterior </a:t>
            </a:r>
            <a:r>
              <a:rPr lang="nl-NL" dirty="0" err="1"/>
              <a:t>crural</a:t>
            </a:r>
            <a:endParaRPr lang="nl-NL" dirty="0"/>
          </a:p>
          <a:p>
            <a:r>
              <a:rPr lang="nl-NL" dirty="0" err="1"/>
              <a:t>intermuscular</a:t>
            </a:r>
            <a:r>
              <a:rPr lang="nl-NL" dirty="0"/>
              <a:t> septum, </a:t>
            </a:r>
            <a:r>
              <a:rPr lang="nl-NL" dirty="0" err="1"/>
              <a:t>third</a:t>
            </a:r>
            <a:r>
              <a:rPr lang="nl-NL" dirty="0"/>
              <a:t> septum ‘no name septum’). Naar proximaal wordt de zenuw</a:t>
            </a:r>
          </a:p>
          <a:p>
            <a:r>
              <a:rPr lang="nl-NL" dirty="0"/>
              <a:t>gepalpeerd en de fascie wordt </a:t>
            </a:r>
            <a:r>
              <a:rPr lang="nl-NL" dirty="0" err="1"/>
              <a:t>geïncideerd</a:t>
            </a:r>
            <a:r>
              <a:rPr lang="nl-NL" dirty="0"/>
              <a:t> indien nodig. Zenuw dient geheel vrij te liggen.</a:t>
            </a:r>
          </a:p>
          <a:p>
            <a:r>
              <a:rPr lang="nl-NL" dirty="0"/>
              <a:t>Cave: beschadig niet de motorische takken anterieur naar n. </a:t>
            </a:r>
            <a:r>
              <a:rPr lang="nl-NL" dirty="0" err="1"/>
              <a:t>peroneus</a:t>
            </a:r>
            <a:r>
              <a:rPr lang="nl-NL" dirty="0"/>
              <a:t> longus.</a:t>
            </a:r>
          </a:p>
          <a:p>
            <a:endParaRPr lang="nl-NL" dirty="0"/>
          </a:p>
          <a:p>
            <a:r>
              <a:rPr lang="nl-NL" dirty="0"/>
              <a:t>Hemostase. Sluiten subcutis met enkele </a:t>
            </a:r>
            <a:r>
              <a:rPr lang="nl-NL" dirty="0" err="1"/>
              <a:t>vicryl</a:t>
            </a:r>
            <a:r>
              <a:rPr lang="nl-NL" dirty="0"/>
              <a:t> 4.0, de huid met </a:t>
            </a:r>
            <a:r>
              <a:rPr lang="nl-NL" dirty="0" err="1"/>
              <a:t>Monocryl</a:t>
            </a:r>
            <a:r>
              <a:rPr lang="nl-NL" dirty="0"/>
              <a:t> 4.0. Vet gaas.</a:t>
            </a:r>
          </a:p>
          <a:p>
            <a:r>
              <a:rPr lang="nl-NL" dirty="0"/>
              <a:t>Uitgeplozen gaasjes daarop. Drukverband voor 7 dagen. Bloedleegte af. SOP.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491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Decompressie n.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superficialis</a:t>
            </a:r>
            <a:endParaRPr lang="nl-NL" dirty="0"/>
          </a:p>
          <a:p>
            <a:r>
              <a:rPr lang="nl-NL" dirty="0"/>
              <a:t>Duur: gemiddeld 15 minuten</a:t>
            </a:r>
          </a:p>
          <a:p>
            <a:r>
              <a:rPr lang="nl-NL" dirty="0"/>
              <a:t>Antibiotica: geen</a:t>
            </a:r>
          </a:p>
          <a:p>
            <a:r>
              <a:rPr lang="nl-NL" dirty="0"/>
              <a:t>Type anesthesie: algehele anesthesie of spinaal anesthesie</a:t>
            </a:r>
          </a:p>
          <a:p>
            <a:r>
              <a:rPr lang="nl-NL" dirty="0"/>
              <a:t>Positie patiënt: rugligging</a:t>
            </a:r>
          </a:p>
          <a:p>
            <a:r>
              <a:rPr lang="nl-NL" dirty="0"/>
              <a:t>TOP. Desinfectie en steriele expositie, afdekken, aftekenen incisie, bloedleegte op 280 </a:t>
            </a:r>
            <a:r>
              <a:rPr lang="nl-NL" dirty="0" err="1"/>
              <a:t>mmHg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Aftekenen op 10 cm proximaal van laterale </a:t>
            </a:r>
            <a:r>
              <a:rPr lang="nl-NL" dirty="0" err="1"/>
              <a:t>malleolus</a:t>
            </a:r>
            <a:r>
              <a:rPr lang="nl-NL" dirty="0"/>
              <a:t>. Maak een longitudinale incisie naar</a:t>
            </a:r>
          </a:p>
          <a:p>
            <a:r>
              <a:rPr lang="nl-NL" dirty="0"/>
              <a:t>craniaal (2-3 cm lateraal van de </a:t>
            </a:r>
            <a:r>
              <a:rPr lang="nl-NL" dirty="0" err="1"/>
              <a:t>tibia</a:t>
            </a:r>
            <a:r>
              <a:rPr lang="nl-NL" dirty="0"/>
              <a:t> rand). Open het septum en zoek de n. </a:t>
            </a:r>
            <a:r>
              <a:rPr lang="nl-NL" dirty="0" err="1"/>
              <a:t>peroneus</a:t>
            </a:r>
            <a:endParaRPr lang="nl-NL" dirty="0"/>
          </a:p>
          <a:p>
            <a:r>
              <a:rPr lang="nl-NL" dirty="0" err="1"/>
              <a:t>superficialis</a:t>
            </a:r>
            <a:r>
              <a:rPr lang="nl-NL" dirty="0"/>
              <a:t> op waar de zenuw door de fascie gaat. Klief het septum verder naar distaal en</a:t>
            </a:r>
          </a:p>
          <a:p>
            <a:r>
              <a:rPr lang="nl-NL" dirty="0"/>
              <a:t>proximaal totdat n.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superficialis</a:t>
            </a:r>
            <a:r>
              <a:rPr lang="nl-NL" dirty="0"/>
              <a:t> vrij ligt. Prepareer tot op de fascie, open de fascie.</a:t>
            </a:r>
          </a:p>
          <a:p>
            <a:r>
              <a:rPr lang="nl-NL" dirty="0"/>
              <a:t>Leg de zenuw vrij, identificeer vaat injecties. Controleer of proximaal en distaal nog een</a:t>
            </a:r>
          </a:p>
          <a:p>
            <a:r>
              <a:rPr lang="nl-NL" dirty="0"/>
              <a:t>compressie palpabel is.</a:t>
            </a:r>
          </a:p>
          <a:p>
            <a:r>
              <a:rPr lang="nl-NL" dirty="0"/>
              <a:t>Hemostase. Sluiten subcutis met enkele </a:t>
            </a:r>
            <a:r>
              <a:rPr lang="nl-NL" dirty="0" err="1"/>
              <a:t>vicryl</a:t>
            </a:r>
            <a:r>
              <a:rPr lang="nl-NL" dirty="0"/>
              <a:t> 4.0, de huid met </a:t>
            </a:r>
            <a:r>
              <a:rPr lang="nl-NL" dirty="0" err="1"/>
              <a:t>Monocryl</a:t>
            </a:r>
            <a:r>
              <a:rPr lang="nl-NL" dirty="0"/>
              <a:t> 4.0. Vet gaas.</a:t>
            </a:r>
          </a:p>
          <a:p>
            <a:r>
              <a:rPr lang="nl-NL" dirty="0"/>
              <a:t>Uitgeplozen gaasjes daarop. Drukverband voor 7 dagen. Bloedleegte af. SOP.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5495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Decompressie nervus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profundus</a:t>
            </a:r>
            <a:endParaRPr lang="nl-NL" dirty="0"/>
          </a:p>
          <a:p>
            <a:r>
              <a:rPr lang="nl-NL" dirty="0"/>
              <a:t>Duur: gemiddeld 15 minuten</a:t>
            </a:r>
          </a:p>
          <a:p>
            <a:r>
              <a:rPr lang="nl-NL" dirty="0"/>
              <a:t>Antibiotica: geen</a:t>
            </a:r>
          </a:p>
          <a:p>
            <a:r>
              <a:rPr lang="nl-NL" dirty="0"/>
              <a:t>Type anesthesie: algehele anesthesie of spinaal anesthesie</a:t>
            </a:r>
          </a:p>
          <a:p>
            <a:r>
              <a:rPr lang="nl-NL" dirty="0"/>
              <a:t>Positie patiënt: rugligging</a:t>
            </a:r>
          </a:p>
          <a:p>
            <a:r>
              <a:rPr lang="nl-NL" dirty="0"/>
              <a:t>TOP. Desinfectie en steriele expositie, afdekken, aftekenen incisie, bloedleegte op 280 </a:t>
            </a:r>
            <a:r>
              <a:rPr lang="nl-NL" dirty="0" err="1"/>
              <a:t>mmHg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Maak een </a:t>
            </a:r>
            <a:r>
              <a:rPr lang="nl-NL" dirty="0" err="1"/>
              <a:t>lazy</a:t>
            </a:r>
            <a:r>
              <a:rPr lang="nl-NL" dirty="0"/>
              <a:t> S incisie op het </a:t>
            </a:r>
            <a:r>
              <a:rPr lang="nl-NL" dirty="0" err="1"/>
              <a:t>dorsum</a:t>
            </a:r>
            <a:r>
              <a:rPr lang="nl-NL" dirty="0"/>
              <a:t> van de voet (</a:t>
            </a:r>
            <a:r>
              <a:rPr lang="nl-NL" dirty="0" err="1"/>
              <a:t>lateraalvan</a:t>
            </a:r>
            <a:r>
              <a:rPr lang="nl-NL" dirty="0"/>
              <a:t> de </a:t>
            </a:r>
            <a:r>
              <a:rPr lang="nl-NL" dirty="0" err="1"/>
              <a:t>extensor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longus of</a:t>
            </a:r>
          </a:p>
          <a:p>
            <a:r>
              <a:rPr lang="nl-NL" dirty="0"/>
              <a:t>ter hoogte van de a. </a:t>
            </a:r>
            <a:r>
              <a:rPr lang="nl-NL" dirty="0" err="1"/>
              <a:t>dorsalis</a:t>
            </a:r>
            <a:r>
              <a:rPr lang="nl-NL" dirty="0"/>
              <a:t> pedis). Zoek de pees van de </a:t>
            </a:r>
            <a:r>
              <a:rPr lang="nl-NL" dirty="0" err="1"/>
              <a:t>extensor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longus, hiernaast</a:t>
            </a:r>
          </a:p>
          <a:p>
            <a:r>
              <a:rPr lang="nl-NL" dirty="0"/>
              <a:t>loopt de </a:t>
            </a:r>
            <a:r>
              <a:rPr lang="nl-NL" dirty="0" err="1"/>
              <a:t>extensor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brevis in een hoek van 30-60 graden met de eerste straal. De n.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superficialis</a:t>
            </a:r>
            <a:r>
              <a:rPr lang="nl-NL" dirty="0"/>
              <a:t> kan in het subcutane, pre-</a:t>
            </a:r>
            <a:r>
              <a:rPr lang="nl-NL" dirty="0" err="1"/>
              <a:t>fasciale</a:t>
            </a:r>
            <a:r>
              <a:rPr lang="nl-NL" dirty="0"/>
              <a:t> vlak, geïdentificeerd worden en moet gespaard worden. Leg de takken van de n.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superficialis</a:t>
            </a:r>
            <a:r>
              <a:rPr lang="nl-NL" dirty="0"/>
              <a:t> vrij en houdt deze aan de</a:t>
            </a:r>
          </a:p>
          <a:p>
            <a:r>
              <a:rPr lang="nl-NL" dirty="0"/>
              <a:t>kant. Open fascie. Identificeer de n.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profundus</a:t>
            </a:r>
            <a:r>
              <a:rPr lang="nl-NL" dirty="0"/>
              <a:t> die onder de </a:t>
            </a:r>
            <a:r>
              <a:rPr lang="nl-NL" dirty="0" err="1"/>
              <a:t>extensor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brevis</a:t>
            </a:r>
          </a:p>
          <a:p>
            <a:r>
              <a:rPr lang="nl-NL" dirty="0"/>
              <a:t>door loopt. Open fascie. </a:t>
            </a:r>
            <a:r>
              <a:rPr lang="nl-NL" dirty="0" err="1"/>
              <a:t>Neurolyse</a:t>
            </a:r>
            <a:r>
              <a:rPr lang="nl-NL" dirty="0"/>
              <a:t> n. </a:t>
            </a:r>
            <a:r>
              <a:rPr lang="nl-NL" dirty="0" err="1"/>
              <a:t>peroneus</a:t>
            </a:r>
            <a:r>
              <a:rPr lang="nl-NL" dirty="0"/>
              <a:t> </a:t>
            </a:r>
            <a:r>
              <a:rPr lang="nl-NL" dirty="0" err="1"/>
              <a:t>profundus</a:t>
            </a:r>
            <a:r>
              <a:rPr lang="nl-NL" dirty="0"/>
              <a:t>. Klieven </a:t>
            </a:r>
            <a:r>
              <a:rPr lang="nl-NL" dirty="0" err="1"/>
              <a:t>extensor</a:t>
            </a:r>
            <a:r>
              <a:rPr lang="nl-NL" dirty="0"/>
              <a:t> </a:t>
            </a:r>
            <a:r>
              <a:rPr lang="nl-NL" dirty="0" err="1"/>
              <a:t>hallucis</a:t>
            </a:r>
            <a:r>
              <a:rPr lang="nl-NL" dirty="0"/>
              <a:t> brevis</a:t>
            </a:r>
          </a:p>
          <a:p>
            <a:r>
              <a:rPr lang="nl-NL" dirty="0"/>
              <a:t>pees, eventueel met coagulatie. Hierbij +/- 0,5 cm van de pees </a:t>
            </a:r>
            <a:r>
              <a:rPr lang="nl-NL" dirty="0" err="1"/>
              <a:t>excideren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Sluiten subcutis in lagen met enkele </a:t>
            </a:r>
            <a:r>
              <a:rPr lang="nl-NL" dirty="0" err="1"/>
              <a:t>vicryl</a:t>
            </a:r>
            <a:r>
              <a:rPr lang="nl-NL" dirty="0"/>
              <a:t> 4.0, de huid met </a:t>
            </a:r>
            <a:r>
              <a:rPr lang="nl-NL" dirty="0" err="1"/>
              <a:t>Monocryl</a:t>
            </a:r>
            <a:r>
              <a:rPr lang="nl-NL" dirty="0"/>
              <a:t> 4.0. Vet gaas. Uitgeplozen</a:t>
            </a:r>
          </a:p>
          <a:p>
            <a:r>
              <a:rPr lang="nl-NL" dirty="0"/>
              <a:t>gaasjes daarop. Drukverband voor . 7 dagen. Bloedleegte af. SOP.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4705B-BA61-44C3-B827-071B55B257D1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1128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CE893-062A-846E-5B5D-020EBAEC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D1290D7-C034-EFC1-1A7F-7E920024E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43D8B11-9E13-5B32-E4E7-23B580A4B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Geen belangenverstrengeling te vermelden.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ED3B24-2833-E27F-D930-39CE00646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19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4458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6271-FCCB-8C9F-19C1-C94A6C57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01027D-9C2F-0854-98F3-DE2D1FC98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5876F71-25C9-62E4-8E08-43422C5B2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3B914B-C370-8BA7-3550-3AC961A37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68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C4807-38E1-4B7A-96F1-B7E29302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BB93424-E2C4-087E-1B7D-6D4CD7BF6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92C1CA9-80E8-6D2D-DD1E-4BD2990E9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00E0F7-88DB-B41B-BB15-CA99F8E0A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651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BA127-85CA-3D59-9CB6-FCE5E223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23B697-3233-21E9-FB12-C87CBF632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C365ADC-A3C5-5033-30B4-D714E70E5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C9B943-8E61-1988-7065-21CA26068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522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1725-83A4-D019-4E48-C815AF2B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BB00382-E368-545F-0658-8963AD026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D38D4D-8323-C798-56B2-031CC1BE1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2D9363-B64B-0FC5-462F-F213BC5B8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651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77211-3F6A-4B60-AFF2-864A88C1F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61390DF-32EF-7E62-C124-F236CC38F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A6A0C0-5727-A3F9-2A89-5E1FBE19C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D1B0E1-E102-9019-A86B-E5095AFA1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193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7DDFF-ACB7-CF5B-1356-46B4A1F2E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AD00F0-6495-2770-FD58-28DEFF1D8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CB776C1-C6F5-B497-F2AF-ED66EBA3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EB9337-1813-8309-2A37-E28F54C95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1775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ED1A9-5257-83BD-6450-55F96A3E3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879E225-FDE9-5B10-2A29-6457A44FF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3AA981E-FB28-A07F-6BD9-F580728F9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997B13-D5C4-484B-B9A2-16072F054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54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8BC15-75EA-8DFF-EB08-6889C56D9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3C2B88-E1A4-D578-AD66-6840B3C82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8E84F7-F20F-33F2-29E6-F7467A8A9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2A97C0-E486-28B4-7057-763EA5275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07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720D-EC46-D6FD-A95A-6B88DD23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7B5875-6BBF-2E0E-AB57-5EB19887E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8193AB-6D83-4ABF-0F8E-40F6DF456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3617C7-ADDC-945D-4AC2-49DC7A2C8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91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08C8E-8D04-5F1A-D0B3-0FDCFE25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913E3C9-B646-35EE-AD52-254A69FFB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0B3C2E-CF1A-16BC-9E23-74DEB4349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239943-0271-EAA7-F16C-A8D0167F1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242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F9DD8-D868-7F46-C1E8-B8F2318F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8954E15-B4C8-FE75-A9E7-C680ADB4D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0E3E90D-CF36-6700-DB36-0ADAF7EFB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14C2208-BE97-4943-88E9-38BDEAE9C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183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CE40E-D4A1-AA18-F852-20F78A95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4A30309-19D7-6500-A730-FD849711B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5242B7-307B-5E46-0043-33CED5B1B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7E4E88-6CB2-AB6C-7ED1-DC2A21257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C7ED-FD60-4E23-B178-61E3C3246ED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8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1932A-9838-5E01-7684-98D5866AF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B02EAA-5379-B7B4-1F56-6971E871F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FF3A70-E059-8C20-45B1-5624011B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25DAA-9D66-36A9-B69A-04EC5B65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ED6271-BC5E-1B0C-8D84-F3C8C495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06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105E6-E126-5356-F6AC-A8260F5F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B37FAE-2F92-055C-A9A5-03BF52AA7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6B45F5-9590-59FD-0BED-3D650C1AE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8A82D-BBBE-EE5A-6ADD-DEC06581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3EFDCF-E471-E6DF-6B9A-D0D99A6B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530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6113E02-1344-E94D-E149-471999E74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ABD494-D80E-AE63-3BEB-76A1770D1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FD34A3-11FA-4BD5-52D6-616BB6F8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6B81B5-5F16-6A64-548D-D10C866C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C6543D-D334-12AB-EA4C-1FA24B08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284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3889-AFCA-4093-B2D6-16B70FE85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457495"/>
            <a:ext cx="10975975" cy="659242"/>
          </a:xfrm>
        </p:spPr>
        <p:txBody>
          <a:bodyPr/>
          <a:lstStyle/>
          <a:p>
            <a:r>
              <a:rPr lang="nl-NL" noProof="0" dirty="0"/>
              <a:t>Klik om titel toe te voegen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6683DB6-B943-4CFE-A5AE-48FA906A57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5" y="1530000"/>
            <a:ext cx="10966451" cy="43200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2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/>
            </a:lvl3pPr>
            <a:lvl4pPr marL="27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54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81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10800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7pPr>
          </a:lstStyle>
          <a:p>
            <a:pPr lvl="0"/>
            <a:r>
              <a:rPr lang="nl-NL" noProof="0" dirty="0"/>
              <a:t>Klik om kop toe te voegen</a:t>
            </a:r>
          </a:p>
          <a:p>
            <a:pPr lvl="1"/>
            <a:r>
              <a:rPr lang="nl-NL" noProof="0" dirty="0" err="1"/>
              <a:t>Subkop</a:t>
            </a:r>
            <a:endParaRPr lang="nl-NL" noProof="0" dirty="0"/>
          </a:p>
          <a:p>
            <a:pPr lvl="2"/>
            <a:r>
              <a:rPr lang="nl-NL" noProof="0" dirty="0"/>
              <a:t>Body tekst</a:t>
            </a:r>
          </a:p>
          <a:p>
            <a:pPr lvl="3"/>
            <a:r>
              <a:rPr lang="nl-NL" noProof="0" dirty="0" err="1"/>
              <a:t>Bullet</a:t>
            </a:r>
            <a:r>
              <a:rPr lang="nl-NL" noProof="0" dirty="0"/>
              <a:t> niveau 1</a:t>
            </a:r>
          </a:p>
          <a:p>
            <a:pPr lvl="4"/>
            <a:r>
              <a:rPr lang="nl-NL" noProof="0" dirty="0" err="1"/>
              <a:t>Bullet</a:t>
            </a:r>
            <a:r>
              <a:rPr lang="nl-NL" noProof="0" dirty="0"/>
              <a:t> niveau 2</a:t>
            </a:r>
          </a:p>
          <a:p>
            <a:pPr lvl="5"/>
            <a:r>
              <a:rPr lang="nl-NL" noProof="0" dirty="0" err="1"/>
              <a:t>Bullet</a:t>
            </a:r>
            <a:r>
              <a:rPr lang="nl-NL" noProof="0" dirty="0"/>
              <a:t> niveau 3</a:t>
            </a:r>
          </a:p>
          <a:p>
            <a:pPr lvl="6"/>
            <a:r>
              <a:rPr lang="nl-NL" noProof="0" dirty="0" err="1"/>
              <a:t>Bullet</a:t>
            </a:r>
            <a:r>
              <a:rPr lang="nl-NL" noProof="0" dirty="0"/>
              <a:t> niveau 4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08A15A47-0960-4D45-B4FF-EF3A0BAEF993}"/>
              </a:ext>
            </a:extLst>
          </p:cNvPr>
          <p:cNvGrpSpPr/>
          <p:nvPr userDrawn="1"/>
        </p:nvGrpSpPr>
        <p:grpSpPr>
          <a:xfrm>
            <a:off x="-2463800" y="0"/>
            <a:ext cx="2329217" cy="2718588"/>
            <a:chOff x="-2463800" y="0"/>
            <a:chExt cx="2329217" cy="2718588"/>
          </a:xfrm>
        </p:grpSpPr>
        <p:sp>
          <p:nvSpPr>
            <p:cNvPr id="27" name="Rectangle 106">
              <a:extLst>
                <a:ext uri="{FF2B5EF4-FFF2-40B4-BE49-F238E27FC236}">
                  <a16:creationId xmlns:a16="http://schemas.microsoft.com/office/drawing/2014/main" id="{A1DB3519-1E30-4471-AD4C-6DDC3B82DFD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-2463800" y="0"/>
              <a:ext cx="2329217" cy="27185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square" lIns="144000" tIns="144000" rIns="144000" bIns="180000" anchor="t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600"/>
                </a:spcBef>
                <a:tabLst>
                  <a:tab pos="1141413" algn="l"/>
                </a:tabLst>
              </a:pPr>
              <a:r>
                <a:rPr lang="nl-NL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Kop, </a:t>
              </a:r>
              <a:r>
                <a:rPr lang="nl-NL" altLang="en-US" sz="1100" b="1" spc="-10" baseline="0" noProof="0" dirty="0" err="1">
                  <a:solidFill>
                    <a:schemeClr val="tx1"/>
                  </a:solidFill>
                  <a:latin typeface="+mn-lt"/>
                </a:rPr>
                <a:t>subkop</a:t>
              </a:r>
              <a:r>
                <a:rPr lang="nl-NL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 of </a:t>
              </a:r>
              <a:br>
                <a:rPr lang="nl-NL" altLang="en-US" sz="1100" b="1" spc="-10" baseline="0" noProof="0" dirty="0">
                  <a:solidFill>
                    <a:schemeClr val="tx1"/>
                  </a:solidFill>
                  <a:latin typeface="+mn-lt"/>
                </a:rPr>
              </a:br>
              <a:r>
                <a:rPr lang="nl-NL" altLang="en-US" sz="1100" b="1" spc="-10" baseline="0" noProof="0" dirty="0" err="1">
                  <a:solidFill>
                    <a:schemeClr val="tx1"/>
                  </a:solidFill>
                  <a:latin typeface="+mn-lt"/>
                </a:rPr>
                <a:t>bullets</a:t>
              </a:r>
              <a:r>
                <a:rPr lang="nl-NL" altLang="en-US" sz="1100" b="1" spc="-10" baseline="0" noProof="0" dirty="0">
                  <a:solidFill>
                    <a:schemeClr val="tx1"/>
                  </a:solidFill>
                  <a:latin typeface="+mn-lt"/>
                </a:rPr>
                <a:t> aanmaken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lang="nl-NL" altLang="en-US" sz="1000" spc="-10" baseline="0" noProof="0" dirty="0">
                  <a:solidFill>
                    <a:schemeClr val="tx1"/>
                  </a:solidFill>
                  <a:latin typeface="+mn-lt"/>
                </a:rPr>
                <a:t>Via ‘</a:t>
              </a:r>
              <a:r>
                <a:rPr kumimoji="0" lang="nl-NL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Start’ &gt; ‘Alinea’ kun je van tekst een kop, </a:t>
              </a:r>
              <a:r>
                <a:rPr kumimoji="0" lang="nl-NL" altLang="en-US" sz="1000" b="0" i="0" u="none" strike="noStrike" kern="1200" cap="none" spc="-1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subkop</a:t>
              </a:r>
              <a:r>
                <a:rPr kumimoji="0" lang="nl-NL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of </a:t>
              </a:r>
              <a:r>
                <a:rPr kumimoji="0" lang="nl-NL" altLang="en-US" sz="1000" b="0" i="0" u="none" strike="noStrike" kern="1200" cap="none" spc="-1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bullets</a:t>
              </a:r>
              <a:r>
                <a:rPr kumimoji="0" lang="nl-NL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maken in de juiste huisstijl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nl-NL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nl-NL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endParaRPr kumimoji="0" lang="nl-NL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nl-NL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Ga voor de tekst staan die je wilt aanpassen</a:t>
              </a:r>
            </a:p>
            <a:p>
              <a:pPr marL="144000" marR="0" lvl="0" indent="-144000" algn="l" defTabSz="914400" rtl="0" eaLnBrk="1" fontAlgn="auto" latinLnBrk="0" hangingPunct="1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1141413" algn="l"/>
                </a:tabLst>
                <a:defRPr/>
              </a:pPr>
              <a:r>
                <a:rPr kumimoji="0" lang="nl-NL" alt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Met het pijltje naar links, verlaag je het niveau. Met het pijltje naar </a:t>
              </a:r>
              <a:r>
                <a:rPr lang="nl-NL" altLang="en-US" sz="1000" spc="-10" baseline="0" noProof="0" dirty="0">
                  <a:solidFill>
                    <a:schemeClr val="tx1"/>
                  </a:solidFill>
                  <a:latin typeface="+mn-lt"/>
                </a:rPr>
                <a:t>rechts, verhoog je het niveau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612871E4-A9D5-43D2-AE74-F57FE2965C84}"/>
                </a:ext>
              </a:extLst>
            </p:cNvPr>
            <p:cNvGrpSpPr/>
            <p:nvPr userDrawn="1"/>
          </p:nvGrpSpPr>
          <p:grpSpPr>
            <a:xfrm>
              <a:off x="-2318863" y="1050055"/>
              <a:ext cx="2044800" cy="534731"/>
              <a:chOff x="-2108199" y="3333735"/>
              <a:chExt cx="2314576" cy="605280"/>
            </a:xfrm>
          </p:grpSpPr>
          <p:grpSp>
            <p:nvGrpSpPr>
              <p:cNvPr id="29" name="Group 9">
                <a:extLst>
                  <a:ext uri="{FF2B5EF4-FFF2-40B4-BE49-F238E27FC236}">
                    <a16:creationId xmlns:a16="http://schemas.microsoft.com/office/drawing/2014/main" id="{7D793679-3082-42EF-9205-D87BB9DE0281}"/>
                  </a:ext>
                </a:extLst>
              </p:cNvPr>
              <p:cNvGrpSpPr/>
              <p:nvPr userDrawn="1"/>
            </p:nvGrpSpPr>
            <p:grpSpPr>
              <a:xfrm>
                <a:off x="-2108199" y="3333735"/>
                <a:ext cx="2314576" cy="605280"/>
                <a:chOff x="-1062434" y="2679700"/>
                <a:chExt cx="2314576" cy="605280"/>
              </a:xfrm>
            </p:grpSpPr>
            <p:pic>
              <p:nvPicPr>
                <p:cNvPr id="31" name="Picture 5">
                  <a:extLst>
                    <a:ext uri="{FF2B5EF4-FFF2-40B4-BE49-F238E27FC236}">
                      <a16:creationId xmlns:a16="http://schemas.microsoft.com/office/drawing/2014/main" id="{D145A39A-1240-4A8F-9798-FB32AB4DCC5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l="29631" t="6122" r="51385" b="84783"/>
                <a:stretch/>
              </p:blipFill>
              <p:spPr>
                <a:xfrm>
                  <a:off x="-1062434" y="2679700"/>
                  <a:ext cx="2314576" cy="60528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2" name="Rectangle 21">
                  <a:extLst>
                    <a:ext uri="{FF2B5EF4-FFF2-40B4-BE49-F238E27FC236}">
                      <a16:creationId xmlns:a16="http://schemas.microsoft.com/office/drawing/2014/main" id="{1B96E3E2-C2BE-4C80-BF91-326F6FF78E7E}"/>
                    </a:ext>
                  </a:extLst>
                </p:cNvPr>
                <p:cNvSpPr/>
                <p:nvPr userDrawn="1"/>
              </p:nvSpPr>
              <p:spPr bwMode="gray">
                <a:xfrm>
                  <a:off x="-518929" y="2752725"/>
                  <a:ext cx="305212" cy="140494"/>
                </a:xfrm>
                <a:prstGeom prst="rect">
                  <a:avLst/>
                </a:prstGeom>
                <a:solidFill>
                  <a:srgbClr val="92D050">
                    <a:alpha val="30000"/>
                  </a:srgbClr>
                </a:solidFill>
                <a:ln w="635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l"/>
                  <a:endParaRPr lang="nl-NL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" name="Graphic 19" descr="Close with solid fill">
                <a:extLst>
                  <a:ext uri="{FF2B5EF4-FFF2-40B4-BE49-F238E27FC236}">
                    <a16:creationId xmlns:a16="http://schemas.microsoft.com/office/drawing/2014/main" id="{69DF857E-8B49-467D-A623-BD02BF2EAB1A}"/>
                  </a:ext>
                </a:extLst>
              </p:cNvPr>
              <p:cNvSpPr/>
              <p:nvPr userDrawn="1"/>
            </p:nvSpPr>
            <p:spPr>
              <a:xfrm>
                <a:off x="-2079108" y="3406854"/>
                <a:ext cx="140400" cy="140400"/>
              </a:xfrm>
              <a:custGeom>
                <a:avLst/>
                <a:gdLst>
                  <a:gd name="connsiteX0" fmla="*/ 674370 w 674370"/>
                  <a:gd name="connsiteY0" fmla="*/ 80963 h 674370"/>
                  <a:gd name="connsiteX1" fmla="*/ 593408 w 674370"/>
                  <a:gd name="connsiteY1" fmla="*/ 0 h 674370"/>
                  <a:gd name="connsiteX2" fmla="*/ 337185 w 674370"/>
                  <a:gd name="connsiteY2" fmla="*/ 256223 h 674370"/>
                  <a:gd name="connsiteX3" fmla="*/ 80963 w 674370"/>
                  <a:gd name="connsiteY3" fmla="*/ 0 h 674370"/>
                  <a:gd name="connsiteX4" fmla="*/ 0 w 674370"/>
                  <a:gd name="connsiteY4" fmla="*/ 80963 h 674370"/>
                  <a:gd name="connsiteX5" fmla="*/ 256223 w 674370"/>
                  <a:gd name="connsiteY5" fmla="*/ 337185 h 674370"/>
                  <a:gd name="connsiteX6" fmla="*/ 0 w 674370"/>
                  <a:gd name="connsiteY6" fmla="*/ 593408 h 674370"/>
                  <a:gd name="connsiteX7" fmla="*/ 80963 w 674370"/>
                  <a:gd name="connsiteY7" fmla="*/ 674370 h 674370"/>
                  <a:gd name="connsiteX8" fmla="*/ 337185 w 674370"/>
                  <a:gd name="connsiteY8" fmla="*/ 418148 h 674370"/>
                  <a:gd name="connsiteX9" fmla="*/ 593408 w 674370"/>
                  <a:gd name="connsiteY9" fmla="*/ 674370 h 674370"/>
                  <a:gd name="connsiteX10" fmla="*/ 674370 w 674370"/>
                  <a:gd name="connsiteY10" fmla="*/ 593408 h 674370"/>
                  <a:gd name="connsiteX11" fmla="*/ 418148 w 674370"/>
                  <a:gd name="connsiteY11" fmla="*/ 337185 h 67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4370" h="674370">
                    <a:moveTo>
                      <a:pt x="674370" y="80963"/>
                    </a:moveTo>
                    <a:lnTo>
                      <a:pt x="593408" y="0"/>
                    </a:lnTo>
                    <a:lnTo>
                      <a:pt x="337185" y="256223"/>
                    </a:lnTo>
                    <a:lnTo>
                      <a:pt x="80963" y="0"/>
                    </a:lnTo>
                    <a:lnTo>
                      <a:pt x="0" y="80963"/>
                    </a:lnTo>
                    <a:lnTo>
                      <a:pt x="256223" y="337185"/>
                    </a:lnTo>
                    <a:lnTo>
                      <a:pt x="0" y="593408"/>
                    </a:lnTo>
                    <a:lnTo>
                      <a:pt x="80963" y="674370"/>
                    </a:lnTo>
                    <a:lnTo>
                      <a:pt x="337185" y="418148"/>
                    </a:lnTo>
                    <a:lnTo>
                      <a:pt x="593408" y="674370"/>
                    </a:lnTo>
                    <a:lnTo>
                      <a:pt x="674370" y="593408"/>
                    </a:lnTo>
                    <a:lnTo>
                      <a:pt x="418148" y="337185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 w="6350" cap="flat">
                <a:solidFill>
                  <a:srgbClr val="FF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65EC0-D73C-4C51-9202-7CAC512A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95573-6125-40C3-AA0C-3AC6CFB9F86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0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E6D5E-433F-3328-3633-490B7C00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D26A1D-3234-6F71-6A01-4605C766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F7EB72-A251-8AA9-3A19-DA21E5FA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E855AA-AA8D-A563-FA33-FE11E68A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78090E-6D1B-121A-AB66-77BA0222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12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01AC5-090E-CED9-C0C5-D22D3E62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9287D6-0DC4-6F38-F697-75EE3FA05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BB2EDF-8C96-1099-7A07-766FA1B7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C1BEB4-FF82-9E1F-68E4-4E9AF228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7F5E4B-EA8F-7947-B596-626B9170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750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44E74-8818-004F-0BBB-F629CAAB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ED0375-9A09-E550-CD33-5E3EB9DB1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E48E8A-54A6-DC3F-8AE8-A55833211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7D560D3-3D9C-7699-B6BA-BC6CD140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D28670-E2BE-A0AD-57D2-B65341CFD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CAA2AC-7C2D-3491-A79C-0F2DD958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458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1096D-A050-E8AD-F539-469E4992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8FE455-3CAC-7F42-84DB-8E4C60E13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64C4AD-4F87-1B4E-571C-DCB7FCDC5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4DD0CC-91A1-6F13-8B8B-6B62A405D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7ECDC95-DB5D-3C24-BB91-3B7A19B0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9190CB2-CF1C-54FC-9968-9F17B22E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7E1A834-D1BE-B71F-D9DD-92C560E7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B0CAA0C-6C4A-82D3-6B79-3A98D18B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98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D1C42-A199-50D3-2F59-62F6E79F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6BA831-D65A-B2CD-7C18-AECD31D3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56AFCC-5B21-1C4D-1E2C-00225004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02591F-19DC-5F3E-5F75-A2E6ED77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321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53C62B5-95A2-9D1F-80BF-77CFA80D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602F04-7067-73FD-722A-F09479C1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4B0573-C2AC-21ED-4A41-269F9DFC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91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F037E-081E-04D6-3F82-9842DC18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0659DE-41F0-0EB2-6EFB-EB16432EE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651520B-7E3B-D7C5-CD54-C8A7FDB40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B8D972-EE1F-27AD-A69A-D5E279BF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605C0F-7CA4-2A51-A980-066EC9E9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E4AFE69-3B73-59E2-3B9B-6136F251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88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D91C3-0F30-66FC-3643-73E98921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5CF76A8-28EE-3A91-D2FD-0540AFEE9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3662AD-0055-2606-30BC-87F3FC22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3E2CED-4F69-FAC1-38D8-E4EC3023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036D1D-3B5B-03C6-F64A-480094E9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202F0B-251A-11BF-A691-CA0570ED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84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45C650F-3029-EF5E-26CE-39968585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4B1C69-BA2C-481F-D9FC-D3BC00C51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882004-CBDB-FDA2-2B1F-0432D8B3E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C7C6D-3A08-42A7-A8B1-F2116DAAB8EE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D0C657-F7FD-4F14-2EB0-92C9EFD63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CF3B93-8791-D16A-58A1-E5CB1B4F2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2F667-364F-4230-A920-119D210FF1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26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a.m.eligh@umcutrecht.n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fif"/><Relationship Id="rId4" Type="http://schemas.openxmlformats.org/officeDocument/2006/relationships/image" Target="../media/image7.png"/><Relationship Id="rId9" Type="http://schemas.openxmlformats.org/officeDocument/2006/relationships/image" Target="../media/image12.jfif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a.m.eligh@umcutrecht.nl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me - Research at UMC Utrecht">
            <a:extLst>
              <a:ext uri="{FF2B5EF4-FFF2-40B4-BE49-F238E27FC236}">
                <a16:creationId xmlns:a16="http://schemas.microsoft.com/office/drawing/2014/main" id="{D4840C2B-3722-9A4D-AFA8-A5F8E8A36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E1641F41-397E-34E4-2B12-DA9CFF30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4E62FD9-172F-CA61-BD33-147BF9F99F2B}"/>
              </a:ext>
            </a:extLst>
          </p:cNvPr>
          <p:cNvSpPr/>
          <p:nvPr/>
        </p:nvSpPr>
        <p:spPr>
          <a:xfrm>
            <a:off x="-46494" y="4868036"/>
            <a:ext cx="12238494" cy="19899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endParaRPr lang="nl-NL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88AF95E-ACDC-FF9C-49FE-C8BF74DF9B4E}"/>
              </a:ext>
            </a:extLst>
          </p:cNvPr>
          <p:cNvSpPr txBox="1"/>
          <p:nvPr/>
        </p:nvSpPr>
        <p:spPr>
          <a:xfrm>
            <a:off x="599977" y="1836636"/>
            <a:ext cx="10992046" cy="2222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spcAft>
                <a:spcPts val="400"/>
              </a:spcAft>
            </a:pPr>
            <a:r>
              <a:rPr lang="nl-NL" sz="6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Compressieneuropathie bij patiënten met diabetes mellitus</a:t>
            </a:r>
            <a:endParaRPr lang="nl-NL" sz="6000" i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38170DB-A2B8-1387-A8B8-82D1E5541D71}"/>
              </a:ext>
            </a:extLst>
          </p:cNvPr>
          <p:cNvSpPr txBox="1"/>
          <p:nvPr/>
        </p:nvSpPr>
        <p:spPr>
          <a:xfrm>
            <a:off x="636329" y="5159360"/>
            <a:ext cx="10375134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Anne Merijn Eligh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rts-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onderzoeker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UMC Utrecht</a:t>
            </a:r>
          </a:p>
          <a:p>
            <a:pPr>
              <a:lnSpc>
                <a:spcPct val="115000"/>
              </a:lnSpc>
            </a:pPr>
            <a:endParaRPr lang="en-US" sz="1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hlinkClick r:id="rId5"/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a.m.eligh@umcutrecht.nl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en-US" sz="1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endParaRPr lang="nl-NL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2" name="Picture 2" descr="V&amp;VN - Coalitie Leefstijl in de Zorg">
            <a:extLst>
              <a:ext uri="{FF2B5EF4-FFF2-40B4-BE49-F238E27FC236}">
                <a16:creationId xmlns:a16="http://schemas.microsoft.com/office/drawing/2014/main" id="{851EB247-2A0D-8F8F-6A1E-A90E34E2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61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F2513-2B1C-DC8A-468E-4753486E1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0D67272C-DE86-4661-340A-FAE8778E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A2F88E0F-1C64-7203-D203-2DA172A0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05D3AAC8-035C-6F9F-598B-2BD44B55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DC6E2DF-1A45-528F-04A2-437EC77C8F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439"/>
          <a:stretch>
            <a:fillRect/>
          </a:stretch>
        </p:blipFill>
        <p:spPr>
          <a:xfrm>
            <a:off x="1726658" y="1371600"/>
            <a:ext cx="8468907" cy="493993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1E02094-DD15-6DBE-91DC-5ED3687F5F29}"/>
              </a:ext>
            </a:extLst>
          </p:cNvPr>
          <p:cNvSpPr txBox="1"/>
          <p:nvPr/>
        </p:nvSpPr>
        <p:spPr>
          <a:xfrm>
            <a:off x="10475594" y="6514768"/>
            <a:ext cx="2452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4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B14718-739F-4BFA-E4EB-2F3CD831C4D3}"/>
              </a:ext>
            </a:extLst>
          </p:cNvPr>
          <p:cNvSpPr txBox="1"/>
          <p:nvPr/>
        </p:nvSpPr>
        <p:spPr>
          <a:xfrm>
            <a:off x="2927155" y="134822"/>
            <a:ext cx="74672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chemeClr val="accent1">
                    <a:lumMod val="75000"/>
                  </a:schemeClr>
                </a:solidFill>
              </a:rPr>
              <a:t>Diabetische polyneuropathie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9B50E02-494D-6373-7137-41E071656FE4}"/>
              </a:ext>
            </a:extLst>
          </p:cNvPr>
          <p:cNvSpPr txBox="1"/>
          <p:nvPr/>
        </p:nvSpPr>
        <p:spPr>
          <a:xfrm>
            <a:off x="10749369" y="6446723"/>
            <a:ext cx="1322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bethaniyaclinic.com</a:t>
            </a:r>
          </a:p>
        </p:txBody>
      </p:sp>
    </p:spTree>
    <p:extLst>
      <p:ext uri="{BB962C8B-B14F-4D97-AF65-F5344CB8AC3E}">
        <p14:creationId xmlns:p14="http://schemas.microsoft.com/office/powerpoint/2010/main" val="244670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nejm.org/na101/home/literatum/publisher/mms/journals/content/nejm/2017/nejm_2017.376.issue-24/nejmra1615439/20180122/images/img_xlarge/nejmra1615439_f1.jpeg">
            <a:extLst>
              <a:ext uri="{FF2B5EF4-FFF2-40B4-BE49-F238E27FC236}">
                <a16:creationId xmlns:a16="http://schemas.microsoft.com/office/drawing/2014/main" id="{5625A0DD-8791-8CEB-885B-94DBA1EC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37" y="107355"/>
            <a:ext cx="3319926" cy="66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D0905E0-0BAC-0636-669B-33343E0701C2}"/>
              </a:ext>
            </a:extLst>
          </p:cNvPr>
          <p:cNvSpPr txBox="1"/>
          <p:nvPr/>
        </p:nvSpPr>
        <p:spPr>
          <a:xfrm>
            <a:off x="9679572" y="6396232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Armstrong DG, NEJM, 376(24), 2017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684846B-1571-8C9A-74DB-6E32F67EDE25}"/>
              </a:ext>
            </a:extLst>
          </p:cNvPr>
          <p:cNvSpPr txBox="1"/>
          <p:nvPr/>
        </p:nvSpPr>
        <p:spPr>
          <a:xfrm>
            <a:off x="251274" y="949651"/>
            <a:ext cx="3920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ontstaan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ome - Research at UMC Utrecht">
            <a:extLst>
              <a:ext uri="{FF2B5EF4-FFF2-40B4-BE49-F238E27FC236}">
                <a16:creationId xmlns:a16="http://schemas.microsoft.com/office/drawing/2014/main" id="{C6D6E561-5D95-4F4F-AC82-6B7168B9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E7C1244C-9956-55C6-295A-ACAA43BBD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D1398B4C-E310-8673-D323-B75464248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4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nejm.org/na101/home/literatum/publisher/mms/journals/content/nejm/2017/nejm_2017.376.issue-24/nejmra1615439/20180122/images/img_xlarge/nejmra1615439_f1.jpeg">
            <a:extLst>
              <a:ext uri="{FF2B5EF4-FFF2-40B4-BE49-F238E27FC236}">
                <a16:creationId xmlns:a16="http://schemas.microsoft.com/office/drawing/2014/main" id="{5625A0DD-8791-8CEB-885B-94DBA1EC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8"/>
          <a:stretch/>
        </p:blipFill>
        <p:spPr bwMode="auto">
          <a:xfrm>
            <a:off x="3953559" y="107355"/>
            <a:ext cx="4284882" cy="38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D0905E0-0BAC-0636-669B-33343E0701C2}"/>
              </a:ext>
            </a:extLst>
          </p:cNvPr>
          <p:cNvSpPr txBox="1"/>
          <p:nvPr/>
        </p:nvSpPr>
        <p:spPr>
          <a:xfrm>
            <a:off x="9679572" y="6396232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Armstrong DG, NEJM, 376(24), 2017</a:t>
            </a:r>
          </a:p>
        </p:txBody>
      </p:sp>
      <p:pic>
        <p:nvPicPr>
          <p:cNvPr id="3" name="Afbeelding 8">
            <a:extLst>
              <a:ext uri="{FF2B5EF4-FFF2-40B4-BE49-F238E27FC236}">
                <a16:creationId xmlns:a16="http://schemas.microsoft.com/office/drawing/2014/main" id="{30604F03-7B7F-0C45-8884-EB9B02BC3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91" y="3998793"/>
            <a:ext cx="2748327" cy="214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81918EB-6CEB-5D1D-0D9A-BAE9967AFE72}"/>
              </a:ext>
            </a:extLst>
          </p:cNvPr>
          <p:cNvSpPr txBox="1"/>
          <p:nvPr/>
        </p:nvSpPr>
        <p:spPr>
          <a:xfrm>
            <a:off x="251274" y="949651"/>
            <a:ext cx="3920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ontstaan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Home - Research at UMC Utrecht">
            <a:extLst>
              <a:ext uri="{FF2B5EF4-FFF2-40B4-BE49-F238E27FC236}">
                <a16:creationId xmlns:a16="http://schemas.microsoft.com/office/drawing/2014/main" id="{BCDFDB94-5DBA-AEF7-C110-C5156053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41DBE73D-BE22-DF18-CBE9-64C20741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2E46EAA6-9CFB-43DA-9D81-5304C5CB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37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nejm.org/na101/home/literatum/publisher/mms/journals/content/nejm/2017/nejm_2017.376.issue-24/nejmra1615439/20180122/images/img_xlarge/nejmra1615439_f1.jpeg">
            <a:extLst>
              <a:ext uri="{FF2B5EF4-FFF2-40B4-BE49-F238E27FC236}">
                <a16:creationId xmlns:a16="http://schemas.microsoft.com/office/drawing/2014/main" id="{5625A0DD-8791-8CEB-885B-94DBA1EC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8"/>
          <a:stretch/>
        </p:blipFill>
        <p:spPr bwMode="auto">
          <a:xfrm>
            <a:off x="3953559" y="107355"/>
            <a:ext cx="4284882" cy="38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D0905E0-0BAC-0636-669B-33343E0701C2}"/>
              </a:ext>
            </a:extLst>
          </p:cNvPr>
          <p:cNvSpPr txBox="1"/>
          <p:nvPr/>
        </p:nvSpPr>
        <p:spPr>
          <a:xfrm>
            <a:off x="9679572" y="6396232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Armstrong DG, NEJM, 376(24), 2017</a:t>
            </a:r>
          </a:p>
        </p:txBody>
      </p:sp>
      <p:pic>
        <p:nvPicPr>
          <p:cNvPr id="3" name="Afbeelding 8">
            <a:extLst>
              <a:ext uri="{FF2B5EF4-FFF2-40B4-BE49-F238E27FC236}">
                <a16:creationId xmlns:a16="http://schemas.microsoft.com/office/drawing/2014/main" id="{30604F03-7B7F-0C45-8884-EB9B02BC3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85" y="4247411"/>
            <a:ext cx="2748327" cy="214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5FB1EE2-B3AE-C97C-03DF-F979F34F869F}"/>
              </a:ext>
            </a:extLst>
          </p:cNvPr>
          <p:cNvSpPr txBox="1"/>
          <p:nvPr/>
        </p:nvSpPr>
        <p:spPr>
          <a:xfrm>
            <a:off x="251274" y="949651"/>
            <a:ext cx="3920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ontstaan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 descr="Home - Research at UMC Utrecht">
            <a:extLst>
              <a:ext uri="{FF2B5EF4-FFF2-40B4-BE49-F238E27FC236}">
                <a16:creationId xmlns:a16="http://schemas.microsoft.com/office/drawing/2014/main" id="{64CF8318-4096-6964-03D6-EF399711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E40C7DC6-A64E-4FB9-2BC6-50B073B2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005624C8-85B6-BF64-D707-4283DC754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93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nejm.org/na101/home/literatum/publisher/mms/journals/content/nejm/2017/nejm_2017.376.issue-24/nejmra1615439/20180122/images/img_xlarge/nejmra1615439_f1.jpeg">
            <a:extLst>
              <a:ext uri="{FF2B5EF4-FFF2-40B4-BE49-F238E27FC236}">
                <a16:creationId xmlns:a16="http://schemas.microsoft.com/office/drawing/2014/main" id="{5625A0DD-8791-8CEB-885B-94DBA1EC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5" b="-640"/>
          <a:stretch/>
        </p:blipFill>
        <p:spPr bwMode="auto">
          <a:xfrm>
            <a:off x="3953559" y="107355"/>
            <a:ext cx="4284882" cy="480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D0905E0-0BAC-0636-669B-33343E0701C2}"/>
              </a:ext>
            </a:extLst>
          </p:cNvPr>
          <p:cNvSpPr txBox="1"/>
          <p:nvPr/>
        </p:nvSpPr>
        <p:spPr>
          <a:xfrm>
            <a:off x="9679572" y="6396232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Armstrong DG, NEJM, 376(24), 2017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B5ED8BB-071C-989A-158B-41FB6E934784}"/>
              </a:ext>
            </a:extLst>
          </p:cNvPr>
          <p:cNvSpPr txBox="1"/>
          <p:nvPr/>
        </p:nvSpPr>
        <p:spPr>
          <a:xfrm>
            <a:off x="251274" y="949651"/>
            <a:ext cx="3920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Het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ontstaan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</a:p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ome - Research at UMC Utrecht">
            <a:extLst>
              <a:ext uri="{FF2B5EF4-FFF2-40B4-BE49-F238E27FC236}">
                <a16:creationId xmlns:a16="http://schemas.microsoft.com/office/drawing/2014/main" id="{5E2F4667-63F2-20DD-8D7B-110AF99E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C0976B84-B1BB-0C19-ED0C-D0F84A68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&amp;VN - Coalitie Leefstijl in de Zorg">
            <a:extLst>
              <a:ext uri="{FF2B5EF4-FFF2-40B4-BE49-F238E27FC236}">
                <a16:creationId xmlns:a16="http://schemas.microsoft.com/office/drawing/2014/main" id="{C7193B29-32FC-2AAC-1039-A651E76E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7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31FB5-1B58-721F-13E1-260DFBAD0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C6703528-2EE1-513F-FB51-84616BA1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FA643AD3-90FA-0175-DC7B-80C3F68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E652D255-3738-90C2-976E-A87CFB02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91C1D8-F72C-8F33-B358-0D8C47224F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3" t="2016" r="2617"/>
          <a:stretch/>
        </p:blipFill>
        <p:spPr>
          <a:xfrm>
            <a:off x="1845884" y="1699042"/>
            <a:ext cx="8806019" cy="416444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A5C1A62-F323-13A5-C331-3516337F8CBF}"/>
              </a:ext>
            </a:extLst>
          </p:cNvPr>
          <p:cNvSpPr txBox="1"/>
          <p:nvPr/>
        </p:nvSpPr>
        <p:spPr>
          <a:xfrm>
            <a:off x="9798444" y="6396232"/>
            <a:ext cx="2023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accent1">
                    <a:lumMod val="75000"/>
                  </a:schemeClr>
                </a:solidFill>
              </a:rPr>
              <a:t>Conte MS, EJVES, 58 (sup), 2019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02C0C0-4FED-55D4-6EF4-C8714759D01F}"/>
              </a:ext>
            </a:extLst>
          </p:cNvPr>
          <p:cNvSpPr txBox="1"/>
          <p:nvPr/>
        </p:nvSpPr>
        <p:spPr>
          <a:xfrm>
            <a:off x="3165143" y="265223"/>
            <a:ext cx="5948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De ‘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Stairway to amputation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70499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5D0905E0-0BAC-0636-669B-33343E0701C2}"/>
              </a:ext>
            </a:extLst>
          </p:cNvPr>
          <p:cNvSpPr txBox="1"/>
          <p:nvPr/>
        </p:nvSpPr>
        <p:spPr>
          <a:xfrm>
            <a:off x="9392967" y="6396232"/>
            <a:ext cx="2717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Armstrong DG, J Foot Ankle Res, 13(1), 2020</a:t>
            </a:r>
          </a:p>
        </p:txBody>
      </p:sp>
      <p:pic>
        <p:nvPicPr>
          <p:cNvPr id="3" name="Picture 2" descr="Fig. 1">
            <a:extLst>
              <a:ext uri="{FF2B5EF4-FFF2-40B4-BE49-F238E27FC236}">
                <a16:creationId xmlns:a16="http://schemas.microsoft.com/office/drawing/2014/main" id="{B32B0242-A64E-A4BF-78C9-A8F644CF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78" y="1851296"/>
            <a:ext cx="7308289" cy="44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C123299-CB90-772A-BA61-1945F5048404}"/>
              </a:ext>
            </a:extLst>
          </p:cNvPr>
          <p:cNvSpPr txBox="1"/>
          <p:nvPr/>
        </p:nvSpPr>
        <p:spPr>
          <a:xfrm>
            <a:off x="2180774" y="146471"/>
            <a:ext cx="78304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5-jaars overleving is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vergelijkbaar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met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sommige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soorten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kanker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D72DF61E-AEA4-8E57-2240-498D55A30F4D}"/>
              </a:ext>
            </a:extLst>
          </p:cNvPr>
          <p:cNvSpPr/>
          <p:nvPr/>
        </p:nvSpPr>
        <p:spPr>
          <a:xfrm>
            <a:off x="4359836" y="5863774"/>
            <a:ext cx="1779707" cy="57214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9EC0B6F-8435-82C9-47C3-36916ABD8A3C}"/>
              </a:ext>
            </a:extLst>
          </p:cNvPr>
          <p:cNvSpPr txBox="1"/>
          <p:nvPr/>
        </p:nvSpPr>
        <p:spPr>
          <a:xfrm rot="16200000">
            <a:off x="7457375" y="1812971"/>
            <a:ext cx="1013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←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C7A9957-A043-1F9C-A0F9-BC9AA6496FF9}"/>
              </a:ext>
            </a:extLst>
          </p:cNvPr>
          <p:cNvSpPr txBox="1"/>
          <p:nvPr/>
        </p:nvSpPr>
        <p:spPr>
          <a:xfrm rot="16200000">
            <a:off x="5914123" y="2392333"/>
            <a:ext cx="1013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←</a:t>
            </a:r>
          </a:p>
        </p:txBody>
      </p:sp>
      <p:pic>
        <p:nvPicPr>
          <p:cNvPr id="9" name="Picture 2" descr="Home - Research at UMC Utrecht">
            <a:extLst>
              <a:ext uri="{FF2B5EF4-FFF2-40B4-BE49-F238E27FC236}">
                <a16:creationId xmlns:a16="http://schemas.microsoft.com/office/drawing/2014/main" id="{A0F9D367-FA1D-0D9E-73D0-ECF2B144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39568855-A312-81E2-2E3E-DA7B5F71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&amp;VN - Coalitie Leefstijl in de Zorg">
            <a:extLst>
              <a:ext uri="{FF2B5EF4-FFF2-40B4-BE49-F238E27FC236}">
                <a16:creationId xmlns:a16="http://schemas.microsoft.com/office/drawing/2014/main" id="{555D7C5D-5242-956C-F866-832C90D92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52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69FCAC0-77AE-8062-B396-A16A47A3D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020" y="526595"/>
            <a:ext cx="7733879" cy="57372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CCECEBE-8411-3C32-3CB2-EE297CFDE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789" y="1981200"/>
            <a:ext cx="8450213" cy="4159703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AAF81FCA-5ADA-C50B-1404-CA84F7B3B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63EC2253-BB12-B542-BABC-CBFF1C8F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&amp;VN - Coalitie Leefstijl in de Zorg">
            <a:extLst>
              <a:ext uri="{FF2B5EF4-FFF2-40B4-BE49-F238E27FC236}">
                <a16:creationId xmlns:a16="http://schemas.microsoft.com/office/drawing/2014/main" id="{6BF0F309-CE70-0CF9-A96D-0FFEF783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BB05EB4-4181-5698-1ED2-DA82E3B8ADD7}"/>
              </a:ext>
            </a:extLst>
          </p:cNvPr>
          <p:cNvSpPr txBox="1"/>
          <p:nvPr/>
        </p:nvSpPr>
        <p:spPr>
          <a:xfrm>
            <a:off x="1481905" y="2169428"/>
            <a:ext cx="10992046" cy="4325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samenwerking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de Nederlandse Zorgautoriteit</a:t>
            </a: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 basis van Nederlandse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zorgdeclaratie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2015-202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</a:t>
            </a: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Prevalentie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DM in Nederland</a:t>
            </a: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Prevalentie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 Diabetische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Overleving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Diabetische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Geassocieerde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roomdiagram: Opgeslagen gegevens 6">
            <a:extLst>
              <a:ext uri="{FF2B5EF4-FFF2-40B4-BE49-F238E27FC236}">
                <a16:creationId xmlns:a16="http://schemas.microsoft.com/office/drawing/2014/main" id="{EBBEE6FA-ACAC-DC4C-5CC4-3F5DF957EC58}"/>
              </a:ext>
            </a:extLst>
          </p:cNvPr>
          <p:cNvSpPr/>
          <p:nvPr/>
        </p:nvSpPr>
        <p:spPr>
          <a:xfrm rot="16200000">
            <a:off x="10923006" y="3541519"/>
            <a:ext cx="755980" cy="530942"/>
          </a:xfrm>
          <a:prstGeom prst="flowChartOnlineStorag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 descr="Home - Research at UMC Utrecht">
            <a:extLst>
              <a:ext uri="{FF2B5EF4-FFF2-40B4-BE49-F238E27FC236}">
                <a16:creationId xmlns:a16="http://schemas.microsoft.com/office/drawing/2014/main" id="{74D38617-B999-AA22-C26C-C0CDD876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4F80E591-670F-2577-4304-CA8912C8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&amp;VN - Coalitie Leefstijl in de Zorg">
            <a:extLst>
              <a:ext uri="{FF2B5EF4-FFF2-40B4-BE49-F238E27FC236}">
                <a16:creationId xmlns:a16="http://schemas.microsoft.com/office/drawing/2014/main" id="{5C9B4ABC-B4A1-68D4-CB56-4A0E7A0B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0B9C9277-CE3F-8FAF-5505-984B82D8DA29}"/>
              </a:ext>
            </a:extLst>
          </p:cNvPr>
          <p:cNvSpPr txBox="1"/>
          <p:nvPr/>
        </p:nvSpPr>
        <p:spPr>
          <a:xfrm>
            <a:off x="2830059" y="213821"/>
            <a:ext cx="93619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Onderzoek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naar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Diabetische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in Nederland</a:t>
            </a:r>
          </a:p>
        </p:txBody>
      </p:sp>
    </p:spTree>
    <p:extLst>
      <p:ext uri="{BB962C8B-B14F-4D97-AF65-F5344CB8AC3E}">
        <p14:creationId xmlns:p14="http://schemas.microsoft.com/office/powerpoint/2010/main" val="13275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BB05EB4-4181-5698-1ED2-DA82E3B8ADD7}"/>
              </a:ext>
            </a:extLst>
          </p:cNvPr>
          <p:cNvSpPr txBox="1"/>
          <p:nvPr/>
        </p:nvSpPr>
        <p:spPr>
          <a:xfrm>
            <a:off x="1487012" y="2162966"/>
            <a:ext cx="10992046" cy="4692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Diabetische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Diabetische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voetulcera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o.b.v.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DBC codes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Amputaties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o.b.v.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zorgactiviteiten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Minor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Distaal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van of door de enkel</a:t>
            </a: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Major 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Proximaal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van de enkel</a:t>
            </a:r>
            <a:endParaRPr lang="en-US" sz="2400" dirty="0">
              <a:solidFill>
                <a:srgbClr val="00B05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Referentie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groep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zonder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roomdiagram: Opgeslagen gegevens 6">
            <a:extLst>
              <a:ext uri="{FF2B5EF4-FFF2-40B4-BE49-F238E27FC236}">
                <a16:creationId xmlns:a16="http://schemas.microsoft.com/office/drawing/2014/main" id="{EBBEE6FA-ACAC-DC4C-5CC4-3F5DF957EC58}"/>
              </a:ext>
            </a:extLst>
          </p:cNvPr>
          <p:cNvSpPr/>
          <p:nvPr/>
        </p:nvSpPr>
        <p:spPr>
          <a:xfrm rot="16200000">
            <a:off x="10923006" y="3541519"/>
            <a:ext cx="755980" cy="530942"/>
          </a:xfrm>
          <a:prstGeom prst="flowChartOnlineStorag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B1EFE0-5E80-7123-DCF8-238C4710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65" y="2893578"/>
            <a:ext cx="3855588" cy="2743399"/>
          </a:xfrm>
          <a:prstGeom prst="rect">
            <a:avLst/>
          </a:prstGeom>
        </p:spPr>
      </p:pic>
      <p:pic>
        <p:nvPicPr>
          <p:cNvPr id="4" name="Picture 2" descr="Home - Research at UMC Utrecht">
            <a:extLst>
              <a:ext uri="{FF2B5EF4-FFF2-40B4-BE49-F238E27FC236}">
                <a16:creationId xmlns:a16="http://schemas.microsoft.com/office/drawing/2014/main" id="{81C89BD4-5026-43E7-A993-ACABE6D4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6ACA2A02-08CD-5F03-FA50-1D17D462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&amp;VN - Coalitie Leefstijl in de Zorg">
            <a:extLst>
              <a:ext uri="{FF2B5EF4-FFF2-40B4-BE49-F238E27FC236}">
                <a16:creationId xmlns:a16="http://schemas.microsoft.com/office/drawing/2014/main" id="{50528331-3330-C7D1-19BB-13BCEEE7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FAA93F0-A396-B302-5F45-90347B3DDAA1}"/>
              </a:ext>
            </a:extLst>
          </p:cNvPr>
          <p:cNvSpPr txBox="1"/>
          <p:nvPr/>
        </p:nvSpPr>
        <p:spPr>
          <a:xfrm>
            <a:off x="2830059" y="213821"/>
            <a:ext cx="93619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Onderzoek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naar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Diabetische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in Nederland</a:t>
            </a:r>
          </a:p>
        </p:txBody>
      </p:sp>
    </p:spTree>
    <p:extLst>
      <p:ext uri="{BB962C8B-B14F-4D97-AF65-F5344CB8AC3E}">
        <p14:creationId xmlns:p14="http://schemas.microsoft.com/office/powerpoint/2010/main" val="30299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4E62FD9-172F-CA61-BD33-147BF9F99F2B}"/>
              </a:ext>
            </a:extLst>
          </p:cNvPr>
          <p:cNvSpPr/>
          <p:nvPr/>
        </p:nvSpPr>
        <p:spPr>
          <a:xfrm>
            <a:off x="-46495" y="6488723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A5C1649-21FD-3A3C-29FC-39FB4B589E2F}"/>
              </a:ext>
            </a:extLst>
          </p:cNvPr>
          <p:cNvSpPr txBox="1"/>
          <p:nvPr/>
        </p:nvSpPr>
        <p:spPr>
          <a:xfrm>
            <a:off x="2175608" y="1242534"/>
            <a:ext cx="78304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Ik heb geen belangenverstrengeling te melden.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8D4F2DE-2B92-0363-A793-EA77DAE3CD47}"/>
              </a:ext>
            </a:extLst>
          </p:cNvPr>
          <p:cNvSpPr txBox="1"/>
          <p:nvPr/>
        </p:nvSpPr>
        <p:spPr>
          <a:xfrm>
            <a:off x="2175608" y="888591"/>
            <a:ext cx="7830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Disclosures</a:t>
            </a:r>
          </a:p>
        </p:txBody>
      </p:sp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694D24AE-5DBB-FBCB-05FC-86977344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28ECECEE-2943-ADF0-F369-FED62231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98C8CD82-0577-2C14-464F-0D44F860E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84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753C7512-49B8-524F-C9B4-0517663D7C2F}"/>
              </a:ext>
            </a:extLst>
          </p:cNvPr>
          <p:cNvSpPr txBox="1"/>
          <p:nvPr/>
        </p:nvSpPr>
        <p:spPr>
          <a:xfrm>
            <a:off x="1530183" y="1024302"/>
            <a:ext cx="10992046" cy="396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E2690F9-7127-0697-7284-0437E97408C2}"/>
              </a:ext>
            </a:extLst>
          </p:cNvPr>
          <p:cNvSpPr txBox="1"/>
          <p:nvPr/>
        </p:nvSpPr>
        <p:spPr>
          <a:xfrm>
            <a:off x="1480089" y="1312965"/>
            <a:ext cx="10992046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05EE9ED-69E8-42FF-AC47-B2CA693F37F2}"/>
              </a:ext>
            </a:extLst>
          </p:cNvPr>
          <p:cNvSpPr/>
          <p:nvPr/>
        </p:nvSpPr>
        <p:spPr>
          <a:xfrm>
            <a:off x="2821259" y="1884556"/>
            <a:ext cx="6353737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DB4EBBC-4274-BC9F-B292-DD6EBD8587E2}"/>
              </a:ext>
            </a:extLst>
          </p:cNvPr>
          <p:cNvSpPr txBox="1"/>
          <p:nvPr/>
        </p:nvSpPr>
        <p:spPr>
          <a:xfrm>
            <a:off x="2056644" y="373557"/>
            <a:ext cx="95396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Resultaten -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Demografische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gegevens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A3B9CB22-7026-EA05-EFCC-2EE462EC2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503784"/>
              </p:ext>
            </p:extLst>
          </p:nvPr>
        </p:nvGraphicFramePr>
        <p:xfrm>
          <a:off x="1024503" y="1822205"/>
          <a:ext cx="10230397" cy="375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211">
                  <a:extLst>
                    <a:ext uri="{9D8B030D-6E8A-4147-A177-3AD203B41FA5}">
                      <a16:colId xmlns:a16="http://schemas.microsoft.com/office/drawing/2014/main" val="226329126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652597404"/>
                    </a:ext>
                  </a:extLst>
                </a:gridCol>
                <a:gridCol w="1700096">
                  <a:extLst>
                    <a:ext uri="{9D8B030D-6E8A-4147-A177-3AD203B41FA5}">
                      <a16:colId xmlns:a16="http://schemas.microsoft.com/office/drawing/2014/main" val="2757902498"/>
                    </a:ext>
                  </a:extLst>
                </a:gridCol>
                <a:gridCol w="1150591">
                  <a:extLst>
                    <a:ext uri="{9D8B030D-6E8A-4147-A177-3AD203B41FA5}">
                      <a16:colId xmlns:a16="http://schemas.microsoft.com/office/drawing/2014/main" val="423035719"/>
                    </a:ext>
                  </a:extLst>
                </a:gridCol>
                <a:gridCol w="1102976">
                  <a:extLst>
                    <a:ext uri="{9D8B030D-6E8A-4147-A177-3AD203B41FA5}">
                      <a16:colId xmlns:a16="http://schemas.microsoft.com/office/drawing/2014/main" val="4005198051"/>
                    </a:ext>
                  </a:extLst>
                </a:gridCol>
                <a:gridCol w="1161694">
                  <a:extLst>
                    <a:ext uri="{9D8B030D-6E8A-4147-A177-3AD203B41FA5}">
                      <a16:colId xmlns:a16="http://schemas.microsoft.com/office/drawing/2014/main" val="1085769288"/>
                    </a:ext>
                  </a:extLst>
                </a:gridCol>
              </a:tblGrid>
              <a:tr h="784725">
                <a:tc>
                  <a:txBody>
                    <a:bodyPr/>
                    <a:lstStyle/>
                    <a:p>
                      <a:r>
                        <a:rPr lang="nl-NL" dirty="0"/>
                        <a:t>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Aantal unieke patiënten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Totaal aantal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DMT2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Mean age (y)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210120"/>
                  </a:ext>
                </a:extLst>
              </a:tr>
              <a:tr h="593944">
                <a:tc>
                  <a:txBody>
                    <a:bodyPr/>
                    <a:lstStyle/>
                    <a:p>
                      <a:r>
                        <a:rPr lang="nl-NL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1,805,121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66.6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898711"/>
                  </a:ext>
                </a:extLst>
              </a:tr>
              <a:tr h="565703">
                <a:tc>
                  <a:txBody>
                    <a:bodyPr/>
                    <a:lstStyle/>
                    <a:p>
                      <a:r>
                        <a:rPr lang="nl-NL" b="1" dirty="0"/>
                        <a:t>Diabetische voetulcera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51,813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136,213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</a:t>
                      </a:r>
                      <a:r>
                        <a:rPr lang="nl-NL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10361"/>
                  </a:ext>
                </a:extLst>
              </a:tr>
              <a:tr h="674391">
                <a:tc>
                  <a:txBody>
                    <a:bodyPr/>
                    <a:lstStyle/>
                    <a:p>
                      <a:r>
                        <a:rPr lang="nl-NL" b="1" dirty="0"/>
                        <a:t>Minor</a:t>
                      </a:r>
                      <a:r>
                        <a:rPr lang="nl-NL" dirty="0"/>
                        <a:t> </a:t>
                      </a:r>
                      <a:r>
                        <a:rPr lang="nl-NL" b="1" dirty="0"/>
                        <a:t>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17,240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33,913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7075"/>
                  </a:ext>
                </a:extLst>
              </a:tr>
              <a:tr h="587339">
                <a:tc>
                  <a:txBody>
                    <a:bodyPr/>
                    <a:lstStyle/>
                    <a:p>
                      <a:r>
                        <a:rPr lang="nl-NL" b="1" dirty="0"/>
                        <a:t>Major 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8,399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13,299</a:t>
                      </a:r>
                      <a:endParaRPr lang="nl-NL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67169"/>
                  </a:ext>
                </a:extLst>
              </a:tr>
              <a:tr h="548231">
                <a:tc>
                  <a:txBody>
                    <a:bodyPr/>
                    <a:lstStyle/>
                    <a:p>
                      <a:r>
                        <a:rPr lang="nl-NL" b="1" dirty="0"/>
                        <a:t>Referentie 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1,727,669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15152"/>
                  </a:ext>
                </a:extLst>
              </a:tr>
            </a:tbl>
          </a:graphicData>
        </a:graphic>
      </p:graphicFrame>
      <p:sp>
        <p:nvSpPr>
          <p:cNvPr id="12" name="Rechthoek 11">
            <a:extLst>
              <a:ext uri="{FF2B5EF4-FFF2-40B4-BE49-F238E27FC236}">
                <a16:creationId xmlns:a16="http://schemas.microsoft.com/office/drawing/2014/main" id="{0B851FED-4BDB-46A4-7A12-B88050D035A4}"/>
              </a:ext>
            </a:extLst>
          </p:cNvPr>
          <p:cNvSpPr/>
          <p:nvPr/>
        </p:nvSpPr>
        <p:spPr>
          <a:xfrm>
            <a:off x="1024503" y="2593075"/>
            <a:ext cx="10230397" cy="5712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B192EBF-3DB7-EC1A-788B-0FBA6797D9D6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Picture 2" descr="Home - Research at UMC Utrecht">
            <a:extLst>
              <a:ext uri="{FF2B5EF4-FFF2-40B4-BE49-F238E27FC236}">
                <a16:creationId xmlns:a16="http://schemas.microsoft.com/office/drawing/2014/main" id="{5913D40E-6F96-E248-8C6B-6ED968F7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B8BA879C-41D1-0DE2-CD2C-4189C34F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9D1994B2-4592-C747-5EE2-9E5F0C93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818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D149E-5D14-6AA5-D99F-5BE35BC36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7963C2-EC3D-B4F2-5C1A-7ED0B6139120}"/>
              </a:ext>
            </a:extLst>
          </p:cNvPr>
          <p:cNvSpPr txBox="1"/>
          <p:nvPr/>
        </p:nvSpPr>
        <p:spPr>
          <a:xfrm>
            <a:off x="1530183" y="1024302"/>
            <a:ext cx="10992046" cy="396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ED6D437-EF33-858D-4648-B080AB517739}"/>
              </a:ext>
            </a:extLst>
          </p:cNvPr>
          <p:cNvSpPr txBox="1"/>
          <p:nvPr/>
        </p:nvSpPr>
        <p:spPr>
          <a:xfrm>
            <a:off x="1480089" y="1312965"/>
            <a:ext cx="10992046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BB6AFF9-0D00-6320-019E-BEEE9AA030F2}"/>
              </a:ext>
            </a:extLst>
          </p:cNvPr>
          <p:cNvSpPr/>
          <p:nvPr/>
        </p:nvSpPr>
        <p:spPr>
          <a:xfrm>
            <a:off x="2821259" y="1884556"/>
            <a:ext cx="6353737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D588EBD-8DA8-41C1-C951-4BCA510CD516}"/>
              </a:ext>
            </a:extLst>
          </p:cNvPr>
          <p:cNvSpPr txBox="1"/>
          <p:nvPr/>
        </p:nvSpPr>
        <p:spPr>
          <a:xfrm>
            <a:off x="2056644" y="373557"/>
            <a:ext cx="95396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Resultaten -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Demografische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gegevens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7DCF7103-1ECA-8B73-B052-5187B28C5403}"/>
              </a:ext>
            </a:extLst>
          </p:cNvPr>
          <p:cNvGraphicFramePr>
            <a:graphicFrameLocks noGrp="1"/>
          </p:cNvGraphicFramePr>
          <p:nvPr/>
        </p:nvGraphicFramePr>
        <p:xfrm>
          <a:off x="1024503" y="1822205"/>
          <a:ext cx="10230397" cy="375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211">
                  <a:extLst>
                    <a:ext uri="{9D8B030D-6E8A-4147-A177-3AD203B41FA5}">
                      <a16:colId xmlns:a16="http://schemas.microsoft.com/office/drawing/2014/main" val="226329126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652597404"/>
                    </a:ext>
                  </a:extLst>
                </a:gridCol>
                <a:gridCol w="1700096">
                  <a:extLst>
                    <a:ext uri="{9D8B030D-6E8A-4147-A177-3AD203B41FA5}">
                      <a16:colId xmlns:a16="http://schemas.microsoft.com/office/drawing/2014/main" val="2757902498"/>
                    </a:ext>
                  </a:extLst>
                </a:gridCol>
                <a:gridCol w="1150591">
                  <a:extLst>
                    <a:ext uri="{9D8B030D-6E8A-4147-A177-3AD203B41FA5}">
                      <a16:colId xmlns:a16="http://schemas.microsoft.com/office/drawing/2014/main" val="423035719"/>
                    </a:ext>
                  </a:extLst>
                </a:gridCol>
                <a:gridCol w="1102976">
                  <a:extLst>
                    <a:ext uri="{9D8B030D-6E8A-4147-A177-3AD203B41FA5}">
                      <a16:colId xmlns:a16="http://schemas.microsoft.com/office/drawing/2014/main" val="4005198051"/>
                    </a:ext>
                  </a:extLst>
                </a:gridCol>
                <a:gridCol w="1161694">
                  <a:extLst>
                    <a:ext uri="{9D8B030D-6E8A-4147-A177-3AD203B41FA5}">
                      <a16:colId xmlns:a16="http://schemas.microsoft.com/office/drawing/2014/main" val="1085769288"/>
                    </a:ext>
                  </a:extLst>
                </a:gridCol>
              </a:tblGrid>
              <a:tr h="784725">
                <a:tc>
                  <a:txBody>
                    <a:bodyPr/>
                    <a:lstStyle/>
                    <a:p>
                      <a:r>
                        <a:rPr lang="nl-NL" dirty="0"/>
                        <a:t>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Aantal unieke patiënten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Totaal aantal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DMT2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Mean age (y)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210120"/>
                  </a:ext>
                </a:extLst>
              </a:tr>
              <a:tr h="593944">
                <a:tc>
                  <a:txBody>
                    <a:bodyPr/>
                    <a:lstStyle/>
                    <a:p>
                      <a:r>
                        <a:rPr lang="nl-NL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1,805,121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66.6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898711"/>
                  </a:ext>
                </a:extLst>
              </a:tr>
              <a:tr h="565703">
                <a:tc>
                  <a:txBody>
                    <a:bodyPr/>
                    <a:lstStyle/>
                    <a:p>
                      <a:r>
                        <a:rPr lang="nl-NL" b="1" dirty="0"/>
                        <a:t>Diabetische voetulcera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51,813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136,213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</a:t>
                      </a:r>
                      <a:r>
                        <a:rPr lang="nl-NL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10361"/>
                  </a:ext>
                </a:extLst>
              </a:tr>
              <a:tr h="674391">
                <a:tc>
                  <a:txBody>
                    <a:bodyPr/>
                    <a:lstStyle/>
                    <a:p>
                      <a:r>
                        <a:rPr lang="nl-NL" b="1" dirty="0"/>
                        <a:t>Minor</a:t>
                      </a:r>
                      <a:r>
                        <a:rPr lang="nl-NL" dirty="0"/>
                        <a:t> </a:t>
                      </a:r>
                      <a:r>
                        <a:rPr lang="nl-NL" b="1" dirty="0"/>
                        <a:t>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17,240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33,913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7075"/>
                  </a:ext>
                </a:extLst>
              </a:tr>
              <a:tr h="587339">
                <a:tc>
                  <a:txBody>
                    <a:bodyPr/>
                    <a:lstStyle/>
                    <a:p>
                      <a:r>
                        <a:rPr lang="nl-NL" b="1" dirty="0"/>
                        <a:t>Major 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8,399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13,299</a:t>
                      </a:r>
                      <a:endParaRPr lang="nl-NL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67169"/>
                  </a:ext>
                </a:extLst>
              </a:tr>
              <a:tr h="548231">
                <a:tc>
                  <a:txBody>
                    <a:bodyPr/>
                    <a:lstStyle/>
                    <a:p>
                      <a:r>
                        <a:rPr lang="nl-NL" b="1" dirty="0"/>
                        <a:t>Referentie 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1,727,669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15152"/>
                  </a:ext>
                </a:extLst>
              </a:tr>
            </a:tbl>
          </a:graphicData>
        </a:graphic>
      </p:graphicFrame>
      <p:sp>
        <p:nvSpPr>
          <p:cNvPr id="12" name="Rechthoek 11">
            <a:extLst>
              <a:ext uri="{FF2B5EF4-FFF2-40B4-BE49-F238E27FC236}">
                <a16:creationId xmlns:a16="http://schemas.microsoft.com/office/drawing/2014/main" id="{4B06F11C-7695-36D3-D33E-9E96E7B98401}"/>
              </a:ext>
            </a:extLst>
          </p:cNvPr>
          <p:cNvSpPr/>
          <p:nvPr/>
        </p:nvSpPr>
        <p:spPr>
          <a:xfrm>
            <a:off x="1024503" y="3173644"/>
            <a:ext cx="5071497" cy="18145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2B6E13-D4B3-5986-977B-0F02D0A52F15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Picture 2" descr="Home - Research at UMC Utrecht">
            <a:extLst>
              <a:ext uri="{FF2B5EF4-FFF2-40B4-BE49-F238E27FC236}">
                <a16:creationId xmlns:a16="http://schemas.microsoft.com/office/drawing/2014/main" id="{2E4C39CB-55F6-CEB5-62DA-3B5C3E77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D72B40D9-B862-5FFA-34A5-CB182FD7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42D11F4C-255C-1985-AB30-1836E29A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98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910F1-0030-FDD3-508B-D1C1F98AF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66FC13CD-E0EA-7947-68D8-832792B35B7E}"/>
              </a:ext>
            </a:extLst>
          </p:cNvPr>
          <p:cNvSpPr txBox="1"/>
          <p:nvPr/>
        </p:nvSpPr>
        <p:spPr>
          <a:xfrm>
            <a:off x="1530183" y="1024302"/>
            <a:ext cx="10992046" cy="396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552E232-A106-2E08-16F4-AA245D2868A6}"/>
              </a:ext>
            </a:extLst>
          </p:cNvPr>
          <p:cNvSpPr txBox="1"/>
          <p:nvPr/>
        </p:nvSpPr>
        <p:spPr>
          <a:xfrm>
            <a:off x="1480089" y="1312965"/>
            <a:ext cx="10992046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18A6C9F-DFFD-67D9-5886-F7EA88B16BDB}"/>
              </a:ext>
            </a:extLst>
          </p:cNvPr>
          <p:cNvSpPr/>
          <p:nvPr/>
        </p:nvSpPr>
        <p:spPr>
          <a:xfrm>
            <a:off x="2821259" y="1884556"/>
            <a:ext cx="6353737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40EE246-8D09-7D32-FF62-736BBF004BB0}"/>
              </a:ext>
            </a:extLst>
          </p:cNvPr>
          <p:cNvSpPr txBox="1"/>
          <p:nvPr/>
        </p:nvSpPr>
        <p:spPr>
          <a:xfrm>
            <a:off x="2056644" y="373557"/>
            <a:ext cx="95396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Resultaten -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Demografische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gegevens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D6C6DB18-0399-F3AD-2893-B3DE8BFF13B0}"/>
              </a:ext>
            </a:extLst>
          </p:cNvPr>
          <p:cNvGraphicFramePr>
            <a:graphicFrameLocks noGrp="1"/>
          </p:cNvGraphicFramePr>
          <p:nvPr/>
        </p:nvGraphicFramePr>
        <p:xfrm>
          <a:off x="1024503" y="1822205"/>
          <a:ext cx="10230397" cy="375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211">
                  <a:extLst>
                    <a:ext uri="{9D8B030D-6E8A-4147-A177-3AD203B41FA5}">
                      <a16:colId xmlns:a16="http://schemas.microsoft.com/office/drawing/2014/main" val="226329126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652597404"/>
                    </a:ext>
                  </a:extLst>
                </a:gridCol>
                <a:gridCol w="1700096">
                  <a:extLst>
                    <a:ext uri="{9D8B030D-6E8A-4147-A177-3AD203B41FA5}">
                      <a16:colId xmlns:a16="http://schemas.microsoft.com/office/drawing/2014/main" val="2757902498"/>
                    </a:ext>
                  </a:extLst>
                </a:gridCol>
                <a:gridCol w="1150591">
                  <a:extLst>
                    <a:ext uri="{9D8B030D-6E8A-4147-A177-3AD203B41FA5}">
                      <a16:colId xmlns:a16="http://schemas.microsoft.com/office/drawing/2014/main" val="423035719"/>
                    </a:ext>
                  </a:extLst>
                </a:gridCol>
                <a:gridCol w="1102976">
                  <a:extLst>
                    <a:ext uri="{9D8B030D-6E8A-4147-A177-3AD203B41FA5}">
                      <a16:colId xmlns:a16="http://schemas.microsoft.com/office/drawing/2014/main" val="4005198051"/>
                    </a:ext>
                  </a:extLst>
                </a:gridCol>
                <a:gridCol w="1161694">
                  <a:extLst>
                    <a:ext uri="{9D8B030D-6E8A-4147-A177-3AD203B41FA5}">
                      <a16:colId xmlns:a16="http://schemas.microsoft.com/office/drawing/2014/main" val="1085769288"/>
                    </a:ext>
                  </a:extLst>
                </a:gridCol>
              </a:tblGrid>
              <a:tr h="784725">
                <a:tc>
                  <a:txBody>
                    <a:bodyPr/>
                    <a:lstStyle/>
                    <a:p>
                      <a:r>
                        <a:rPr lang="nl-NL" dirty="0"/>
                        <a:t>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Aantal unieke patiënten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Totaal aantal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DMT2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Mean age (y)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210120"/>
                  </a:ext>
                </a:extLst>
              </a:tr>
              <a:tr h="593944">
                <a:tc>
                  <a:txBody>
                    <a:bodyPr/>
                    <a:lstStyle/>
                    <a:p>
                      <a:r>
                        <a:rPr lang="nl-NL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1,805,121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66.6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898711"/>
                  </a:ext>
                </a:extLst>
              </a:tr>
              <a:tr h="565703">
                <a:tc>
                  <a:txBody>
                    <a:bodyPr/>
                    <a:lstStyle/>
                    <a:p>
                      <a:r>
                        <a:rPr lang="nl-NL" b="1" dirty="0"/>
                        <a:t>Diabetische voetulcera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51,813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136,213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</a:t>
                      </a:r>
                      <a:r>
                        <a:rPr lang="nl-NL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10361"/>
                  </a:ext>
                </a:extLst>
              </a:tr>
              <a:tr h="674391">
                <a:tc>
                  <a:txBody>
                    <a:bodyPr/>
                    <a:lstStyle/>
                    <a:p>
                      <a:r>
                        <a:rPr lang="nl-NL" b="1" dirty="0"/>
                        <a:t>Minor</a:t>
                      </a:r>
                      <a:r>
                        <a:rPr lang="nl-NL" dirty="0"/>
                        <a:t> </a:t>
                      </a:r>
                      <a:r>
                        <a:rPr lang="nl-NL" b="1" dirty="0"/>
                        <a:t>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17,240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33,913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7075"/>
                  </a:ext>
                </a:extLst>
              </a:tr>
              <a:tr h="587339">
                <a:tc>
                  <a:txBody>
                    <a:bodyPr/>
                    <a:lstStyle/>
                    <a:p>
                      <a:r>
                        <a:rPr lang="nl-NL" b="1" dirty="0"/>
                        <a:t>Major 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8,399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13,299</a:t>
                      </a:r>
                      <a:endParaRPr lang="nl-NL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67169"/>
                  </a:ext>
                </a:extLst>
              </a:tr>
              <a:tr h="548231">
                <a:tc>
                  <a:txBody>
                    <a:bodyPr/>
                    <a:lstStyle/>
                    <a:p>
                      <a:r>
                        <a:rPr lang="nl-NL" b="1" dirty="0"/>
                        <a:t>Referentie 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1,727,669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15152"/>
                  </a:ext>
                </a:extLst>
              </a:tr>
            </a:tbl>
          </a:graphicData>
        </a:graphic>
      </p:graphicFrame>
      <p:sp>
        <p:nvSpPr>
          <p:cNvPr id="12" name="Rechthoek 11">
            <a:extLst>
              <a:ext uri="{FF2B5EF4-FFF2-40B4-BE49-F238E27FC236}">
                <a16:creationId xmlns:a16="http://schemas.microsoft.com/office/drawing/2014/main" id="{201C4C4B-3BA0-ADED-80A2-89AB926D6FB5}"/>
              </a:ext>
            </a:extLst>
          </p:cNvPr>
          <p:cNvSpPr/>
          <p:nvPr/>
        </p:nvSpPr>
        <p:spPr>
          <a:xfrm>
            <a:off x="6095999" y="3173644"/>
            <a:ext cx="1770747" cy="18145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576466D-7B31-A33D-E30F-62FD577B3C67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Picture 2" descr="Home - Research at UMC Utrecht">
            <a:extLst>
              <a:ext uri="{FF2B5EF4-FFF2-40B4-BE49-F238E27FC236}">
                <a16:creationId xmlns:a16="http://schemas.microsoft.com/office/drawing/2014/main" id="{A1B55EFF-04FC-DC90-E4FA-2E2E9B6A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CF1915D5-66AD-5416-445E-B1B16522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CDA58901-E7AB-984D-EAC9-9197E8DEF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91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F226-C0F4-ABD3-A47F-3BB819D4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B5E14BA-1A91-6797-7364-488DCAB0E636}"/>
              </a:ext>
            </a:extLst>
          </p:cNvPr>
          <p:cNvSpPr txBox="1"/>
          <p:nvPr/>
        </p:nvSpPr>
        <p:spPr>
          <a:xfrm>
            <a:off x="1530183" y="1024302"/>
            <a:ext cx="10992046" cy="396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BF77A0F-DEC2-F6F4-9CB3-63F0B6A89F05}"/>
              </a:ext>
            </a:extLst>
          </p:cNvPr>
          <p:cNvSpPr txBox="1"/>
          <p:nvPr/>
        </p:nvSpPr>
        <p:spPr>
          <a:xfrm>
            <a:off x="1480089" y="1312965"/>
            <a:ext cx="10992046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1C167C5-53B0-0AAB-617B-747C3FEE3658}"/>
              </a:ext>
            </a:extLst>
          </p:cNvPr>
          <p:cNvSpPr/>
          <p:nvPr/>
        </p:nvSpPr>
        <p:spPr>
          <a:xfrm>
            <a:off x="2821259" y="1884556"/>
            <a:ext cx="6353737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B3A46BD-6C22-2EC3-61CB-CB8B455D24A6}"/>
              </a:ext>
            </a:extLst>
          </p:cNvPr>
          <p:cNvSpPr txBox="1"/>
          <p:nvPr/>
        </p:nvSpPr>
        <p:spPr>
          <a:xfrm>
            <a:off x="2056644" y="373557"/>
            <a:ext cx="95396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Resultaten -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Demografische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gegevens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40B5BD15-E7ED-FA7C-CACE-65E8164797EF}"/>
              </a:ext>
            </a:extLst>
          </p:cNvPr>
          <p:cNvGraphicFramePr>
            <a:graphicFrameLocks noGrp="1"/>
          </p:cNvGraphicFramePr>
          <p:nvPr/>
        </p:nvGraphicFramePr>
        <p:xfrm>
          <a:off x="1024503" y="1822205"/>
          <a:ext cx="10230397" cy="375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211">
                  <a:extLst>
                    <a:ext uri="{9D8B030D-6E8A-4147-A177-3AD203B41FA5}">
                      <a16:colId xmlns:a16="http://schemas.microsoft.com/office/drawing/2014/main" val="226329126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652597404"/>
                    </a:ext>
                  </a:extLst>
                </a:gridCol>
                <a:gridCol w="1700096">
                  <a:extLst>
                    <a:ext uri="{9D8B030D-6E8A-4147-A177-3AD203B41FA5}">
                      <a16:colId xmlns:a16="http://schemas.microsoft.com/office/drawing/2014/main" val="2757902498"/>
                    </a:ext>
                  </a:extLst>
                </a:gridCol>
                <a:gridCol w="1150591">
                  <a:extLst>
                    <a:ext uri="{9D8B030D-6E8A-4147-A177-3AD203B41FA5}">
                      <a16:colId xmlns:a16="http://schemas.microsoft.com/office/drawing/2014/main" val="423035719"/>
                    </a:ext>
                  </a:extLst>
                </a:gridCol>
                <a:gridCol w="1102976">
                  <a:extLst>
                    <a:ext uri="{9D8B030D-6E8A-4147-A177-3AD203B41FA5}">
                      <a16:colId xmlns:a16="http://schemas.microsoft.com/office/drawing/2014/main" val="4005198051"/>
                    </a:ext>
                  </a:extLst>
                </a:gridCol>
                <a:gridCol w="1161694">
                  <a:extLst>
                    <a:ext uri="{9D8B030D-6E8A-4147-A177-3AD203B41FA5}">
                      <a16:colId xmlns:a16="http://schemas.microsoft.com/office/drawing/2014/main" val="1085769288"/>
                    </a:ext>
                  </a:extLst>
                </a:gridCol>
              </a:tblGrid>
              <a:tr h="784725">
                <a:tc>
                  <a:txBody>
                    <a:bodyPr/>
                    <a:lstStyle/>
                    <a:p>
                      <a:r>
                        <a:rPr lang="nl-NL" dirty="0"/>
                        <a:t>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Aantal unieke patiënten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Totaal aantal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DMT2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Mean age (y)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210120"/>
                  </a:ext>
                </a:extLst>
              </a:tr>
              <a:tr h="593944">
                <a:tc>
                  <a:txBody>
                    <a:bodyPr/>
                    <a:lstStyle/>
                    <a:p>
                      <a:r>
                        <a:rPr lang="nl-NL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1,805,121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66.6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898711"/>
                  </a:ext>
                </a:extLst>
              </a:tr>
              <a:tr h="565703">
                <a:tc>
                  <a:txBody>
                    <a:bodyPr/>
                    <a:lstStyle/>
                    <a:p>
                      <a:r>
                        <a:rPr lang="nl-NL" b="1" dirty="0"/>
                        <a:t>Diabetische voetulcera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51,813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136,213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</a:t>
                      </a:r>
                      <a:r>
                        <a:rPr lang="nl-NL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10361"/>
                  </a:ext>
                </a:extLst>
              </a:tr>
              <a:tr h="674391">
                <a:tc>
                  <a:txBody>
                    <a:bodyPr/>
                    <a:lstStyle/>
                    <a:p>
                      <a:r>
                        <a:rPr lang="nl-NL" b="1" dirty="0"/>
                        <a:t>Minor</a:t>
                      </a:r>
                      <a:r>
                        <a:rPr lang="nl-NL" dirty="0"/>
                        <a:t> </a:t>
                      </a:r>
                      <a:r>
                        <a:rPr lang="nl-NL" b="1" dirty="0"/>
                        <a:t>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17,240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33,913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7075"/>
                  </a:ext>
                </a:extLst>
              </a:tr>
              <a:tr h="587339">
                <a:tc>
                  <a:txBody>
                    <a:bodyPr/>
                    <a:lstStyle/>
                    <a:p>
                      <a:r>
                        <a:rPr lang="nl-NL" b="1" dirty="0"/>
                        <a:t>Major 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8,399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13,299</a:t>
                      </a:r>
                      <a:endParaRPr lang="nl-NL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67169"/>
                  </a:ext>
                </a:extLst>
              </a:tr>
              <a:tr h="548231">
                <a:tc>
                  <a:txBody>
                    <a:bodyPr/>
                    <a:lstStyle/>
                    <a:p>
                      <a:r>
                        <a:rPr lang="nl-NL" b="1" dirty="0"/>
                        <a:t>Referentie 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1,727,669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15152"/>
                  </a:ext>
                </a:extLst>
              </a:tr>
            </a:tbl>
          </a:graphicData>
        </a:graphic>
      </p:graphicFrame>
      <p:sp>
        <p:nvSpPr>
          <p:cNvPr id="12" name="Rechthoek 11">
            <a:extLst>
              <a:ext uri="{FF2B5EF4-FFF2-40B4-BE49-F238E27FC236}">
                <a16:creationId xmlns:a16="http://schemas.microsoft.com/office/drawing/2014/main" id="{A39DC469-F32D-4EC3-1847-D3B0FB17B4EA}"/>
              </a:ext>
            </a:extLst>
          </p:cNvPr>
          <p:cNvSpPr/>
          <p:nvPr/>
        </p:nvSpPr>
        <p:spPr>
          <a:xfrm>
            <a:off x="7823198" y="3173644"/>
            <a:ext cx="3431702" cy="18145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E616BB0-71A1-D3C1-0580-BEB0322C4559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Picture 2" descr="Home - Research at UMC Utrecht">
            <a:extLst>
              <a:ext uri="{FF2B5EF4-FFF2-40B4-BE49-F238E27FC236}">
                <a16:creationId xmlns:a16="http://schemas.microsoft.com/office/drawing/2014/main" id="{74AB712F-1A61-C8E9-7538-E94E62E2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E1584723-870D-2816-63D3-81985129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8103001B-7B79-E466-8704-02811EFB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11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F32E6-F340-4983-FF01-9A8B6243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7A0F01DA-5AE4-95F1-DBEE-E3A50C46C4FB}"/>
              </a:ext>
            </a:extLst>
          </p:cNvPr>
          <p:cNvSpPr txBox="1"/>
          <p:nvPr/>
        </p:nvSpPr>
        <p:spPr>
          <a:xfrm>
            <a:off x="1530183" y="1024302"/>
            <a:ext cx="10992046" cy="396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3F80423-2E11-C866-06D4-152D528EEA16}"/>
              </a:ext>
            </a:extLst>
          </p:cNvPr>
          <p:cNvSpPr txBox="1"/>
          <p:nvPr/>
        </p:nvSpPr>
        <p:spPr>
          <a:xfrm>
            <a:off x="1480089" y="1312965"/>
            <a:ext cx="10992046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7F155AE-641D-4093-5FFD-35668E3AE41C}"/>
              </a:ext>
            </a:extLst>
          </p:cNvPr>
          <p:cNvSpPr/>
          <p:nvPr/>
        </p:nvSpPr>
        <p:spPr>
          <a:xfrm>
            <a:off x="2821259" y="1884556"/>
            <a:ext cx="6353737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115BBD9-1B20-8710-7AA9-E562D6E97A58}"/>
              </a:ext>
            </a:extLst>
          </p:cNvPr>
          <p:cNvSpPr txBox="1"/>
          <p:nvPr/>
        </p:nvSpPr>
        <p:spPr>
          <a:xfrm>
            <a:off x="2056644" y="373557"/>
            <a:ext cx="95396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Resultaten -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Demografische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gegevens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6E6AC6D4-604E-F5AC-B6FA-D225344A1601}"/>
              </a:ext>
            </a:extLst>
          </p:cNvPr>
          <p:cNvGraphicFramePr>
            <a:graphicFrameLocks noGrp="1"/>
          </p:cNvGraphicFramePr>
          <p:nvPr/>
        </p:nvGraphicFramePr>
        <p:xfrm>
          <a:off x="1024503" y="1822205"/>
          <a:ext cx="10230397" cy="375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211">
                  <a:extLst>
                    <a:ext uri="{9D8B030D-6E8A-4147-A177-3AD203B41FA5}">
                      <a16:colId xmlns:a16="http://schemas.microsoft.com/office/drawing/2014/main" val="2263291260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652597404"/>
                    </a:ext>
                  </a:extLst>
                </a:gridCol>
                <a:gridCol w="1700096">
                  <a:extLst>
                    <a:ext uri="{9D8B030D-6E8A-4147-A177-3AD203B41FA5}">
                      <a16:colId xmlns:a16="http://schemas.microsoft.com/office/drawing/2014/main" val="2757902498"/>
                    </a:ext>
                  </a:extLst>
                </a:gridCol>
                <a:gridCol w="1150591">
                  <a:extLst>
                    <a:ext uri="{9D8B030D-6E8A-4147-A177-3AD203B41FA5}">
                      <a16:colId xmlns:a16="http://schemas.microsoft.com/office/drawing/2014/main" val="423035719"/>
                    </a:ext>
                  </a:extLst>
                </a:gridCol>
                <a:gridCol w="1102976">
                  <a:extLst>
                    <a:ext uri="{9D8B030D-6E8A-4147-A177-3AD203B41FA5}">
                      <a16:colId xmlns:a16="http://schemas.microsoft.com/office/drawing/2014/main" val="4005198051"/>
                    </a:ext>
                  </a:extLst>
                </a:gridCol>
                <a:gridCol w="1161694">
                  <a:extLst>
                    <a:ext uri="{9D8B030D-6E8A-4147-A177-3AD203B41FA5}">
                      <a16:colId xmlns:a16="http://schemas.microsoft.com/office/drawing/2014/main" val="1085769288"/>
                    </a:ext>
                  </a:extLst>
                </a:gridCol>
              </a:tblGrid>
              <a:tr h="784725">
                <a:tc>
                  <a:txBody>
                    <a:bodyPr/>
                    <a:lstStyle/>
                    <a:p>
                      <a:r>
                        <a:rPr lang="nl-NL" dirty="0"/>
                        <a:t>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Aantal unieke patiënten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Totaal aantal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DMT2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Mean age (y)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210120"/>
                  </a:ext>
                </a:extLst>
              </a:tr>
              <a:tr h="593944">
                <a:tc>
                  <a:txBody>
                    <a:bodyPr/>
                    <a:lstStyle/>
                    <a:p>
                      <a:r>
                        <a:rPr lang="nl-NL" b="1" dirty="0"/>
                        <a:t>Totaal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1,805,121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66.6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898711"/>
                  </a:ext>
                </a:extLst>
              </a:tr>
              <a:tr h="565703">
                <a:tc>
                  <a:txBody>
                    <a:bodyPr/>
                    <a:lstStyle/>
                    <a:p>
                      <a:r>
                        <a:rPr lang="nl-NL" b="1" dirty="0"/>
                        <a:t>Diabetische voetulcera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51,813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136,213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</a:t>
                      </a:r>
                      <a:r>
                        <a:rPr lang="nl-NL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410361"/>
                  </a:ext>
                </a:extLst>
              </a:tr>
              <a:tr h="674391">
                <a:tc>
                  <a:txBody>
                    <a:bodyPr/>
                    <a:lstStyle/>
                    <a:p>
                      <a:r>
                        <a:rPr lang="nl-NL" b="1" dirty="0"/>
                        <a:t>Minor</a:t>
                      </a:r>
                      <a:r>
                        <a:rPr lang="nl-NL" dirty="0"/>
                        <a:t> </a:t>
                      </a:r>
                      <a:r>
                        <a:rPr lang="nl-NL" b="1" dirty="0"/>
                        <a:t>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17,240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33,913</a:t>
                      </a:r>
                      <a:endParaRPr lang="nl-NL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7075"/>
                  </a:ext>
                </a:extLst>
              </a:tr>
              <a:tr h="587339">
                <a:tc>
                  <a:txBody>
                    <a:bodyPr/>
                    <a:lstStyle/>
                    <a:p>
                      <a:r>
                        <a:rPr lang="nl-NL" b="1" dirty="0"/>
                        <a:t>Major amputaties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8,399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13,299</a:t>
                      </a:r>
                      <a:endParaRPr lang="nl-NL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67169"/>
                  </a:ext>
                </a:extLst>
              </a:tr>
              <a:tr h="548231">
                <a:tc>
                  <a:txBody>
                    <a:bodyPr/>
                    <a:lstStyle/>
                    <a:p>
                      <a:r>
                        <a:rPr lang="nl-NL" b="1" dirty="0"/>
                        <a:t>Referentie 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1,727,669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15152"/>
                  </a:ext>
                </a:extLst>
              </a:tr>
            </a:tbl>
          </a:graphicData>
        </a:graphic>
      </p:graphicFrame>
      <p:sp>
        <p:nvSpPr>
          <p:cNvPr id="12" name="Rechthoek 11">
            <a:extLst>
              <a:ext uri="{FF2B5EF4-FFF2-40B4-BE49-F238E27FC236}">
                <a16:creationId xmlns:a16="http://schemas.microsoft.com/office/drawing/2014/main" id="{E676322E-D115-D127-A8CD-E6B7E8279FEE}"/>
              </a:ext>
            </a:extLst>
          </p:cNvPr>
          <p:cNvSpPr/>
          <p:nvPr/>
        </p:nvSpPr>
        <p:spPr>
          <a:xfrm>
            <a:off x="1024503" y="4988144"/>
            <a:ext cx="10230397" cy="5515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21746F9-3899-3531-9B3D-28CE748761D6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Picture 2" descr="Home - Research at UMC Utrecht">
            <a:extLst>
              <a:ext uri="{FF2B5EF4-FFF2-40B4-BE49-F238E27FC236}">
                <a16:creationId xmlns:a16="http://schemas.microsoft.com/office/drawing/2014/main" id="{1AAACCE6-C727-2818-4686-312284500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72EF2A33-4098-81CA-9127-A3AE4295D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0D440F13-EEF7-5C08-8F15-00FFD483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92B32A8-C74A-2F73-F1E4-9E1FEA32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"/>
          <a:stretch>
            <a:fillRect/>
          </a:stretch>
        </p:blipFill>
        <p:spPr>
          <a:xfrm>
            <a:off x="1335505" y="2025357"/>
            <a:ext cx="10341311" cy="442136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9D9DF94-454B-4EE6-AA96-623BC59E9EAA}"/>
              </a:ext>
            </a:extLst>
          </p:cNvPr>
          <p:cNvSpPr txBox="1"/>
          <p:nvPr/>
        </p:nvSpPr>
        <p:spPr>
          <a:xfrm>
            <a:off x="1248224" y="411277"/>
            <a:ext cx="9742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incidentie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is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hoog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D39570-C9E9-EABC-A497-15F0634CA437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3" name="Picture 2" descr="Home - Research at UMC Utrecht">
            <a:extLst>
              <a:ext uri="{FF2B5EF4-FFF2-40B4-BE49-F238E27FC236}">
                <a16:creationId xmlns:a16="http://schemas.microsoft.com/office/drawing/2014/main" id="{F9113183-D156-15D0-2549-3E39202F7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BC171939-B582-7122-48DF-6600AF15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E6556F29-310C-7FE2-9484-730F5944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B8DBC9E-06FE-648A-E169-EC0F53C7D5AA}"/>
              </a:ext>
            </a:extLst>
          </p:cNvPr>
          <p:cNvSpPr txBox="1"/>
          <p:nvPr/>
        </p:nvSpPr>
        <p:spPr>
          <a:xfrm rot="16200000">
            <a:off x="-1351489" y="3469262"/>
            <a:ext cx="470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Aantal per 100.000 diabetespatiënten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EA00107-1227-D66E-B579-2CAE9F8C16DD}"/>
              </a:ext>
            </a:extLst>
          </p:cNvPr>
          <p:cNvSpPr txBox="1"/>
          <p:nvPr/>
        </p:nvSpPr>
        <p:spPr>
          <a:xfrm>
            <a:off x="5086266" y="1439266"/>
            <a:ext cx="176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863481"/>
                </a:solidFill>
              </a:rPr>
              <a:t>~3.400 /jaar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8D31132-82CB-1A70-48FC-9E68F8B6B7E6}"/>
              </a:ext>
            </a:extLst>
          </p:cNvPr>
          <p:cNvSpPr txBox="1"/>
          <p:nvPr/>
        </p:nvSpPr>
        <p:spPr>
          <a:xfrm>
            <a:off x="2084132" y="1439266"/>
            <a:ext cx="2009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67F43"/>
                </a:solidFill>
              </a:rPr>
              <a:t>~13.600 /jaar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7A0DB33-40D0-2C56-534E-956135A80F66}"/>
              </a:ext>
            </a:extLst>
          </p:cNvPr>
          <p:cNvSpPr txBox="1"/>
          <p:nvPr/>
        </p:nvSpPr>
        <p:spPr>
          <a:xfrm>
            <a:off x="7981866" y="1439265"/>
            <a:ext cx="176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C12B0C"/>
                </a:solidFill>
              </a:rPr>
              <a:t>~1.300 /jaar</a:t>
            </a:r>
          </a:p>
        </p:txBody>
      </p:sp>
    </p:spTree>
    <p:extLst>
      <p:ext uri="{BB962C8B-B14F-4D97-AF65-F5344CB8AC3E}">
        <p14:creationId xmlns:p14="http://schemas.microsoft.com/office/powerpoint/2010/main" val="3651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76FED-ED02-0DF1-4049-50D2ED249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54F874DB-73F8-E2FF-C6D8-887CF05A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56D751B6-292C-5D47-24DB-7341528E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4DB7780E-0D7B-91A7-5CB2-C005C312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457492-03D4-159B-69D0-9F959A51EAB4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C097D2-D817-41CA-5EA3-2A0A151946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323"/>
          <a:stretch>
            <a:fillRect/>
          </a:stretch>
        </p:blipFill>
        <p:spPr>
          <a:xfrm>
            <a:off x="2218526" y="1530440"/>
            <a:ext cx="7418770" cy="49420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BDCF301-EE3E-F8B3-536D-9297DCAE130A}"/>
              </a:ext>
            </a:extLst>
          </p:cNvPr>
          <p:cNvSpPr txBox="1"/>
          <p:nvPr/>
        </p:nvSpPr>
        <p:spPr>
          <a:xfrm>
            <a:off x="1248224" y="411277"/>
            <a:ext cx="9742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Onderliggende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diagnoses voor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amputaties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05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5C25C-359B-8773-1277-2B2FE4E1B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7A8F8EF-5B3B-99BE-7BEA-5E8A02C50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41" y="1448183"/>
            <a:ext cx="7655245" cy="4861081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208D9F37-7CC1-6666-32BE-4BA3F83B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B26E1BD6-FD7A-D145-F598-7E173181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7E2A2733-B56C-32CF-5189-E72C69BE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E899FD7-B4E7-B51E-4031-46B9F6D57C21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08E0E-3EA8-94A8-25BA-ECC4BDC7B592}"/>
              </a:ext>
            </a:extLst>
          </p:cNvPr>
          <p:cNvSpPr txBox="1"/>
          <p:nvPr/>
        </p:nvSpPr>
        <p:spPr>
          <a:xfrm>
            <a:off x="1019624" y="435858"/>
            <a:ext cx="9742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Veel re-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amputaties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5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0033E-D58F-1402-11D6-A123BB7C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2151FCB-62EC-17F9-3FE4-186C4A2B8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11" y="1217717"/>
            <a:ext cx="7992299" cy="5155033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9F0EC022-3898-FA23-AE89-74666E58D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1F9E38E8-4909-234C-699D-306EED7D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941F2BC4-6A59-AA5C-EA74-7293C49F7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ACC5934-7551-1B56-4D05-FC069C27975D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C42CA6E-A995-D86E-EB1E-4DA13D2B0ECD}"/>
              </a:ext>
            </a:extLst>
          </p:cNvPr>
          <p:cNvSpPr txBox="1"/>
          <p:nvPr/>
        </p:nvSpPr>
        <p:spPr>
          <a:xfrm>
            <a:off x="1019624" y="435858"/>
            <a:ext cx="9742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Veel re-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amputaties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83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673E5-D0C0-C012-758C-4E7F3E862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0117D713-E242-2C8B-2146-235A5FF6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81FDB302-3DA5-BE70-DEFD-6896ACE3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FAFC75C5-7932-FB4B-2ECC-76E90621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B8C674-FE88-995B-5812-B41F77639C3D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AF442D-F8A5-3478-3BEB-84DA47E5B5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628"/>
          <a:stretch>
            <a:fillRect/>
          </a:stretch>
        </p:blipFill>
        <p:spPr>
          <a:xfrm>
            <a:off x="257939" y="1459025"/>
            <a:ext cx="9396807" cy="47382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6D509B3-E230-113D-0E59-C2687AF4349A}"/>
              </a:ext>
            </a:extLst>
          </p:cNvPr>
          <p:cNvSpPr txBox="1"/>
          <p:nvPr/>
        </p:nvSpPr>
        <p:spPr>
          <a:xfrm>
            <a:off x="2245633" y="135586"/>
            <a:ext cx="7539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overleving na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is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confronterend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2E5A361-6D98-BC6D-DD88-A3F016EFC9C5}"/>
              </a:ext>
            </a:extLst>
          </p:cNvPr>
          <p:cNvSpPr txBox="1"/>
          <p:nvPr/>
        </p:nvSpPr>
        <p:spPr>
          <a:xfrm>
            <a:off x="879368" y="6383147"/>
            <a:ext cx="5412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*Gematcht voor leeftijd, geslacht en DM type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5CECD6E-1334-9A40-841A-43CCF6423872}"/>
              </a:ext>
            </a:extLst>
          </p:cNvPr>
          <p:cNvSpPr txBox="1"/>
          <p:nvPr/>
        </p:nvSpPr>
        <p:spPr>
          <a:xfrm>
            <a:off x="9593786" y="3420644"/>
            <a:ext cx="2732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B050"/>
                </a:solidFill>
              </a:rPr>
              <a:t>50%   Reference group</a:t>
            </a: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1ED48A0-ADD7-4D24-F5F3-084B2326D1CA}"/>
              </a:ext>
            </a:extLst>
          </p:cNvPr>
          <p:cNvSpPr txBox="1"/>
          <p:nvPr/>
        </p:nvSpPr>
        <p:spPr>
          <a:xfrm>
            <a:off x="9618650" y="4912272"/>
            <a:ext cx="195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993366"/>
                </a:solidFill>
              </a:rPr>
              <a:t>11%   Major LEA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862E5BD-EBF3-F601-911B-89004B3D52E5}"/>
              </a:ext>
            </a:extLst>
          </p:cNvPr>
          <p:cNvSpPr txBox="1"/>
          <p:nvPr/>
        </p:nvSpPr>
        <p:spPr>
          <a:xfrm>
            <a:off x="9603413" y="4641044"/>
            <a:ext cx="258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17%   Minor LEA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FAA4069-FDF1-3753-DE71-734FFDFF8CEC}"/>
              </a:ext>
            </a:extLst>
          </p:cNvPr>
          <p:cNvCxnSpPr/>
          <p:nvPr/>
        </p:nvCxnSpPr>
        <p:spPr>
          <a:xfrm flipV="1">
            <a:off x="5008729" y="1910687"/>
            <a:ext cx="0" cy="3753134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3016753F-23FA-DD44-8A78-547251EC3B0B}"/>
              </a:ext>
            </a:extLst>
          </p:cNvPr>
          <p:cNvSpPr txBox="1"/>
          <p:nvPr/>
        </p:nvSpPr>
        <p:spPr>
          <a:xfrm>
            <a:off x="4611601" y="1511294"/>
            <a:ext cx="195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C00000"/>
                </a:solidFill>
              </a:rPr>
              <a:t>5 jaar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997A40C-CC65-F6E2-F82B-B588ABBE7F20}"/>
              </a:ext>
            </a:extLst>
          </p:cNvPr>
          <p:cNvSpPr txBox="1"/>
          <p:nvPr/>
        </p:nvSpPr>
        <p:spPr>
          <a:xfrm>
            <a:off x="5037854" y="2182030"/>
            <a:ext cx="7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00B050"/>
                </a:solidFill>
              </a:rPr>
              <a:t>78%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3CC5077-7A1F-1835-E0AE-CDF8FFADC831}"/>
              </a:ext>
            </a:extLst>
          </p:cNvPr>
          <p:cNvSpPr txBox="1"/>
          <p:nvPr/>
        </p:nvSpPr>
        <p:spPr>
          <a:xfrm>
            <a:off x="9593786" y="4230134"/>
            <a:ext cx="2263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>
                    <a:lumMod val="75000"/>
                  </a:schemeClr>
                </a:solidFill>
              </a:rPr>
              <a:t>28%   DFU</a:t>
            </a:r>
            <a:endParaRPr lang="nl-NL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EE8529A-894C-1F5D-57EC-212AED33A688}"/>
              </a:ext>
            </a:extLst>
          </p:cNvPr>
          <p:cNvSpPr txBox="1"/>
          <p:nvPr/>
        </p:nvSpPr>
        <p:spPr>
          <a:xfrm>
            <a:off x="5037854" y="3029903"/>
            <a:ext cx="7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4">
                    <a:lumMod val="75000"/>
                  </a:schemeClr>
                </a:solidFill>
              </a:rPr>
              <a:t>56%</a:t>
            </a:r>
            <a:endParaRPr lang="nl-NL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727DEB9-8B84-90B3-CF4B-CD6D1CE6B994}"/>
              </a:ext>
            </a:extLst>
          </p:cNvPr>
          <p:cNvSpPr txBox="1"/>
          <p:nvPr/>
        </p:nvSpPr>
        <p:spPr>
          <a:xfrm>
            <a:off x="5037854" y="3537610"/>
            <a:ext cx="79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45%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DE585B71-3443-9A0F-C502-87DF3A2A1C59}"/>
              </a:ext>
            </a:extLst>
          </p:cNvPr>
          <p:cNvSpPr txBox="1"/>
          <p:nvPr/>
        </p:nvSpPr>
        <p:spPr>
          <a:xfrm>
            <a:off x="5070604" y="4004373"/>
            <a:ext cx="69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993366"/>
                </a:solidFill>
              </a:rPr>
              <a:t>32%  </a:t>
            </a:r>
          </a:p>
        </p:txBody>
      </p:sp>
    </p:spTree>
    <p:extLst>
      <p:ext uri="{BB962C8B-B14F-4D97-AF65-F5344CB8AC3E}">
        <p14:creationId xmlns:p14="http://schemas.microsoft.com/office/powerpoint/2010/main" val="370848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4E62FD9-172F-CA61-BD33-147BF9F99F2B}"/>
              </a:ext>
            </a:extLst>
          </p:cNvPr>
          <p:cNvSpPr/>
          <p:nvPr/>
        </p:nvSpPr>
        <p:spPr>
          <a:xfrm>
            <a:off x="-46495" y="6488723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A5C1649-21FD-3A3C-29FC-39FB4B589E2F}"/>
              </a:ext>
            </a:extLst>
          </p:cNvPr>
          <p:cNvSpPr txBox="1"/>
          <p:nvPr/>
        </p:nvSpPr>
        <p:spPr>
          <a:xfrm>
            <a:off x="2175608" y="1242534"/>
            <a:ext cx="78304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8D4F2DE-2B92-0363-A793-EA77DAE3CD47}"/>
              </a:ext>
            </a:extLst>
          </p:cNvPr>
          <p:cNvSpPr txBox="1"/>
          <p:nvPr/>
        </p:nvSpPr>
        <p:spPr>
          <a:xfrm>
            <a:off x="2175608" y="656575"/>
            <a:ext cx="7830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Introductie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405A6C-1180-316F-5EF1-897DA196D2DA}"/>
              </a:ext>
            </a:extLst>
          </p:cNvPr>
          <p:cNvSpPr txBox="1"/>
          <p:nvPr/>
        </p:nvSpPr>
        <p:spPr>
          <a:xfrm>
            <a:off x="804844" y="1621792"/>
            <a:ext cx="8933046" cy="4080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Geneeskunde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UU,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afgestudeerd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 start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promotieonderzoek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Plastische-,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reconstructieve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                  en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handchirurgie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UMC Utrecht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DECO studie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(Kosten)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effectiviteit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decompressiechirurgie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mensen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diabetes mellitus en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neuropathie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NZa project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Lange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termijn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trends in diabetes,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diabetische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overleving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geassocieerde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kosten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me - Research at UMC Utrecht">
            <a:extLst>
              <a:ext uri="{FF2B5EF4-FFF2-40B4-BE49-F238E27FC236}">
                <a16:creationId xmlns:a16="http://schemas.microsoft.com/office/drawing/2014/main" id="{6A50E71C-D3C9-5539-0520-4D878AFC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4226A623-9117-FDE0-6150-7BEDC654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V&amp;VN - Coalitie Leefstijl in de Zorg">
            <a:extLst>
              <a:ext uri="{FF2B5EF4-FFF2-40B4-BE49-F238E27FC236}">
                <a16:creationId xmlns:a16="http://schemas.microsoft.com/office/drawing/2014/main" id="{AD22BDBB-0FD3-FB25-A670-4646C8B2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8A4485-6D66-15A4-7667-A1C54B4C7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26799" r="17133" b="12056"/>
          <a:stretch>
            <a:fillRect/>
          </a:stretch>
        </p:blipFill>
        <p:spPr>
          <a:xfrm>
            <a:off x="9482328" y="1155411"/>
            <a:ext cx="2221522" cy="32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3A6F-460C-B4FA-CB02-B7CA1890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C2DE592C-6E1D-DD27-2AD3-48A78DB4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5B8A4B93-D4ED-6288-5EC9-7DDE96441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A575D01A-11D5-E970-3612-44C494BF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A95AAF7-9045-9712-F772-49C89126E4D2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9EEFCA-3E9A-CB3C-96F1-EFCBB9707B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539"/>
          <a:stretch>
            <a:fillRect/>
          </a:stretch>
        </p:blipFill>
        <p:spPr>
          <a:xfrm>
            <a:off x="2460157" y="1857371"/>
            <a:ext cx="7897327" cy="458935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827369A-C8AC-DF06-9B9E-418D9D771596}"/>
              </a:ext>
            </a:extLst>
          </p:cNvPr>
          <p:cNvSpPr txBox="1"/>
          <p:nvPr/>
        </p:nvSpPr>
        <p:spPr>
          <a:xfrm>
            <a:off x="2147675" y="149667"/>
            <a:ext cx="8209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Hoge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zorgkosten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86BC529-211D-559B-0BF7-0A6A4C6D8920}"/>
              </a:ext>
            </a:extLst>
          </p:cNvPr>
          <p:cNvSpPr txBox="1"/>
          <p:nvPr/>
        </p:nvSpPr>
        <p:spPr>
          <a:xfrm>
            <a:off x="2180773" y="1126630"/>
            <a:ext cx="9762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Extra zorgkosten van diabetische voetulcera (36 mnd): 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€21.000,-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per patient </a:t>
            </a:r>
          </a:p>
        </p:txBody>
      </p:sp>
    </p:spTree>
    <p:extLst>
      <p:ext uri="{BB962C8B-B14F-4D97-AF65-F5344CB8AC3E}">
        <p14:creationId xmlns:p14="http://schemas.microsoft.com/office/powerpoint/2010/main" val="1037738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97465-3F36-692A-2B32-EB06C489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8A5A2625-3888-4002-3338-D8EBD4E4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3041A44D-71D1-AF82-DB17-C1F48762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F1AF5CC7-B401-DD49-9D13-F962A5FA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884FF04-08FB-0BB2-975C-9381E93B60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18"/>
          <a:stretch>
            <a:fillRect/>
          </a:stretch>
        </p:blipFill>
        <p:spPr>
          <a:xfrm>
            <a:off x="2503025" y="1808943"/>
            <a:ext cx="8167279" cy="476858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3A19A53-A5BA-30EB-7A93-FF5180063C42}"/>
              </a:ext>
            </a:extLst>
          </p:cNvPr>
          <p:cNvSpPr txBox="1"/>
          <p:nvPr/>
        </p:nvSpPr>
        <p:spPr>
          <a:xfrm>
            <a:off x="2147675" y="149667"/>
            <a:ext cx="8209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Hoge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zorgkosten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79C95B6-FBD7-1875-9B03-D01BCD1C20C5}"/>
              </a:ext>
            </a:extLst>
          </p:cNvPr>
          <p:cNvSpPr txBox="1"/>
          <p:nvPr/>
        </p:nvSpPr>
        <p:spPr>
          <a:xfrm>
            <a:off x="2180773" y="1126630"/>
            <a:ext cx="9441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Extra zorgkosten van minor amputaties (36 mnd): 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€56.000,-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 per patient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491A18A-9E57-74BD-9B1F-D4B2C5C7055C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45785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DA728-342F-75E5-F798-680586732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076CABBF-4895-E5D2-7DA5-79C47B8F1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79F41C39-E360-26E4-51E6-2A74B0BF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4054983C-CF9C-4F47-18AB-21584D77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B1486B-2BA6-572A-B27A-330C884E2C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907"/>
          <a:stretch>
            <a:fillRect/>
          </a:stretch>
        </p:blipFill>
        <p:spPr>
          <a:xfrm>
            <a:off x="2364961" y="1762498"/>
            <a:ext cx="8181045" cy="479471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B0E8EED-0D30-D2F2-BF95-573E174DEDE8}"/>
              </a:ext>
            </a:extLst>
          </p:cNvPr>
          <p:cNvSpPr txBox="1"/>
          <p:nvPr/>
        </p:nvSpPr>
        <p:spPr>
          <a:xfrm>
            <a:off x="2147675" y="149667"/>
            <a:ext cx="8209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Hoge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zorgkosten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van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voetcomplicaties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7644A2B-98A8-5D03-AC6F-FDC53C7D988C}"/>
              </a:ext>
            </a:extLst>
          </p:cNvPr>
          <p:cNvSpPr txBox="1"/>
          <p:nvPr/>
        </p:nvSpPr>
        <p:spPr>
          <a:xfrm>
            <a:off x="2180773" y="1126630"/>
            <a:ext cx="89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Extra zorgkosten van minor amputaties (36mnd): 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€96.000,- </a:t>
            </a:r>
            <a:r>
              <a:rPr lang="nl-NL" sz="2400" dirty="0">
                <a:solidFill>
                  <a:schemeClr val="accent1">
                    <a:lumMod val="75000"/>
                  </a:schemeClr>
                </a:solidFill>
              </a:rPr>
              <a:t>per patient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69550DD-230F-AD6D-8828-C3E4CD0862EE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1772939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50181-E160-4FFA-C333-214C94B8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ACF73359-FA17-7312-6834-5FE83DC6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BA539BED-444C-7DD2-CD27-3CD78AEF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259B302D-34E3-90B3-71ED-9BB36FFA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39C85AB-AF55-062F-5BB8-A54A684FC1E4}"/>
              </a:ext>
            </a:extLst>
          </p:cNvPr>
          <p:cNvSpPr txBox="1"/>
          <p:nvPr/>
        </p:nvSpPr>
        <p:spPr>
          <a:xfrm>
            <a:off x="3891232" y="341722"/>
            <a:ext cx="440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volgende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stap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C17E7F5-9626-1D45-DBC5-332592584E60}"/>
              </a:ext>
            </a:extLst>
          </p:cNvPr>
          <p:cNvSpPr txBox="1"/>
          <p:nvPr/>
        </p:nvSpPr>
        <p:spPr>
          <a:xfrm>
            <a:off x="1481905" y="2169428"/>
            <a:ext cx="10992046" cy="3747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Diabetes mellitus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blijft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toenemen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blijven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stijgen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Voetcomplicaties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hebben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slechte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overleving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zorgkosten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zijn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hoog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Voorkomen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is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beter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dan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genezen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5B5C804-7A31-D4FA-DABE-41B366743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073" y="2169428"/>
            <a:ext cx="2405448" cy="23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D5005-933B-B869-4EA9-C31079B1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6E1CEE8B-0C44-C569-D0B2-031B5EDAE660}"/>
              </a:ext>
            </a:extLst>
          </p:cNvPr>
          <p:cNvSpPr txBox="1"/>
          <p:nvPr/>
        </p:nvSpPr>
        <p:spPr>
          <a:xfrm>
            <a:off x="8852058" y="6263005"/>
            <a:ext cx="16161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Global Nerve Foundation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7A953A9-E302-C37F-F5A9-8F02CF41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216" y="2166198"/>
            <a:ext cx="8538246" cy="203454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CADA1FF-2AA2-D466-132F-C2C0847C4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01" y="3547553"/>
            <a:ext cx="8994576" cy="258495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049EE0B-8AE4-7F23-6D90-1D64274AA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02" y="1797864"/>
            <a:ext cx="6325483" cy="272453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F84D841-ED7B-8E30-0F77-16B3359D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309" y="3811009"/>
            <a:ext cx="7756959" cy="269277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47D6BE6-316A-5EE6-DC35-58EE3EE16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900" y="1448479"/>
            <a:ext cx="6439799" cy="2362530"/>
          </a:xfrm>
          <a:prstGeom prst="rect">
            <a:avLst/>
          </a:prstGeom>
        </p:spPr>
      </p:pic>
      <p:pic>
        <p:nvPicPr>
          <p:cNvPr id="21" name="Picture 2" descr="Home - Research at UMC Utrecht">
            <a:extLst>
              <a:ext uri="{FF2B5EF4-FFF2-40B4-BE49-F238E27FC236}">
                <a16:creationId xmlns:a16="http://schemas.microsoft.com/office/drawing/2014/main" id="{4EDED7CD-3602-62BC-C5F3-7EED79436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FD08597F-B336-B2B6-E993-AFE43392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V&amp;VN - Coalitie Leefstijl in de Zorg">
            <a:extLst>
              <a:ext uri="{FF2B5EF4-FFF2-40B4-BE49-F238E27FC236}">
                <a16:creationId xmlns:a16="http://schemas.microsoft.com/office/drawing/2014/main" id="{42291273-355D-DB35-E6B8-68A412CA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AFC3D47C-D83F-8532-60D2-8FCDB4DA7F9E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Zenuwdecompressiechirurgie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bij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patiënten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met diabetes </a:t>
            </a:r>
          </a:p>
        </p:txBody>
      </p:sp>
    </p:spTree>
    <p:extLst>
      <p:ext uri="{BB962C8B-B14F-4D97-AF65-F5344CB8AC3E}">
        <p14:creationId xmlns:p14="http://schemas.microsoft.com/office/powerpoint/2010/main" val="29876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11C38161-579D-351D-B386-98BDFB104A10}"/>
              </a:ext>
            </a:extLst>
          </p:cNvPr>
          <p:cNvSpPr txBox="1"/>
          <p:nvPr/>
        </p:nvSpPr>
        <p:spPr>
          <a:xfrm>
            <a:off x="1560089" y="1415336"/>
            <a:ext cx="9906006" cy="316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344 deelnemers, 12 ziekenhuizen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Subsidie door ZonMw en Diabetesfonds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Zenuwdecompressiechirugie in het onderbeen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Follow-up: 4 jaar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Uitkomstmaten: kwaliteit van leven, diabetische voetulcera en amputaties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A5526F-0A98-B1A7-62AA-6BCD63550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548" y="1415336"/>
            <a:ext cx="1785893" cy="1766048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7307D93F-18D6-4908-AFAE-74CD8162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696957A8-2C2A-3534-45C3-4612390B5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&amp;VN - Coalitie Leefstijl in de Zorg">
            <a:extLst>
              <a:ext uri="{FF2B5EF4-FFF2-40B4-BE49-F238E27FC236}">
                <a16:creationId xmlns:a16="http://schemas.microsoft.com/office/drawing/2014/main" id="{48C0E3FA-C1FA-DC03-090C-6E2E85E01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5F62ED1-D134-5DE4-47B5-6D37F501153F}"/>
              </a:ext>
            </a:extLst>
          </p:cNvPr>
          <p:cNvSpPr txBox="1"/>
          <p:nvPr/>
        </p:nvSpPr>
        <p:spPr>
          <a:xfrm>
            <a:off x="3891232" y="341722"/>
            <a:ext cx="440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DECO-studie</a:t>
            </a:r>
          </a:p>
        </p:txBody>
      </p:sp>
      <p:pic>
        <p:nvPicPr>
          <p:cNvPr id="15" name="Content Placeholder 4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88895385-C083-201B-4C20-8D42ADD43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311" y="4259446"/>
            <a:ext cx="5099378" cy="24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2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ACE0-C362-90E7-7101-ACDE65732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AF5F82CC-7C58-506F-E1C2-EBF3B0A13AE0}"/>
              </a:ext>
            </a:extLst>
          </p:cNvPr>
          <p:cNvSpPr txBox="1"/>
          <p:nvPr/>
        </p:nvSpPr>
        <p:spPr>
          <a:xfrm>
            <a:off x="2175608" y="1242534"/>
            <a:ext cx="78304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1A9692C-6920-74DF-FCE4-0DFEEEB13E67}"/>
              </a:ext>
            </a:extLst>
          </p:cNvPr>
          <p:cNvSpPr txBox="1"/>
          <p:nvPr/>
        </p:nvSpPr>
        <p:spPr>
          <a:xfrm>
            <a:off x="2175608" y="203668"/>
            <a:ext cx="7830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Compressieneuropathie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F10FFD-DB98-32FC-AE7F-E9261E9C6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99" y="972302"/>
            <a:ext cx="7952938" cy="548884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8D668CC-4525-CFD9-94B2-84B8BC8F57BD}"/>
              </a:ext>
            </a:extLst>
          </p:cNvPr>
          <p:cNvSpPr/>
          <p:nvPr/>
        </p:nvSpPr>
        <p:spPr>
          <a:xfrm>
            <a:off x="2173699" y="4369169"/>
            <a:ext cx="3054114" cy="1790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C65EA52-6B37-07D3-FB9E-97582D242989}"/>
              </a:ext>
            </a:extLst>
          </p:cNvPr>
          <p:cNvSpPr/>
          <p:nvPr/>
        </p:nvSpPr>
        <p:spPr>
          <a:xfrm>
            <a:off x="5179483" y="3875964"/>
            <a:ext cx="5097281" cy="258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C05B86B8-4064-41BB-EF8D-7E8BE6CA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249AEDB8-0D48-039A-5810-CF298EC59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&amp;VN - Coalitie Leefstijl in de Zorg">
            <a:extLst>
              <a:ext uri="{FF2B5EF4-FFF2-40B4-BE49-F238E27FC236}">
                <a16:creationId xmlns:a16="http://schemas.microsoft.com/office/drawing/2014/main" id="{75B8E30A-3EA6-310B-5AF1-02FD44BD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1A8892E-0A0C-17C5-87D3-3F8163EA5B66}"/>
              </a:ext>
            </a:extLst>
          </p:cNvPr>
          <p:cNvSpPr txBox="1"/>
          <p:nvPr/>
        </p:nvSpPr>
        <p:spPr>
          <a:xfrm>
            <a:off x="8970463" y="6487273"/>
            <a:ext cx="31630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Liao C &amp; Zhang W, Ther Adv Neurol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Disord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, 17, 2024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21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FA5C1649-21FD-3A3C-29FC-39FB4B589E2F}"/>
              </a:ext>
            </a:extLst>
          </p:cNvPr>
          <p:cNvSpPr txBox="1"/>
          <p:nvPr/>
        </p:nvSpPr>
        <p:spPr>
          <a:xfrm>
            <a:off x="2175608" y="1242534"/>
            <a:ext cx="78304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8D4F2DE-2B92-0363-A793-EA77DAE3CD47}"/>
              </a:ext>
            </a:extLst>
          </p:cNvPr>
          <p:cNvSpPr txBox="1"/>
          <p:nvPr/>
        </p:nvSpPr>
        <p:spPr>
          <a:xfrm>
            <a:off x="2175608" y="203668"/>
            <a:ext cx="7830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Compressieneuropathie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0CD76C-5250-E2A2-6675-25A56A828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699" y="972302"/>
            <a:ext cx="7952938" cy="5488842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F0257107-F4B5-A6C2-66DF-6B4D09EA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D0C91E71-E05C-3261-1584-0933ABC2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A09979E2-AB7C-152C-F0F4-B026DBF3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3267764-54DF-32A3-35CA-7472EF6A48DD}"/>
              </a:ext>
            </a:extLst>
          </p:cNvPr>
          <p:cNvSpPr txBox="1"/>
          <p:nvPr/>
        </p:nvSpPr>
        <p:spPr>
          <a:xfrm>
            <a:off x="8970463" y="6487273"/>
            <a:ext cx="31630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Liao C &amp; Zhang W, Ther Adv Neurol </a:t>
            </a:r>
            <a:r>
              <a:rPr lang="en-US" sz="1100" dirty="0" err="1">
                <a:solidFill>
                  <a:schemeClr val="accent1">
                    <a:lumMod val="75000"/>
                  </a:schemeClr>
                </a:solidFill>
              </a:rPr>
              <a:t>Disord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, 17, 2024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20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>
            <a:extLst>
              <a:ext uri="{FF2B5EF4-FFF2-40B4-BE49-F238E27FC236}">
                <a16:creationId xmlns:a16="http://schemas.microsoft.com/office/drawing/2014/main" id="{AF780DAE-8224-64D9-7014-FA39C019F13F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C3B63FB-B0BF-9CAB-68E6-99DEA8D18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952" y="1471814"/>
            <a:ext cx="6093439" cy="358164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7CA1815-9AD2-7269-0585-34E273AB54CC}"/>
              </a:ext>
            </a:extLst>
          </p:cNvPr>
          <p:cNvSpPr/>
          <p:nvPr/>
        </p:nvSpPr>
        <p:spPr>
          <a:xfrm>
            <a:off x="5220593" y="3557359"/>
            <a:ext cx="3596710" cy="158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Figure 1.png" descr="Figure 1.png">
            <a:extLst>
              <a:ext uri="{FF2B5EF4-FFF2-40B4-BE49-F238E27FC236}">
                <a16:creationId xmlns:a16="http://schemas.microsoft.com/office/drawing/2014/main" id="{703B2C5D-F2BB-041E-0B8A-7FD2FFA6B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85" y="3606507"/>
            <a:ext cx="7208716" cy="2327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Home - Research at UMC Utrecht">
            <a:extLst>
              <a:ext uri="{FF2B5EF4-FFF2-40B4-BE49-F238E27FC236}">
                <a16:creationId xmlns:a16="http://schemas.microsoft.com/office/drawing/2014/main" id="{C3353165-B1BD-209D-DE70-F92287AA0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D6858A23-F71B-C368-C91F-2EE6BDD1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&amp;VN - Coalitie Leefstijl in de Zorg">
            <a:extLst>
              <a:ext uri="{FF2B5EF4-FFF2-40B4-BE49-F238E27FC236}">
                <a16:creationId xmlns:a16="http://schemas.microsoft.com/office/drawing/2014/main" id="{108063D4-A334-E752-DC03-9B78562F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EB01E29-5953-0923-6B56-1C9CE824FD4E}"/>
              </a:ext>
            </a:extLst>
          </p:cNvPr>
          <p:cNvSpPr txBox="1"/>
          <p:nvPr/>
        </p:nvSpPr>
        <p:spPr>
          <a:xfrm>
            <a:off x="3891232" y="341722"/>
            <a:ext cx="440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DECO-studie</a:t>
            </a:r>
          </a:p>
        </p:txBody>
      </p:sp>
    </p:spTree>
    <p:extLst>
      <p:ext uri="{BB962C8B-B14F-4D97-AF65-F5344CB8AC3E}">
        <p14:creationId xmlns:p14="http://schemas.microsoft.com/office/powerpoint/2010/main" val="261234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DCEFB25-0EE5-0134-7BC1-EF9D5A945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332" y="949489"/>
            <a:ext cx="4877366" cy="4877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B8139BF3-14C3-2495-ABE3-96B678C28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78" y="2050329"/>
            <a:ext cx="3573950" cy="2675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2CA1A881-613E-6A25-339B-73554D2A7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31" y="2021702"/>
            <a:ext cx="3263334" cy="3091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Home - Research at UMC Utrecht">
            <a:extLst>
              <a:ext uri="{FF2B5EF4-FFF2-40B4-BE49-F238E27FC236}">
                <a16:creationId xmlns:a16="http://schemas.microsoft.com/office/drawing/2014/main" id="{C88A9E4E-F4AC-6939-69C5-9F704D5A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F7C1D333-1979-F313-E46A-3FE9B86BC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&amp;VN - Coalitie Leefstijl in de Zorg">
            <a:extLst>
              <a:ext uri="{FF2B5EF4-FFF2-40B4-BE49-F238E27FC236}">
                <a16:creationId xmlns:a16="http://schemas.microsoft.com/office/drawing/2014/main" id="{2848E187-1D05-4CD4-126E-6421D9B3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698B69A-1BEB-DD4F-2FF3-3BC849BCC7B3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23703C5-929F-306A-D6A3-11CAED81A753}"/>
              </a:ext>
            </a:extLst>
          </p:cNvPr>
          <p:cNvSpPr txBox="1"/>
          <p:nvPr/>
        </p:nvSpPr>
        <p:spPr>
          <a:xfrm>
            <a:off x="3891232" y="341722"/>
            <a:ext cx="440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DECO-studie</a:t>
            </a:r>
          </a:p>
        </p:txBody>
      </p:sp>
    </p:spTree>
    <p:extLst>
      <p:ext uri="{BB962C8B-B14F-4D97-AF65-F5344CB8AC3E}">
        <p14:creationId xmlns:p14="http://schemas.microsoft.com/office/powerpoint/2010/main" val="3704287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4E62FD9-172F-CA61-BD33-147BF9F99F2B}"/>
              </a:ext>
            </a:extLst>
          </p:cNvPr>
          <p:cNvSpPr/>
          <p:nvPr/>
        </p:nvSpPr>
        <p:spPr>
          <a:xfrm>
            <a:off x="-46495" y="6488723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A5C1649-21FD-3A3C-29FC-39FB4B589E2F}"/>
              </a:ext>
            </a:extLst>
          </p:cNvPr>
          <p:cNvSpPr txBox="1"/>
          <p:nvPr/>
        </p:nvSpPr>
        <p:spPr>
          <a:xfrm>
            <a:off x="2175608" y="1242534"/>
            <a:ext cx="78304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8D4F2DE-2B92-0363-A793-EA77DAE3CD47}"/>
              </a:ext>
            </a:extLst>
          </p:cNvPr>
          <p:cNvSpPr txBox="1"/>
          <p:nvPr/>
        </p:nvSpPr>
        <p:spPr>
          <a:xfrm>
            <a:off x="4084594" y="340450"/>
            <a:ext cx="4059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Onderzoeksteams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0" descr="A person in a white coat&#10;&#10;Description automatically generated">
            <a:extLst>
              <a:ext uri="{FF2B5EF4-FFF2-40B4-BE49-F238E27FC236}">
                <a16:creationId xmlns:a16="http://schemas.microsoft.com/office/drawing/2014/main" id="{CF7DFF75-E470-7AE7-8EC0-0386B51C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8" y="1831748"/>
            <a:ext cx="1942743" cy="1906317"/>
          </a:xfrm>
          <a:prstGeom prst="rect">
            <a:avLst/>
          </a:prstGeom>
        </p:spPr>
      </p:pic>
      <p:pic>
        <p:nvPicPr>
          <p:cNvPr id="9" name="Picture 22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80C4BF27-8D3D-2BCC-2368-4EEA56E71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40504"/>
            <a:ext cx="2500087" cy="1906317"/>
          </a:xfrm>
          <a:prstGeom prst="rect">
            <a:avLst/>
          </a:prstGeom>
        </p:spPr>
      </p:pic>
      <p:pic>
        <p:nvPicPr>
          <p:cNvPr id="10" name="Picture 10" descr="A person in a white coat&#10;&#10;Description automatically generated">
            <a:extLst>
              <a:ext uri="{FF2B5EF4-FFF2-40B4-BE49-F238E27FC236}">
                <a16:creationId xmlns:a16="http://schemas.microsoft.com/office/drawing/2014/main" id="{695C7F1F-F6F2-5DEF-AB07-73FEBF7D9C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557"/>
          <a:stretch/>
        </p:blipFill>
        <p:spPr>
          <a:xfrm>
            <a:off x="4084594" y="1762117"/>
            <a:ext cx="1746973" cy="2028392"/>
          </a:xfrm>
          <a:prstGeom prst="rect">
            <a:avLst/>
          </a:prstGeom>
        </p:spPr>
      </p:pic>
      <p:pic>
        <p:nvPicPr>
          <p:cNvPr id="11" name="Picture 12" descr="A person with long hair wearing a black turtleneck&#10;&#10;Description automatically generated">
            <a:extLst>
              <a:ext uri="{FF2B5EF4-FFF2-40B4-BE49-F238E27FC236}">
                <a16:creationId xmlns:a16="http://schemas.microsoft.com/office/drawing/2014/main" id="{0B717748-CEB9-0157-DAB3-D7DA6D1F7A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5880"/>
          <a:stretch/>
        </p:blipFill>
        <p:spPr>
          <a:xfrm>
            <a:off x="2447690" y="3903346"/>
            <a:ext cx="1641835" cy="1906318"/>
          </a:xfrm>
          <a:prstGeom prst="rect">
            <a:avLst/>
          </a:prstGeom>
        </p:spPr>
      </p:pic>
      <p:pic>
        <p:nvPicPr>
          <p:cNvPr id="12" name="Tijdelijke aanduiding voor inhoud 8">
            <a:extLst>
              <a:ext uri="{FF2B5EF4-FFF2-40B4-BE49-F238E27FC236}">
                <a16:creationId xmlns:a16="http://schemas.microsoft.com/office/drawing/2014/main" id="{EEF0F2B1-C140-006B-38F7-793AFE2C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166" r="7544" b="5680"/>
          <a:stretch/>
        </p:blipFill>
        <p:spPr>
          <a:xfrm>
            <a:off x="4040128" y="3818680"/>
            <a:ext cx="1959632" cy="2057889"/>
          </a:xfrm>
          <a:prstGeom prst="rect">
            <a:avLst/>
          </a:prstGeom>
        </p:spPr>
      </p:pic>
      <p:pic>
        <p:nvPicPr>
          <p:cNvPr id="13" name="Picture 9" descr="A person with a beard&#10;&#10;Description automatically generated">
            <a:extLst>
              <a:ext uri="{FF2B5EF4-FFF2-40B4-BE49-F238E27FC236}">
                <a16:creationId xmlns:a16="http://schemas.microsoft.com/office/drawing/2014/main" id="{25779CF3-9D99-B894-4B44-602829FD0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0377" y="1831747"/>
            <a:ext cx="1638967" cy="190631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6E959A5-727B-147B-729B-423B9D265E0B}"/>
              </a:ext>
            </a:extLst>
          </p:cNvPr>
          <p:cNvSpPr txBox="1"/>
          <p:nvPr/>
        </p:nvSpPr>
        <p:spPr>
          <a:xfrm>
            <a:off x="2097532" y="1246972"/>
            <a:ext cx="3734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DECO studie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40BB6CB-C198-1CE3-4D8F-0D6720B61137}"/>
              </a:ext>
            </a:extLst>
          </p:cNvPr>
          <p:cNvSpPr txBox="1"/>
          <p:nvPr/>
        </p:nvSpPr>
        <p:spPr>
          <a:xfrm>
            <a:off x="7315200" y="1215211"/>
            <a:ext cx="487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Nederlandse Zorgautoriteit</a:t>
            </a:r>
          </a:p>
        </p:txBody>
      </p:sp>
      <p:pic>
        <p:nvPicPr>
          <p:cNvPr id="17" name="Afbeelding 16" descr="Afbeelding met Menselijk gezicht, persoon, kleding, muur&#10;&#10;Door AI gegenereerde inhoud is mogelijk onjuist.">
            <a:extLst>
              <a:ext uri="{FF2B5EF4-FFF2-40B4-BE49-F238E27FC236}">
                <a16:creationId xmlns:a16="http://schemas.microsoft.com/office/drawing/2014/main" id="{2A241C02-1273-BA56-BE8F-F6F114113B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18827" b="20420"/>
          <a:stretch/>
        </p:blipFill>
        <p:spPr>
          <a:xfrm>
            <a:off x="10454200" y="2468041"/>
            <a:ext cx="1247822" cy="165634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0" name="Afbeelding 19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BAE2FCD8-2C24-3DFA-B236-5FB0A1BB3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" r="31000"/>
          <a:stretch/>
        </p:blipFill>
        <p:spPr>
          <a:xfrm>
            <a:off x="9128251" y="2468042"/>
            <a:ext cx="1142089" cy="165634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2" name="Afbeelding 21" descr="Afbeelding met Menselijk gezicht, glimlach, persoon, huid&#10;&#10;Door AI gegenereerde inhoud is mogelijk onjuist.">
            <a:extLst>
              <a:ext uri="{FF2B5EF4-FFF2-40B4-BE49-F238E27FC236}">
                <a16:creationId xmlns:a16="http://schemas.microsoft.com/office/drawing/2014/main" id="{369D6772-0EAF-20FB-0CDF-68CF8F95C7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7" b="24065"/>
          <a:stretch/>
        </p:blipFill>
        <p:spPr>
          <a:xfrm>
            <a:off x="7636664" y="2468041"/>
            <a:ext cx="1307728" cy="16563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05B1C773-27F3-9773-42AF-6EB767395CCD}"/>
              </a:ext>
            </a:extLst>
          </p:cNvPr>
          <p:cNvSpPr txBox="1"/>
          <p:nvPr/>
        </p:nvSpPr>
        <p:spPr>
          <a:xfrm>
            <a:off x="7636664" y="4250349"/>
            <a:ext cx="147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V. Shestalova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7A27E476-B3C0-E464-12EC-475D25BD5B71}"/>
              </a:ext>
            </a:extLst>
          </p:cNvPr>
          <p:cNvSpPr txBox="1"/>
          <p:nvPr/>
        </p:nvSpPr>
        <p:spPr>
          <a:xfrm>
            <a:off x="9305273" y="4267252"/>
            <a:ext cx="147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I. Seinen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545604F-4EF8-57AC-3CD5-1E6064D41557}"/>
              </a:ext>
            </a:extLst>
          </p:cNvPr>
          <p:cNvSpPr txBox="1"/>
          <p:nvPr/>
        </p:nvSpPr>
        <p:spPr>
          <a:xfrm>
            <a:off x="10601739" y="4255568"/>
            <a:ext cx="1477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D. Saeedi</a:t>
            </a:r>
          </a:p>
        </p:txBody>
      </p:sp>
      <p:pic>
        <p:nvPicPr>
          <p:cNvPr id="16" name="Picture 2" descr="Home - Research at UMC Utrecht">
            <a:extLst>
              <a:ext uri="{FF2B5EF4-FFF2-40B4-BE49-F238E27FC236}">
                <a16:creationId xmlns:a16="http://schemas.microsoft.com/office/drawing/2014/main" id="{51DCD2A4-33B2-F7DB-C61E-271BFB5B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7762B450-8148-CC42-4BBC-7EDDB807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V&amp;VN - Coalitie Leefstijl in de Zorg">
            <a:extLst>
              <a:ext uri="{FF2B5EF4-FFF2-40B4-BE49-F238E27FC236}">
                <a16:creationId xmlns:a16="http://schemas.microsoft.com/office/drawing/2014/main" id="{A6ED7282-F609-7015-41DA-594119B5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92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49BB6404-6CD4-BF04-11B4-1CFFB6CCE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8"/>
          <a:stretch/>
        </p:blipFill>
        <p:spPr>
          <a:xfrm>
            <a:off x="0" y="1748097"/>
            <a:ext cx="3498136" cy="395466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75D82C8-ED3F-3C96-6ECE-073F00CEB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955" y="2108679"/>
            <a:ext cx="3594082" cy="359408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7746E55-6F94-B516-5E07-96D016385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654" y="2108679"/>
            <a:ext cx="3594082" cy="3594082"/>
          </a:xfrm>
          <a:prstGeom prst="rect">
            <a:avLst/>
          </a:prstGeom>
        </p:spPr>
      </p:pic>
      <p:pic>
        <p:nvPicPr>
          <p:cNvPr id="6" name="Picture 2" descr="Home - Research at UMC Utrecht">
            <a:extLst>
              <a:ext uri="{FF2B5EF4-FFF2-40B4-BE49-F238E27FC236}">
                <a16:creationId xmlns:a16="http://schemas.microsoft.com/office/drawing/2014/main" id="{190CCB05-8FEB-AABD-445C-55B452076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BCBF17B6-D70A-98D2-0666-0CE27160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&amp;VN - Coalitie Leefstijl in de Zorg">
            <a:extLst>
              <a:ext uri="{FF2B5EF4-FFF2-40B4-BE49-F238E27FC236}">
                <a16:creationId xmlns:a16="http://schemas.microsoft.com/office/drawing/2014/main" id="{48E22D91-A1FF-095C-1733-205BB8367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51A8EDD-4706-7829-39B0-F22F3ADD2B86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n. Tibialis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t.h.v.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Tarsale Tunnel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5E7CA7-3A2C-1FD1-C546-92FA99B19E26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3B4D8293-018F-3B8B-C8F2-A2F549DEF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64" y="1751533"/>
            <a:ext cx="4136136" cy="4139184"/>
          </a:xfrm>
          <a:prstGeom prst="rect">
            <a:avLst/>
          </a:prstGeom>
        </p:spPr>
      </p:pic>
      <p:pic>
        <p:nvPicPr>
          <p:cNvPr id="26" name="Afbeelding 25" descr="Afbeelding met tekenfilm, kunst, illustratie&#10;&#10;Door AI gegenereerde inhoud is mogelijk onjuist.">
            <a:extLst>
              <a:ext uri="{FF2B5EF4-FFF2-40B4-BE49-F238E27FC236}">
                <a16:creationId xmlns:a16="http://schemas.microsoft.com/office/drawing/2014/main" id="{52F63B3E-BF36-111B-4D11-947A5C8C2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670" y="1751533"/>
            <a:ext cx="4136136" cy="4139184"/>
          </a:xfrm>
          <a:prstGeom prst="rect">
            <a:avLst/>
          </a:prstGeom>
        </p:spPr>
      </p:pic>
      <p:pic>
        <p:nvPicPr>
          <p:cNvPr id="3" name="Picture 2" descr="Home - Research at UMC Utrecht">
            <a:extLst>
              <a:ext uri="{FF2B5EF4-FFF2-40B4-BE49-F238E27FC236}">
                <a16:creationId xmlns:a16="http://schemas.microsoft.com/office/drawing/2014/main" id="{BB65C3E7-D203-5821-3924-78B62644C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F847F526-7DAC-2EDC-4074-8F7F5591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0991CBA6-42F6-83C2-1055-9DF7AB69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6873015-78B4-1431-0A45-AAD0A9F27D95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n. Tibialis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t.h.v.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Tarsale Tunnel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5C2D16D-6E0C-0A24-A168-9CD61C4D11D0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6540D57-95DF-AE4F-B6C8-7CDDA0863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35"/>
          <a:stretch/>
        </p:blipFill>
        <p:spPr>
          <a:xfrm>
            <a:off x="319126" y="1464486"/>
            <a:ext cx="2860010" cy="4420984"/>
          </a:xfrm>
          <a:prstGeom prst="rect">
            <a:avLst/>
          </a:prstGeom>
        </p:spPr>
      </p:pic>
      <p:pic>
        <p:nvPicPr>
          <p:cNvPr id="8" name="Afbeelding 7" descr="Afbeelding met mode&#10;&#10;Door AI gegenereerde inhoud is mogelijk onjuist.">
            <a:extLst>
              <a:ext uri="{FF2B5EF4-FFF2-40B4-BE49-F238E27FC236}">
                <a16:creationId xmlns:a16="http://schemas.microsoft.com/office/drawing/2014/main" id="{B1DB24A9-2ECA-CACC-F873-27A01CB50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414" y="1464486"/>
            <a:ext cx="3406521" cy="446476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857896A-980C-6770-51A9-BCBACAFE9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38" y="1463867"/>
            <a:ext cx="3467364" cy="4544503"/>
          </a:xfrm>
          <a:prstGeom prst="rect">
            <a:avLst/>
          </a:prstGeom>
        </p:spPr>
      </p:pic>
      <p:pic>
        <p:nvPicPr>
          <p:cNvPr id="3" name="Picture 2" descr="Home - Research at UMC Utrecht">
            <a:extLst>
              <a:ext uri="{FF2B5EF4-FFF2-40B4-BE49-F238E27FC236}">
                <a16:creationId xmlns:a16="http://schemas.microsoft.com/office/drawing/2014/main" id="{672F3280-AFB2-F5F1-9211-B73CC36B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CF316DD9-DF50-096B-56CC-A9E54F63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&amp;VN - Coalitie Leefstijl in de Zorg">
            <a:extLst>
              <a:ext uri="{FF2B5EF4-FFF2-40B4-BE49-F238E27FC236}">
                <a16:creationId xmlns:a16="http://schemas.microsoft.com/office/drawing/2014/main" id="{97C62972-C41F-A4A0-14A7-E2D012E3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CC407E7-BE25-7062-F1CA-F88D0E3E920D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n. Tibialis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t.h.v.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Soleal Sling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8D66CA1-9682-BD37-E70D-B3EFEB0B0A76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34E86D2-6B1E-4725-B5CE-14C9B9EE3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5" y="1509407"/>
            <a:ext cx="2534554" cy="5064819"/>
          </a:xfrm>
          <a:prstGeom prst="rect">
            <a:avLst/>
          </a:prstGeom>
        </p:spPr>
      </p:pic>
      <p:pic>
        <p:nvPicPr>
          <p:cNvPr id="9" name="Afbeelding 8" descr="Afbeelding met kleding, joint, schoeisel&#10;&#10;Door AI gegenereerde inhoud is mogelijk onjuist.">
            <a:extLst>
              <a:ext uri="{FF2B5EF4-FFF2-40B4-BE49-F238E27FC236}">
                <a16:creationId xmlns:a16="http://schemas.microsoft.com/office/drawing/2014/main" id="{9594E087-CAF5-BB16-E8A8-45FCAFB5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72" y="1504268"/>
            <a:ext cx="2534554" cy="5064820"/>
          </a:xfrm>
          <a:prstGeom prst="rect">
            <a:avLst/>
          </a:prstGeom>
        </p:spPr>
      </p:pic>
      <p:pic>
        <p:nvPicPr>
          <p:cNvPr id="11" name="Afbeelding 10" descr="Afbeelding met joint&#10;&#10;Door AI gegenereerde inhoud is mogelijk onjuist.">
            <a:extLst>
              <a:ext uri="{FF2B5EF4-FFF2-40B4-BE49-F238E27FC236}">
                <a16:creationId xmlns:a16="http://schemas.microsoft.com/office/drawing/2014/main" id="{804B2411-B419-2711-DDB4-7D106924E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576" y="1467748"/>
            <a:ext cx="4500009" cy="4500009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83D76555-509A-BBCE-1CF6-13B8C781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CBD03550-6957-8BA0-06BC-8CF4D357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&amp;VN - Coalitie Leefstijl in de Zorg">
            <a:extLst>
              <a:ext uri="{FF2B5EF4-FFF2-40B4-BE49-F238E27FC236}">
                <a16:creationId xmlns:a16="http://schemas.microsoft.com/office/drawing/2014/main" id="{00419004-CCC2-40C0-7EA2-103C32EE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344710D-3D05-FE03-192E-B62EE7626084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n. Peroneus Communis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D666DDB-4406-03C4-79C8-1EF1A7C74EB2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3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joint, schets&#10;&#10;Door AI gegenereerde inhoud is mogelijk onjuist.">
            <a:extLst>
              <a:ext uri="{FF2B5EF4-FFF2-40B4-BE49-F238E27FC236}">
                <a16:creationId xmlns:a16="http://schemas.microsoft.com/office/drawing/2014/main" id="{3D8384BD-1738-16FF-BFB8-C8BA81FE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97" y="1788644"/>
            <a:ext cx="2449493" cy="4894841"/>
          </a:xfrm>
          <a:prstGeom prst="rect">
            <a:avLst/>
          </a:prstGeom>
        </p:spPr>
      </p:pic>
      <p:pic>
        <p:nvPicPr>
          <p:cNvPr id="7" name="Afbeelding 6" descr="Afbeelding met joint&#10;&#10;Door AI gegenereerde inhoud is mogelijk onjuist.">
            <a:extLst>
              <a:ext uri="{FF2B5EF4-FFF2-40B4-BE49-F238E27FC236}">
                <a16:creationId xmlns:a16="http://schemas.microsoft.com/office/drawing/2014/main" id="{27C4D575-BE63-2666-AB06-41BA050E8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967" y="1788644"/>
            <a:ext cx="2449492" cy="4894839"/>
          </a:xfrm>
          <a:prstGeom prst="rect">
            <a:avLst/>
          </a:prstGeom>
        </p:spPr>
      </p:pic>
      <p:pic>
        <p:nvPicPr>
          <p:cNvPr id="9" name="Afbeelding 8" descr="Afbeelding met schermopname, mode&#10;&#10;Door AI gegenereerde inhoud is mogelijk onjuist.">
            <a:extLst>
              <a:ext uri="{FF2B5EF4-FFF2-40B4-BE49-F238E27FC236}">
                <a16:creationId xmlns:a16="http://schemas.microsoft.com/office/drawing/2014/main" id="{83233F95-FF41-DD0C-A6DE-AC22602D1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572" y="1517672"/>
            <a:ext cx="4577678" cy="4577678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84BA243D-EF5D-DCEE-26A9-F3EAFF070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0F92B771-161B-DE38-4677-23436F118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&amp;VN - Coalitie Leefstijl in de Zorg">
            <a:extLst>
              <a:ext uri="{FF2B5EF4-FFF2-40B4-BE49-F238E27FC236}">
                <a16:creationId xmlns:a16="http://schemas.microsoft.com/office/drawing/2014/main" id="{69DD95F2-0544-5CE5-9EB5-EC784DD2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A2E1736-5FC5-31F5-1F1F-96AD02849E5F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n. Peroneus Superficialis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B686658-42EF-8AF0-9161-121E916215E7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joint, ader&#10;&#10;Door AI gegenereerde inhoud is mogelijk onjuist.">
            <a:extLst>
              <a:ext uri="{FF2B5EF4-FFF2-40B4-BE49-F238E27FC236}">
                <a16:creationId xmlns:a16="http://schemas.microsoft.com/office/drawing/2014/main" id="{4F9101A0-DF61-15F9-B778-3A1446FF3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8"/>
          <a:stretch/>
        </p:blipFill>
        <p:spPr>
          <a:xfrm>
            <a:off x="791344" y="1698580"/>
            <a:ext cx="3100170" cy="4255460"/>
          </a:xfrm>
          <a:prstGeom prst="rect">
            <a:avLst/>
          </a:prstGeom>
        </p:spPr>
      </p:pic>
      <p:pic>
        <p:nvPicPr>
          <p:cNvPr id="7" name="Afbeelding 6" descr="Afbeelding met schets, mode&#10;&#10;Door AI gegenereerde inhoud is mogelijk onjuist.">
            <a:extLst>
              <a:ext uri="{FF2B5EF4-FFF2-40B4-BE49-F238E27FC236}">
                <a16:creationId xmlns:a16="http://schemas.microsoft.com/office/drawing/2014/main" id="{B1362D17-59D9-DB1E-153C-FB2731E1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193" y="1783644"/>
            <a:ext cx="2850553" cy="4221885"/>
          </a:xfrm>
          <a:prstGeom prst="rect">
            <a:avLst/>
          </a:prstGeom>
        </p:spPr>
      </p:pic>
      <p:pic>
        <p:nvPicPr>
          <p:cNvPr id="9" name="Afbeelding 8" descr="Afbeelding met schets, tekst, tekenfilm, vinger&#10;&#10;Door AI gegenereerde inhoud is mogelijk onjuist.">
            <a:extLst>
              <a:ext uri="{FF2B5EF4-FFF2-40B4-BE49-F238E27FC236}">
                <a16:creationId xmlns:a16="http://schemas.microsoft.com/office/drawing/2014/main" id="{D609978A-565E-6129-DBD2-0A4C6337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172" y="1773011"/>
            <a:ext cx="2850553" cy="4221885"/>
          </a:xfrm>
          <a:prstGeom prst="rect">
            <a:avLst/>
          </a:prstGeom>
        </p:spPr>
      </p:pic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C7D29170-CB3F-68D0-4854-E2448951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554D38C0-9085-2327-5764-75D9A2F0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&amp;VN - Coalitie Leefstijl in de Zorg">
            <a:extLst>
              <a:ext uri="{FF2B5EF4-FFF2-40B4-BE49-F238E27FC236}">
                <a16:creationId xmlns:a16="http://schemas.microsoft.com/office/drawing/2014/main" id="{764AFA1C-A446-0E31-4BE4-6706EECB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476B507-F3D3-D9FE-D992-0A0AF8ACF1C8}"/>
              </a:ext>
            </a:extLst>
          </p:cNvPr>
          <p:cNvSpPr txBox="1"/>
          <p:nvPr/>
        </p:nvSpPr>
        <p:spPr>
          <a:xfrm>
            <a:off x="3168827" y="134068"/>
            <a:ext cx="6474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Decompressiechirurgie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n. Peroneus Profundus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D35274A-0DEC-B56F-A8E0-66DD3ACD9913}"/>
              </a:ext>
            </a:extLst>
          </p:cNvPr>
          <p:cNvSpPr txBox="1"/>
          <p:nvPr/>
        </p:nvSpPr>
        <p:spPr>
          <a:xfrm>
            <a:off x="9788615" y="6487273"/>
            <a:ext cx="2156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accent1">
                    <a:lumMod val="75000"/>
                  </a:schemeClr>
                </a:solidFill>
              </a:rPr>
              <a:t>Rinkel WD, BMJ Open, 10(1), 2020</a:t>
            </a:r>
          </a:p>
          <a:p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0C40D-0719-8DB4-499F-48C82E8C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B6A592-399A-CDF6-52FC-5B7236F22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58" y="4565961"/>
            <a:ext cx="2059425" cy="20365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A710F1F-A399-A064-C975-BDFA1AD61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65" y="2899661"/>
            <a:ext cx="3076809" cy="30753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34B4B8A-984A-25CD-41AE-8A4E016FA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32" y="4688643"/>
            <a:ext cx="3968390" cy="1619157"/>
          </a:xfrm>
          <a:prstGeom prst="rect">
            <a:avLst/>
          </a:prstGeom>
        </p:spPr>
      </p:pic>
      <p:pic>
        <p:nvPicPr>
          <p:cNvPr id="14" name="Picture 2" descr="Home - Research at UMC Utrecht">
            <a:extLst>
              <a:ext uri="{FF2B5EF4-FFF2-40B4-BE49-F238E27FC236}">
                <a16:creationId xmlns:a16="http://schemas.microsoft.com/office/drawing/2014/main" id="{DB69C863-BA1D-27D2-9F4E-DE4916A4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7BCC1FDE-C23A-3BA7-E4CF-6BC9A0A8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&amp;VN - Coalitie Leefstijl in de Zorg">
            <a:extLst>
              <a:ext uri="{FF2B5EF4-FFF2-40B4-BE49-F238E27FC236}">
                <a16:creationId xmlns:a16="http://schemas.microsoft.com/office/drawing/2014/main" id="{F6BAA883-6E05-2F84-73AC-1916452B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18980F7C-E957-230F-FD1F-0FCE62EC18DC}"/>
              </a:ext>
            </a:extLst>
          </p:cNvPr>
          <p:cNvSpPr txBox="1"/>
          <p:nvPr/>
        </p:nvSpPr>
        <p:spPr>
          <a:xfrm>
            <a:off x="3891232" y="341722"/>
            <a:ext cx="440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De DECO-studie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7A02218-A7A1-0EB6-C237-CFD6CB35907D}"/>
              </a:ext>
            </a:extLst>
          </p:cNvPr>
          <p:cNvSpPr txBox="1"/>
          <p:nvPr/>
        </p:nvSpPr>
        <p:spPr>
          <a:xfrm>
            <a:off x="1481905" y="1342980"/>
            <a:ext cx="7135981" cy="4172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zijn er nog niet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Extra financiering nodig om lange termijn follow-up te kunnen voltooien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Gesteund door het Diabetes Fonds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Meer informatie op </a:t>
            </a:r>
            <a:r>
              <a:rPr lang="nl-NL" sz="24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www.geefomdiabetes.nl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FA2F51E-8E48-2420-41A5-A2B7F2D9B240}"/>
              </a:ext>
            </a:extLst>
          </p:cNvPr>
          <p:cNvSpPr txBox="1"/>
          <p:nvPr/>
        </p:nvSpPr>
        <p:spPr>
          <a:xfrm>
            <a:off x="8762265" y="2364944"/>
            <a:ext cx="3244749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Scan de QR en doneer:</a:t>
            </a:r>
            <a:endParaRPr lang="en-US" sz="11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FA5C1649-21FD-3A3C-29FC-39FB4B589E2F}"/>
              </a:ext>
            </a:extLst>
          </p:cNvPr>
          <p:cNvSpPr txBox="1"/>
          <p:nvPr/>
        </p:nvSpPr>
        <p:spPr>
          <a:xfrm>
            <a:off x="2157526" y="797750"/>
            <a:ext cx="78304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Bedankt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voor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aandacht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nl-NL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D179A2-463D-4354-24E9-C930444E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54" y="1755074"/>
            <a:ext cx="5850691" cy="341290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88C150A-1006-1BE9-C096-3F9050E67988}"/>
              </a:ext>
            </a:extLst>
          </p:cNvPr>
          <p:cNvSpPr txBox="1"/>
          <p:nvPr/>
        </p:nvSpPr>
        <p:spPr>
          <a:xfrm>
            <a:off x="3012242" y="5350519"/>
            <a:ext cx="6121020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a.m.eligh@umcutrecht.nl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C42DE0BC-2920-46D6-8AE2-F00C622D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C3696FE2-9F90-C4AB-CD1A-FC15A3F0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&amp;VN - Coalitie Leefstijl in de Zorg">
            <a:extLst>
              <a:ext uri="{FF2B5EF4-FFF2-40B4-BE49-F238E27FC236}">
                <a16:creationId xmlns:a16="http://schemas.microsoft.com/office/drawing/2014/main" id="{0B4B5F5A-CB48-E2B5-1F9C-87BF04A73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39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8EC83-1BD4-38CA-8E90-0CE698E1C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7467A1FE-DF1C-90AA-52E4-C9F9D3C8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42F2A46C-EE45-5B8D-979E-4C3B31F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DD999D46-992B-A6E4-CB1A-05B9939D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2DA2951-D52B-0351-DE6E-F0ED67141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158" y="693554"/>
            <a:ext cx="8440328" cy="539190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FA2A32F2-7370-DA3F-75AA-8240AA1DA83C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A8E879E-B35C-1747-1C38-A0D6A362B38A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1CAFD44-0555-0EC9-3930-A8DA223D20DE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754810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A28BA-2D17-4DE6-65BF-85E15FD08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781B4B0B-75B4-05ED-3A60-D92B8669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7FBE4F9A-0D93-191A-D54A-52BBF3E3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EF536F9E-8565-D7F0-E785-3A7A273C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ABB286A-B8D9-6895-EA11-B1EC64FA2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091" y="637674"/>
            <a:ext cx="8099807" cy="523046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3033F94-4A0B-96E4-BA60-C1096B9E15EA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2887B15-404E-530B-4678-E19520593CFA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25D0D49-7691-5B1D-2479-95132438BFFF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22793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881C3-8FFE-7599-112A-A8634755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7299967-D0EA-267E-2F90-7C1962667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31" y="245087"/>
            <a:ext cx="11026538" cy="6367825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B5A0E9B9-CFD5-AA94-5D12-FF60EC5A13F0}"/>
              </a:ext>
            </a:extLst>
          </p:cNvPr>
          <p:cNvSpPr/>
          <p:nvPr/>
        </p:nvSpPr>
        <p:spPr>
          <a:xfrm>
            <a:off x="2298031" y="348915"/>
            <a:ext cx="1118937" cy="10391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F62CB705-1DA8-93D5-694B-DF1A7BFE9EB8}"/>
              </a:ext>
            </a:extLst>
          </p:cNvPr>
          <p:cNvSpPr/>
          <p:nvPr/>
        </p:nvSpPr>
        <p:spPr>
          <a:xfrm>
            <a:off x="10490332" y="348915"/>
            <a:ext cx="1118937" cy="10391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B24E5A83-002E-5F71-57B8-B25EE5F58B46}"/>
              </a:ext>
            </a:extLst>
          </p:cNvPr>
          <p:cNvSpPr/>
          <p:nvPr/>
        </p:nvSpPr>
        <p:spPr>
          <a:xfrm>
            <a:off x="4977063" y="348914"/>
            <a:ext cx="1118937" cy="10391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48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BEA27-4FFD-EA02-5215-FE131F2E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B309C98A-DDAD-F03E-8DBC-181AA1A8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6E9001D2-A7AF-28E1-646C-CB25AE555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A4A7812D-A975-4113-855C-9D93EDCD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A299D4A-2060-A271-EFCA-FDCD71A740EA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514E403-1FF9-CC56-8F5C-F9D4DADE6B61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47B7CAD-5178-0CEA-8DF4-742F5D06B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152" y="609206"/>
            <a:ext cx="8573696" cy="563958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442D46B-8B07-5723-D76D-530E82827902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1421670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2D47-4A89-906B-9E68-FFE07C816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76F3959E-3D65-BB35-BE70-E8309B39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D7802A8E-8471-0B33-C1FF-A93EFB26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448F0020-4A99-64DB-E127-E5295CAF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EABCEC-88FB-70C4-13AF-4C4F021E7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125" y="923575"/>
            <a:ext cx="8411749" cy="501084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3690EEC-3C9B-B7B9-F712-277BC0E2878E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A2B49DD-F719-1FC9-39CB-306F5F75F232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30DEF6A-9CF2-1533-791E-CDA7F74D589B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2071938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218F-EEA1-430F-8119-8D6442AD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oomdiagram: Opgeslagen gegevens 15">
            <a:extLst>
              <a:ext uri="{FF2B5EF4-FFF2-40B4-BE49-F238E27FC236}">
                <a16:creationId xmlns:a16="http://schemas.microsoft.com/office/drawing/2014/main" id="{8C64DD86-7AE6-EC8F-C28D-A1205C889C1C}"/>
              </a:ext>
            </a:extLst>
          </p:cNvPr>
          <p:cNvSpPr/>
          <p:nvPr/>
        </p:nvSpPr>
        <p:spPr>
          <a:xfrm>
            <a:off x="1194619" y="2300748"/>
            <a:ext cx="368709" cy="346587"/>
          </a:xfrm>
          <a:prstGeom prst="flowChartOnlineStorag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8569CBB-60F2-C50A-1B76-55484E9D0503}"/>
              </a:ext>
            </a:extLst>
          </p:cNvPr>
          <p:cNvSpPr txBox="1"/>
          <p:nvPr/>
        </p:nvSpPr>
        <p:spPr>
          <a:xfrm>
            <a:off x="923675" y="1466019"/>
            <a:ext cx="10992046" cy="2704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51% had ≥ 1 comorbiditeit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Retinopathie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cerebrovasculair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cardiovasculair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frequent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Patienten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ulcera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amputies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hadden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multimorbiditeit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(≥ 2)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A5F99645-23F7-30AD-F66C-C82BBE9D68F3}"/>
              </a:ext>
            </a:extLst>
          </p:cNvPr>
          <p:cNvSpPr/>
          <p:nvPr/>
        </p:nvSpPr>
        <p:spPr>
          <a:xfrm>
            <a:off x="4417809" y="3693452"/>
            <a:ext cx="1514475" cy="1463971"/>
          </a:xfrm>
          <a:prstGeom prst="ellipse">
            <a:avLst/>
          </a:prstGeom>
          <a:solidFill>
            <a:srgbClr val="F4D9FF"/>
          </a:solidFill>
          <a:ln>
            <a:solidFill>
              <a:srgbClr val="F0C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7871659B-3CC5-E747-E578-1CDCDECE70EA}"/>
              </a:ext>
            </a:extLst>
          </p:cNvPr>
          <p:cNvSpPr/>
          <p:nvPr/>
        </p:nvSpPr>
        <p:spPr>
          <a:xfrm rot="21265699">
            <a:off x="9918839" y="3674191"/>
            <a:ext cx="1514475" cy="1463971"/>
          </a:xfrm>
          <a:prstGeom prst="ellipse">
            <a:avLst/>
          </a:prstGeom>
          <a:solidFill>
            <a:srgbClr val="CC4E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B4D411AD-A633-8F62-2A0A-5D080EAAF14A}"/>
              </a:ext>
            </a:extLst>
          </p:cNvPr>
          <p:cNvSpPr/>
          <p:nvPr/>
        </p:nvSpPr>
        <p:spPr>
          <a:xfrm>
            <a:off x="6265941" y="3684319"/>
            <a:ext cx="1514475" cy="1463971"/>
          </a:xfrm>
          <a:prstGeom prst="ellipse">
            <a:avLst/>
          </a:prstGeom>
          <a:solidFill>
            <a:srgbClr val="FFE342"/>
          </a:solidFill>
          <a:ln>
            <a:solidFill>
              <a:srgbClr val="F6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CE33535D-EAA3-1F2D-3BF6-090C56A9A065}"/>
              </a:ext>
            </a:extLst>
          </p:cNvPr>
          <p:cNvSpPr/>
          <p:nvPr/>
        </p:nvSpPr>
        <p:spPr>
          <a:xfrm>
            <a:off x="749161" y="3647482"/>
            <a:ext cx="1514475" cy="1463971"/>
          </a:xfrm>
          <a:prstGeom prst="ellipse">
            <a:avLst/>
          </a:prstGeom>
          <a:solidFill>
            <a:srgbClr val="6DB1FF"/>
          </a:solidFill>
          <a:ln>
            <a:solidFill>
              <a:srgbClr val="008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44E922E5-5183-9C5A-9ED8-7B985B3696E1}"/>
              </a:ext>
            </a:extLst>
          </p:cNvPr>
          <p:cNvSpPr/>
          <p:nvPr/>
        </p:nvSpPr>
        <p:spPr>
          <a:xfrm>
            <a:off x="8093403" y="3665900"/>
            <a:ext cx="1514475" cy="1463971"/>
          </a:xfrm>
          <a:prstGeom prst="ellipse">
            <a:avLst/>
          </a:prstGeom>
          <a:solidFill>
            <a:srgbClr val="C3F7C8"/>
          </a:solidFill>
          <a:ln>
            <a:solidFill>
              <a:srgbClr val="AAF4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A844AAB1-2279-0F20-C494-E64511FB212E}"/>
              </a:ext>
            </a:extLst>
          </p:cNvPr>
          <p:cNvSpPr/>
          <p:nvPr/>
        </p:nvSpPr>
        <p:spPr>
          <a:xfrm>
            <a:off x="2575171" y="3667023"/>
            <a:ext cx="1514475" cy="1463971"/>
          </a:xfrm>
          <a:prstGeom prst="ellipse">
            <a:avLst/>
          </a:prstGeom>
          <a:solidFill>
            <a:srgbClr val="FC943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1B4E5CB8-1D61-562F-1C85-C9B80A2A05CE}"/>
              </a:ext>
            </a:extLst>
          </p:cNvPr>
          <p:cNvSpPr txBox="1"/>
          <p:nvPr/>
        </p:nvSpPr>
        <p:spPr>
          <a:xfrm>
            <a:off x="9966540" y="4068052"/>
            <a:ext cx="14565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dirty="0"/>
              <a:t>Neuropathie</a:t>
            </a:r>
          </a:p>
          <a:p>
            <a:pPr algn="ctr"/>
            <a:r>
              <a:rPr lang="nl-NL" sz="1700" b="1" dirty="0"/>
              <a:t>6%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A782E8AC-EB12-A907-5AB7-CB7C2DA0967C}"/>
              </a:ext>
            </a:extLst>
          </p:cNvPr>
          <p:cNvSpPr txBox="1"/>
          <p:nvPr/>
        </p:nvSpPr>
        <p:spPr>
          <a:xfrm>
            <a:off x="4343275" y="3937246"/>
            <a:ext cx="164160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dirty="0" err="1"/>
              <a:t>Cardio-vasculaire</a:t>
            </a:r>
            <a:r>
              <a:rPr lang="nl-NL" sz="1700" dirty="0"/>
              <a:t> ziekte</a:t>
            </a:r>
          </a:p>
          <a:p>
            <a:pPr algn="ctr"/>
            <a:r>
              <a:rPr lang="nl-NL" sz="1700" b="1" dirty="0"/>
              <a:t>12%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9BD64985-2CE3-EDEE-2E55-7B00B2CE0E8D}"/>
              </a:ext>
            </a:extLst>
          </p:cNvPr>
          <p:cNvSpPr txBox="1"/>
          <p:nvPr/>
        </p:nvSpPr>
        <p:spPr>
          <a:xfrm>
            <a:off x="6290062" y="4044397"/>
            <a:ext cx="14565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dirty="0"/>
              <a:t>Nierziekten</a:t>
            </a:r>
          </a:p>
          <a:p>
            <a:pPr algn="ctr"/>
            <a:r>
              <a:rPr lang="nl-NL" sz="1700" b="1" dirty="0"/>
              <a:t>9%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454F6A64-7542-22B3-BCCB-FF0424425966}"/>
              </a:ext>
            </a:extLst>
          </p:cNvPr>
          <p:cNvSpPr txBox="1"/>
          <p:nvPr/>
        </p:nvSpPr>
        <p:spPr>
          <a:xfrm>
            <a:off x="7944764" y="4063179"/>
            <a:ext cx="18117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dirty="0"/>
              <a:t>Perifeer arterieel vaatlijden</a:t>
            </a:r>
          </a:p>
          <a:p>
            <a:pPr algn="ctr"/>
            <a:r>
              <a:rPr lang="nl-NL" sz="1700" b="1" dirty="0"/>
              <a:t>8%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6B31A300-9687-C198-68B3-87A4D46D6189}"/>
              </a:ext>
            </a:extLst>
          </p:cNvPr>
          <p:cNvSpPr txBox="1"/>
          <p:nvPr/>
        </p:nvSpPr>
        <p:spPr>
          <a:xfrm>
            <a:off x="594787" y="4108527"/>
            <a:ext cx="18117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dirty="0"/>
              <a:t>Retinopathie</a:t>
            </a:r>
          </a:p>
          <a:p>
            <a:pPr algn="ctr"/>
            <a:r>
              <a:rPr lang="nl-NL" sz="1700" b="1" dirty="0"/>
              <a:t>27%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D529D1ED-69D5-2510-D7B9-9ABF99ABB741}"/>
              </a:ext>
            </a:extLst>
          </p:cNvPr>
          <p:cNvSpPr txBox="1"/>
          <p:nvPr/>
        </p:nvSpPr>
        <p:spPr>
          <a:xfrm>
            <a:off x="2435485" y="3967594"/>
            <a:ext cx="181175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00" dirty="0"/>
              <a:t>Cerebro-</a:t>
            </a:r>
          </a:p>
          <a:p>
            <a:pPr algn="ctr"/>
            <a:r>
              <a:rPr lang="nl-NL" sz="1700" dirty="0"/>
              <a:t>vasculaire ziekte</a:t>
            </a:r>
          </a:p>
          <a:p>
            <a:pPr algn="ctr"/>
            <a:r>
              <a:rPr lang="nl-NL" sz="1700" b="1" dirty="0"/>
              <a:t>13%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735B825-EC78-C91E-A517-37EC4B016691}"/>
              </a:ext>
            </a:extLst>
          </p:cNvPr>
          <p:cNvSpPr txBox="1"/>
          <p:nvPr/>
        </p:nvSpPr>
        <p:spPr>
          <a:xfrm>
            <a:off x="2061468" y="353954"/>
            <a:ext cx="95396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Multimorbidity in patients with DM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A55E9D3-B544-B522-0131-3DE315093C76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3B644B0-7DB2-DF0B-88FC-7584EA7BDF11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pic>
        <p:nvPicPr>
          <p:cNvPr id="10" name="Picture 2" descr="Home - Research at UMC Utrecht">
            <a:extLst>
              <a:ext uri="{FF2B5EF4-FFF2-40B4-BE49-F238E27FC236}">
                <a16:creationId xmlns:a16="http://schemas.microsoft.com/office/drawing/2014/main" id="{1D5E729D-5C97-54F7-4036-A9C7637C5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91E1395A-8B1B-40DD-3BA8-E70A5A18E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&amp;VN - Coalitie Leefstijl in de Zorg">
            <a:extLst>
              <a:ext uri="{FF2B5EF4-FFF2-40B4-BE49-F238E27FC236}">
                <a16:creationId xmlns:a16="http://schemas.microsoft.com/office/drawing/2014/main" id="{44CB8D6C-0F6A-6760-8FFE-37498903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63F22A9F-E80D-264D-23F5-B1EF77C35C4F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4288756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0A822-2A79-7A5A-E959-4040EC2C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0B3621FE-B3E2-DC7F-EA4F-20FC9EE9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526EA8D0-FFB9-B323-9D0E-AC4B17A46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2E091DFE-386D-DF21-E2F0-AB0FDE8B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D61291C-49C9-12E2-08ED-E23A610DF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441" y="1246152"/>
            <a:ext cx="7861118" cy="4761273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FF45363-3D36-73BE-0230-2A1693F7FA55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F99DFCB-2DF2-3172-F998-792E47D53096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47DAEB5-D0A6-5497-6E38-8614B962416D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2785044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05F04-B121-CF41-3570-743A0D038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AD4BD878-9C32-B225-57EE-541B867C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FD3CA29C-FF27-40EA-6218-0964D6B2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F133A47-E2C5-6F67-C09F-D73937B4D939}"/>
              </a:ext>
            </a:extLst>
          </p:cNvPr>
          <p:cNvSpPr/>
          <p:nvPr/>
        </p:nvSpPr>
        <p:spPr>
          <a:xfrm>
            <a:off x="0" y="6308138"/>
            <a:ext cx="12238495" cy="56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9CA194-58B2-CF84-86D3-25567E5AAF4D}"/>
              </a:ext>
            </a:extLst>
          </p:cNvPr>
          <p:cNvSpPr txBox="1"/>
          <p:nvPr/>
        </p:nvSpPr>
        <p:spPr>
          <a:xfrm>
            <a:off x="0" y="6358940"/>
            <a:ext cx="1027393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spcAft>
                <a:spcPts val="400"/>
              </a:spcAft>
            </a:pPr>
            <a:r>
              <a:rPr lang="nl-NL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Back-up slide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88EA24A-6E07-7757-9C25-86BAF5520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21" y="132423"/>
            <a:ext cx="8980546" cy="6106771"/>
          </a:xfrm>
          <a:prstGeom prst="rect">
            <a:avLst/>
          </a:prstGeom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D9B780C2-AE5C-F718-E918-C46D5C1D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5FAD0D7-8FD0-4FAF-2C10-9B40671E19C5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164072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FA5F-2D87-4D32-18E3-B5AE9E542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6B6C7014-2A28-4C35-EA40-7FC9BB399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94D96DFB-668B-032E-78EA-0A87CA2E0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50079EC6-F56F-E84F-5E50-94977470B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5E09BB-236A-2ABC-ADA8-5B82510782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98" t="7263"/>
          <a:stretch>
            <a:fillRect/>
          </a:stretch>
        </p:blipFill>
        <p:spPr>
          <a:xfrm>
            <a:off x="2724912" y="2447520"/>
            <a:ext cx="6553995" cy="4152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ED4BFE-C9F6-2F7A-04E7-99297C6C39DC}"/>
              </a:ext>
            </a:extLst>
          </p:cNvPr>
          <p:cNvSpPr txBox="1"/>
          <p:nvPr/>
        </p:nvSpPr>
        <p:spPr>
          <a:xfrm>
            <a:off x="7486785" y="1908911"/>
            <a:ext cx="198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↑30%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5CD4570-E920-D80F-770C-9F7C0208309D}"/>
              </a:ext>
            </a:extLst>
          </p:cNvPr>
          <p:cNvSpPr txBox="1"/>
          <p:nvPr/>
        </p:nvSpPr>
        <p:spPr>
          <a:xfrm>
            <a:off x="4039571" y="2078188"/>
            <a:ext cx="496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Totaal aantal patiënten met DM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ED271E3-7FCF-5B9C-A46F-A5BD706914A8}"/>
              </a:ext>
            </a:extLst>
          </p:cNvPr>
          <p:cNvSpPr txBox="1"/>
          <p:nvPr/>
        </p:nvSpPr>
        <p:spPr>
          <a:xfrm rot="16200000">
            <a:off x="856203" y="3244334"/>
            <a:ext cx="338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Aantal, x1.000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54DE52E-3600-088A-26BC-5D055ABF71B5}"/>
              </a:ext>
            </a:extLst>
          </p:cNvPr>
          <p:cNvSpPr txBox="1"/>
          <p:nvPr/>
        </p:nvSpPr>
        <p:spPr>
          <a:xfrm>
            <a:off x="2362390" y="134068"/>
            <a:ext cx="74672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Het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aantal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mensen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in Nederland met diabetes mellitus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neemt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toe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58DC0C-B0F6-7465-7114-2FC83E1F9907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22044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ABEC9-76BC-2659-4A5A-685B8DB67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D89B18A5-9AC7-915A-3BA9-3EC75D0E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C13F1626-44C2-667E-41E5-C9023A8D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FCF2C0F8-1E57-9519-91FE-83DD2108C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0718329-FBEA-B48F-F1D7-8DE4280BA8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68" t="7680"/>
          <a:stretch>
            <a:fillRect/>
          </a:stretch>
        </p:blipFill>
        <p:spPr>
          <a:xfrm>
            <a:off x="2957697" y="2265541"/>
            <a:ext cx="6547168" cy="407172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2CA6E28-3CBB-CBC0-8A57-E819F157500F}"/>
              </a:ext>
            </a:extLst>
          </p:cNvPr>
          <p:cNvSpPr/>
          <p:nvPr/>
        </p:nvSpPr>
        <p:spPr>
          <a:xfrm rot="20696482">
            <a:off x="5791287" y="2639790"/>
            <a:ext cx="3089595" cy="157841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09CF3A4-6D8F-2184-CB2B-B2D9872FA6BF}"/>
              </a:ext>
            </a:extLst>
          </p:cNvPr>
          <p:cNvSpPr txBox="1"/>
          <p:nvPr/>
        </p:nvSpPr>
        <p:spPr>
          <a:xfrm>
            <a:off x="2362390" y="134068"/>
            <a:ext cx="74672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Het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aantal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mensen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in Nederland met diabetes mellitus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neemt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 toe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06274D-FB5B-F5D5-AD5B-53F27D7E7AF3}"/>
              </a:ext>
            </a:extLst>
          </p:cNvPr>
          <p:cNvSpPr txBox="1"/>
          <p:nvPr/>
        </p:nvSpPr>
        <p:spPr>
          <a:xfrm>
            <a:off x="4268171" y="1896209"/>
            <a:ext cx="496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Totaal aantal patiënten met DM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2879CC3-C017-47ED-114F-17595A9C59F8}"/>
              </a:ext>
            </a:extLst>
          </p:cNvPr>
          <p:cNvSpPr txBox="1"/>
          <p:nvPr/>
        </p:nvSpPr>
        <p:spPr>
          <a:xfrm rot="16200000">
            <a:off x="856203" y="3244334"/>
            <a:ext cx="338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Aantal, x1.000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06005E-4632-2EC9-13CF-824AD7A98D11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188452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A5E97-DF19-D55C-2E9A-56079D1E1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77B5858B-6BB8-F21F-EEC1-852D903C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E1580A4D-2B48-BB26-C154-59633862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6FB9E0EC-2A99-B14C-8DA2-A4D9A7BA0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E5519C-4787-522E-DBF2-0EC759414D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22"/>
          <a:stretch>
            <a:fillRect/>
          </a:stretch>
        </p:blipFill>
        <p:spPr>
          <a:xfrm>
            <a:off x="1980365" y="1911095"/>
            <a:ext cx="7892830" cy="4672899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562725CA-DE0B-4CB2-B697-2F5E26598BCF}"/>
              </a:ext>
            </a:extLst>
          </p:cNvPr>
          <p:cNvSpPr/>
          <p:nvPr/>
        </p:nvSpPr>
        <p:spPr>
          <a:xfrm>
            <a:off x="8693490" y="4306825"/>
            <a:ext cx="1383198" cy="36576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69E677-1CD9-5CA2-F902-3B098DFF046F}"/>
              </a:ext>
            </a:extLst>
          </p:cNvPr>
          <p:cNvSpPr txBox="1"/>
          <p:nvPr/>
        </p:nvSpPr>
        <p:spPr>
          <a:xfrm>
            <a:off x="5487868" y="2171856"/>
            <a:ext cx="1013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←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778E279-E130-96DD-8E94-0195E2DC5FFD}"/>
              </a:ext>
            </a:extLst>
          </p:cNvPr>
          <p:cNvSpPr txBox="1"/>
          <p:nvPr/>
        </p:nvSpPr>
        <p:spPr>
          <a:xfrm>
            <a:off x="8528452" y="2898030"/>
            <a:ext cx="1013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←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9BAF33-5B48-0748-AF3A-AB6615AD0E8E}"/>
              </a:ext>
            </a:extLst>
          </p:cNvPr>
          <p:cNvSpPr txBox="1"/>
          <p:nvPr/>
        </p:nvSpPr>
        <p:spPr>
          <a:xfrm>
            <a:off x="8494201" y="2106807"/>
            <a:ext cx="1013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C00000"/>
                </a:solidFill>
              </a:rPr>
              <a:t>←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72EA410-5405-4BB7-8B45-BA98B24AF2BB}"/>
              </a:ext>
            </a:extLst>
          </p:cNvPr>
          <p:cNvSpPr txBox="1"/>
          <p:nvPr/>
        </p:nvSpPr>
        <p:spPr>
          <a:xfrm>
            <a:off x="2767840" y="95838"/>
            <a:ext cx="74672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chemeClr val="accent1">
                    <a:lumMod val="75000"/>
                  </a:schemeClr>
                </a:solidFill>
              </a:rPr>
              <a:t>Toename in zowel oudere als jongere leeftijdsgroepen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0C08606-DA31-056D-AB66-FDF0232E3E13}"/>
              </a:ext>
            </a:extLst>
          </p:cNvPr>
          <p:cNvSpPr txBox="1"/>
          <p:nvPr/>
        </p:nvSpPr>
        <p:spPr>
          <a:xfrm>
            <a:off x="10173297" y="6446723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Eligh AM, Preliminary, 2026</a:t>
            </a:r>
          </a:p>
        </p:txBody>
      </p:sp>
    </p:spTree>
    <p:extLst>
      <p:ext uri="{BB962C8B-B14F-4D97-AF65-F5344CB8AC3E}">
        <p14:creationId xmlns:p14="http://schemas.microsoft.com/office/powerpoint/2010/main" val="23536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D53B3-D084-086A-075E-E0801945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 - Research at UMC Utrecht">
            <a:extLst>
              <a:ext uri="{FF2B5EF4-FFF2-40B4-BE49-F238E27FC236}">
                <a16:creationId xmlns:a16="http://schemas.microsoft.com/office/drawing/2014/main" id="{B038739F-BFA5-5047-80A1-2CC34D1C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0" y="107355"/>
            <a:ext cx="688433" cy="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ij werken aan toegankelijke en betaalbare zorg | Nederlandse Zorgautoriteit">
            <a:extLst>
              <a:ext uri="{FF2B5EF4-FFF2-40B4-BE49-F238E27FC236}">
                <a16:creationId xmlns:a16="http://schemas.microsoft.com/office/drawing/2014/main" id="{D9B95669-FB78-2051-095D-3BE765559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3" y="0"/>
            <a:ext cx="908525" cy="91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&amp;VN - Coalitie Leefstijl in de Zorg">
            <a:extLst>
              <a:ext uri="{FF2B5EF4-FFF2-40B4-BE49-F238E27FC236}">
                <a16:creationId xmlns:a16="http://schemas.microsoft.com/office/drawing/2014/main" id="{B3FD961A-E204-2734-0F72-B7EE6DBA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86" y="131419"/>
            <a:ext cx="1498282" cy="50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51F63EB-6776-319E-7ACA-8C03AE20D6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078"/>
          <a:stretch>
            <a:fillRect/>
          </a:stretch>
        </p:blipFill>
        <p:spPr>
          <a:xfrm>
            <a:off x="1953204" y="1325860"/>
            <a:ext cx="8285591" cy="5020279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17FD57DB-D1FC-BC52-1660-862964A645EA}"/>
              </a:ext>
            </a:extLst>
          </p:cNvPr>
          <p:cNvSpPr/>
          <p:nvPr/>
        </p:nvSpPr>
        <p:spPr>
          <a:xfrm>
            <a:off x="1865375" y="4709160"/>
            <a:ext cx="2651761" cy="187452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CFCB84C-B6DF-591A-3C64-988101443AD4}"/>
              </a:ext>
            </a:extLst>
          </p:cNvPr>
          <p:cNvSpPr txBox="1"/>
          <p:nvPr/>
        </p:nvSpPr>
        <p:spPr>
          <a:xfrm>
            <a:off x="10923105" y="6446723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RCSB/PDB-101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63A5455-C847-E0FB-E282-021CB448B898}"/>
              </a:ext>
            </a:extLst>
          </p:cNvPr>
          <p:cNvSpPr txBox="1"/>
          <p:nvPr/>
        </p:nvSpPr>
        <p:spPr>
          <a:xfrm>
            <a:off x="2533963" y="131419"/>
            <a:ext cx="74672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 err="1">
                <a:solidFill>
                  <a:schemeClr val="accent1">
                    <a:lumMod val="75000"/>
                  </a:schemeClr>
                </a:solidFill>
              </a:rPr>
              <a:t>Diabetesgerelateerde</a:t>
            </a:r>
            <a:r>
              <a:rPr lang="nl-NL" sz="4000" dirty="0">
                <a:solidFill>
                  <a:schemeClr val="accent1">
                    <a:lumMod val="75000"/>
                  </a:schemeClr>
                </a:solidFill>
              </a:rPr>
              <a:t> complicaties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9" ma:contentTypeDescription="Een nieuw document maken." ma:contentTypeScope="" ma:versionID="e868ff276989edc76fcd8a86e9e613db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1bba7ad5198a4cafb995cdfdbcdae187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0db66-369d-4f16-926d-20da9fb7f32a">
      <Terms xmlns="http://schemas.microsoft.com/office/infopath/2007/PartnerControls"/>
    </lcf76f155ced4ddcb4097134ff3c332f>
    <TaxCatchAll xmlns="c6a15f65-be5c-4e4b-99cf-f6007101d4b4" xsi:nil="true"/>
  </documentManagement>
</p:properties>
</file>

<file path=customXml/itemProps1.xml><?xml version="1.0" encoding="utf-8"?>
<ds:datastoreItem xmlns:ds="http://schemas.openxmlformats.org/officeDocument/2006/customXml" ds:itemID="{025589AB-0FD4-4876-830C-AA3C61016D9A}"/>
</file>

<file path=customXml/itemProps2.xml><?xml version="1.0" encoding="utf-8"?>
<ds:datastoreItem xmlns:ds="http://schemas.openxmlformats.org/officeDocument/2006/customXml" ds:itemID="{410DF098-B1FF-4141-BFD3-2772769BB885}"/>
</file>

<file path=customXml/itemProps3.xml><?xml version="1.0" encoding="utf-8"?>
<ds:datastoreItem xmlns:ds="http://schemas.openxmlformats.org/officeDocument/2006/customXml" ds:itemID="{AD6CF15E-AA3A-44BC-A540-3448E80E977D}"/>
</file>

<file path=docProps/app.xml><?xml version="1.0" encoding="utf-8"?>
<Properties xmlns="http://schemas.openxmlformats.org/officeDocument/2006/extended-properties" xmlns:vt="http://schemas.openxmlformats.org/officeDocument/2006/docPropsVTypes">
  <TotalTime>5370</TotalTime>
  <Words>2328</Words>
  <Application>Microsoft Macintosh PowerPoint</Application>
  <PresentationFormat>Breedbeeld</PresentationFormat>
  <Paragraphs>538</Paragraphs>
  <Slides>54</Slides>
  <Notes>46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Open Sans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UMC Utrecht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Eligh, A.M. (Anne Merijn)</dc:creator>
  <cp:lastModifiedBy>Lotte Smeets</cp:lastModifiedBy>
  <cp:revision>53</cp:revision>
  <cp:lastPrinted>2025-05-20T19:46:30Z</cp:lastPrinted>
  <dcterms:created xsi:type="dcterms:W3CDTF">2025-05-14T09:40:48Z</dcterms:created>
  <dcterms:modified xsi:type="dcterms:W3CDTF">2026-04-08T09:16:47Z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0x010100AFA69394E502054387331F7CCE4E2334</vt:lpwstr>
  </property>
</Properties>
</file>