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5"/>
  </p:notesMasterIdLst>
  <p:handoutMasterIdLst>
    <p:handoutMasterId r:id="rId36"/>
  </p:handoutMasterIdLst>
  <p:sldIdLst>
    <p:sldId id="257" r:id="rId5"/>
    <p:sldId id="272" r:id="rId6"/>
    <p:sldId id="306" r:id="rId7"/>
    <p:sldId id="307" r:id="rId8"/>
    <p:sldId id="277" r:id="rId9"/>
    <p:sldId id="477" r:id="rId10"/>
    <p:sldId id="273" r:id="rId11"/>
    <p:sldId id="289" r:id="rId12"/>
    <p:sldId id="280" r:id="rId13"/>
    <p:sldId id="282" r:id="rId14"/>
    <p:sldId id="281" r:id="rId15"/>
    <p:sldId id="290" r:id="rId16"/>
    <p:sldId id="288" r:id="rId17"/>
    <p:sldId id="299" r:id="rId18"/>
    <p:sldId id="286" r:id="rId19"/>
    <p:sldId id="285" r:id="rId20"/>
    <p:sldId id="291" r:id="rId21"/>
    <p:sldId id="294" r:id="rId22"/>
    <p:sldId id="300" r:id="rId23"/>
    <p:sldId id="461" r:id="rId24"/>
    <p:sldId id="462" r:id="rId25"/>
    <p:sldId id="292" r:id="rId26"/>
    <p:sldId id="473" r:id="rId27"/>
    <p:sldId id="472" r:id="rId28"/>
    <p:sldId id="467" r:id="rId29"/>
    <p:sldId id="474" r:id="rId30"/>
    <p:sldId id="469" r:id="rId31"/>
    <p:sldId id="476" r:id="rId32"/>
    <p:sldId id="302" r:id="rId33"/>
    <p:sldId id="475" r:id="rId34"/>
  </p:sldIdLst>
  <p:sldSz cx="12188825" cy="6858000"/>
  <p:notesSz cx="6858000" cy="9144000"/>
  <p:defaultTextStyle>
    <a:defPPr rtl="0"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2889CD-A1FF-493A-9723-8CD147E89E6C}" v="217" dt="2026-04-07T00:11:41.657"/>
  </p1510:revLst>
</p1510:revInfo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033" autoAdjust="0"/>
  </p:normalViewPr>
  <p:slideViewPr>
    <p:cSldViewPr>
      <p:cViewPr>
        <p:scale>
          <a:sx n="80" d="100"/>
          <a:sy n="80" d="100"/>
        </p:scale>
        <p:origin x="782" y="110"/>
      </p:cViewPr>
      <p:guideLst>
        <p:guide pos="3839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3168" y="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7B30F61D-0286-4559-81F9-35F09C0BC9ED}" type="datetime1">
              <a:rPr lang="nl-NL" smtClean="0"/>
              <a:pPr algn="r" rtl="0"/>
              <a:t>1-4-2026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9C567D4A-04CB-4EDF-8FB1-342A02FC8EC5}" type="slidenum">
              <a:rPr lang="nl-NL" smtClean="0"/>
              <a:pPr algn="r" rtl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/>
            <a:fld id="{C3C7FA88-12B4-4801-8068-DD3BE735E3A6}" type="datetime1">
              <a:rPr lang="nl-NL" smtClean="0"/>
              <a:pPr algn="r"/>
              <a:t>1-4-2026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l-NL" dirty="0"/>
              <a:t>Klik om de tekststijlen van het model te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/>
            <a:fld id="{2E61351F-DBB1-4664-ADA9-83BC7CB8848D}" type="slidenum">
              <a:rPr lang="nl-NL" smtClean="0"/>
              <a:pPr algn="r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2E61351F-DBB1-4664-ADA9-83BC7CB8848D}" type="slidenum">
              <a:rPr lang="nl-NL" smtClean="0"/>
              <a:pPr algn="r" rtl="0"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199577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C4C785-458E-87DD-38CA-0EACDD4B7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5124DA4-36C8-FAFF-4BE6-E31A3C0571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E0CEE00-9F6B-6930-7D10-260C16E2A3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78EDBA2-DC57-5578-5C8D-76AD1A4CA5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2E61351F-DBB1-4664-ADA9-83BC7CB8848D}" type="slidenum">
              <a:rPr lang="nl-NL" smtClean="0"/>
              <a:pPr algn="r" rtl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69673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B7EDB-19F5-1D45-8667-451620BCC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0189BA7-2569-1461-600F-B4A1F6C6A2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7E139FF-AB55-EBC7-607E-9D40009703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B3ADD8E-50DE-DC47-5806-ABB75E2FF2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2E61351F-DBB1-4664-ADA9-83BC7CB8848D}" type="slidenum">
              <a:rPr lang="nl-NL" smtClean="0"/>
              <a:pPr algn="r" rtl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95190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A8C61D-34E1-52CE-CD9B-119A5201B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1E45CFE-2D6C-BB5D-26A0-FB4499A95E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E34E874-C175-288B-4A17-D50498DD1B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FD75F3B-5199-4B8B-1F4F-9504D7C321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2E61351F-DBB1-4664-ADA9-83BC7CB8848D}" type="slidenum">
              <a:rPr lang="nl-NL" smtClean="0"/>
              <a:pPr algn="r" rtl="0"/>
              <a:t>12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401683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1C3F9-12D8-8034-2974-EA8DFCD3D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0165FAC-7C76-B23A-79C9-53DFC63DC7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27A424F-1E5F-17AD-292F-F61F2B8A62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6169BEB-6960-B5CA-5B6A-7B6860669D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2E61351F-DBB1-4664-ADA9-83BC7CB8848D}" type="slidenum">
              <a:rPr lang="nl-NL" smtClean="0"/>
              <a:pPr algn="r" rtl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8946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3BDB78-A2E7-7747-9979-F04C1D22E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406887D-EE9E-EE43-7F0E-77B1AEFAD1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E3174ED-5247-C01E-2884-D2ECCC10EB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6AC8B9F-0800-C39F-6668-42FE2B5CC7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algn="r" rtl="0"/>
            <a:fld id="{2E61351F-DBB1-4664-ADA9-83BC7CB8848D}" type="slidenum">
              <a:rPr lang="nl-NL" smtClean="0"/>
              <a:pPr algn="r" rtl="0"/>
              <a:t>14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247612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98F89-3E9E-327E-0E33-CBDEE769E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1A54581-B27E-8A04-4800-49B42E260D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97E92EF-5642-803C-B9E3-F95FDF39EF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30783FF-27E9-FCB3-9F39-67B574260D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2E61351F-DBB1-4664-ADA9-83BC7CB8848D}" type="slidenum">
              <a:rPr lang="nl-NL" smtClean="0"/>
              <a:pPr algn="r" rtl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60696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1EE94-51C2-1C27-05A3-7D6D9821D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41D901B-26B6-1B65-E6D3-2E42FDFCE5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F7E8CAE-35BA-6906-3E1D-378AEA84D4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4A6DD1F-7F6C-860B-588A-7CAD2779CB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2E61351F-DBB1-4664-ADA9-83BC7CB8848D}" type="slidenum">
              <a:rPr lang="nl-NL" smtClean="0"/>
              <a:pPr algn="r" rtl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9058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15822A-D832-7C0B-13FB-76EF83B45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6FC9B1C-0DC9-47BA-ED38-87BA04DB1B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3DA1DCF-5A5D-0CF2-EDB0-33AA22C2C1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F8BDCEE-E8C7-4F88-7505-1D02D1CF0C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2E61351F-DBB1-4664-ADA9-83BC7CB8848D}" type="slidenum">
              <a:rPr lang="nl-NL" smtClean="0"/>
              <a:pPr algn="r" rtl="0"/>
              <a:t>17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50164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E39AF-9DA1-2D3D-63E6-0F1680DF4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AAA9C90-4252-DAF2-4FA8-4A05626662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8289A27-952B-9AB3-F415-4FCC7D052C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26157DF-B6B6-2716-41E3-F6B853F46A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2E61351F-DBB1-4664-ADA9-83BC7CB8848D}" type="slidenum">
              <a:rPr lang="nl-NL" smtClean="0"/>
              <a:pPr algn="r" rtl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63441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8E369-4704-0399-ACB6-E6577CFD0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F2A2FA6-8705-3306-16A7-10973EDC3E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3D853C1-E89E-EDCB-199A-2C646BB7E1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7AA0A78-44E8-727B-A0C0-04B51BE0F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2E61351F-DBB1-4664-ADA9-83BC7CB8848D}" type="slidenum">
              <a:rPr lang="nl-NL" smtClean="0"/>
              <a:pPr algn="r" rtl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8407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2E61351F-DBB1-4664-ADA9-83BC7CB8848D}" type="slidenum">
              <a:rPr lang="nl-NL" smtClean="0"/>
              <a:pPr algn="r" rtl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65514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5A9982-D109-3B62-4F90-C3A901F68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909D0DB-3FC9-2B70-4189-8D586FA45A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DDFF225-9D3D-ECD0-DBE1-8DD0A6A183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C3B316C-0145-357F-0A75-B118203815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2E61351F-DBB1-4664-ADA9-83BC7CB8848D}" type="slidenum">
              <a:rPr lang="nl-NL" smtClean="0"/>
              <a:pPr algn="r" rtl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46513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71F49-617E-F5E5-88F6-69E988244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14AB597-1343-5FC0-B8E4-28D32AAD20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D7CD860-4E9B-6A63-757E-EF59169EEF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0D16632-9E6A-357F-BD61-7019AC59DF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2E61351F-DBB1-4664-ADA9-83BC7CB8848D}" type="slidenum">
              <a:rPr lang="nl-NL" smtClean="0"/>
              <a:pPr algn="r" rtl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79709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49641-2608-68F1-A8A1-5BFC0E64F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8BD9FDD-7126-B748-59ED-D3B6B9A98D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60041F9-11E0-7ADB-6AEC-E357C2316C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745CD4D-671A-E895-BAD2-E67E4386E3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2E61351F-DBB1-4664-ADA9-83BC7CB8848D}" type="slidenum">
              <a:rPr lang="nl-NL" smtClean="0"/>
              <a:pPr algn="r" rtl="0"/>
              <a:t>22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373989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0EDA5-6AAF-C34D-52F8-2414A901B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1650C35-42B3-B280-A0A4-A6E76A55FD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D07256A-4A85-C165-6A5F-06546CF689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2D2636F-00F6-87A1-3879-81E2FD1239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2E61351F-DBB1-4664-ADA9-83BC7CB8848D}" type="slidenum">
              <a:rPr lang="nl-NL" smtClean="0"/>
              <a:pPr algn="r" rtl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94396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B1C14-ED78-5F08-3DE0-149D7D0EBB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4DCD5DB-FA58-1746-622B-F47919A63C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B21F930-A1AD-8FC5-61E5-BA60F38B2C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9565CD7-16E3-C682-AF08-0C016392CB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2E61351F-DBB1-4664-ADA9-83BC7CB8848D}" type="slidenum">
              <a:rPr lang="nl-NL" smtClean="0"/>
              <a:pPr algn="r" rtl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14612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105C8-8837-8A9A-8438-C89E70F613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A8456AA-82CD-262A-5582-B8EE0D419F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342A35F-0613-9DE3-686F-A2D713E039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E9231C8-2038-1402-3999-62DCFDAEA4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2E61351F-DBB1-4664-ADA9-83BC7CB8848D}" type="slidenum">
              <a:rPr lang="nl-NL" smtClean="0"/>
              <a:pPr algn="r" rtl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15647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75006-EF53-5566-F62B-0291CE541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72B96E6-D2AF-4E6D-66C6-D38B1F4EB8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CE29BEE-D603-E15E-E927-1D05BB3BB0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C066B71-1104-C7F9-5FE7-6219466D59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2E61351F-DBB1-4664-ADA9-83BC7CB8848D}" type="slidenum">
              <a:rPr lang="nl-NL" smtClean="0"/>
              <a:pPr algn="r" rtl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8124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F26818-9A2E-3CBA-EC99-7859A58BD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7A66188-0326-A8DA-14A5-723A182D36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6A405A7-452C-2FF1-2737-5B70126AEF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8CC9193-A19D-DA3A-1E67-3A3DFF92C6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2E61351F-DBB1-4664-ADA9-83BC7CB8848D}" type="slidenum">
              <a:rPr lang="nl-NL" smtClean="0"/>
              <a:pPr algn="r" rtl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69473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6D2D3-354A-A88F-8410-6569EA4AF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5A1C4BC-9F4C-8E33-FE3A-9B15102392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683D7B9-8A90-C0BC-3918-6C14DA7309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2A28330-CA66-133B-8965-4700258CA6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2E61351F-DBB1-4664-ADA9-83BC7CB8848D}" type="slidenum">
              <a:rPr lang="nl-NL" smtClean="0"/>
              <a:pPr algn="r" rtl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78741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56750-7D0B-28AE-C062-8A89984F8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507EF88-C624-6E38-3CA6-7C81DC608A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DEE35E8-A9E4-869A-D3F8-0251D235B5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C2E86C8-A81B-F47E-E395-EE23F8FD1D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2E61351F-DBB1-4664-ADA9-83BC7CB8848D}" type="slidenum">
              <a:rPr lang="nl-NL" smtClean="0"/>
              <a:pPr algn="r" rtl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2478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86B784-72D6-3DE7-6E8E-D71755A7A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B26090C-4312-F641-8BE5-1CCFCB2489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73EFEFD-F8E3-6BEA-241F-6604079BAB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AC56ECE-B898-EEB9-5DB4-EE35FA5996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2E61351F-DBB1-4664-ADA9-83BC7CB8848D}" type="slidenum">
              <a:rPr lang="nl-NL" smtClean="0"/>
              <a:pPr algn="r" rtl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3773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3883B-1FBB-E45F-124A-439B24E18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35D9A72-938B-F49E-8C06-F42D97E1AA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316B620-C078-8EE8-96A7-1D1934B603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22E12A6-7C2A-0F8D-2816-FBAB093324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2E61351F-DBB1-4664-ADA9-83BC7CB8848D}" type="slidenum">
              <a:rPr lang="nl-NL" smtClean="0"/>
              <a:pPr algn="r" rtl="0"/>
              <a:t>30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71595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5DF44-096F-CAA2-76E7-A00C16C5E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42BD1EC-FE6D-EF60-F6AA-9F0305E76B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8A055E9-71E1-CF59-7663-B46DC28E27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0344196-28A5-A3A7-264B-B1EA400D84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2E61351F-DBB1-4664-ADA9-83BC7CB8848D}" type="slidenum">
              <a:rPr lang="nl-NL" smtClean="0"/>
              <a:pPr algn="r" rtl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7796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4D193-A246-EA57-2460-7B5101B87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E642BF3-8E30-FE63-0B52-8961CD4A68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D797003-CD3E-E071-C934-567E888BA9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41E95A-4599-A367-31AE-4F8FF4CA0F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2E61351F-DBB1-4664-ADA9-83BC7CB8848D}" type="slidenum">
              <a:rPr lang="nl-NL" smtClean="0"/>
              <a:pPr algn="r" rtl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5596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82C9C-67AA-0370-58F2-30F417AA8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067E7EE-1F06-F9F8-5D44-DA21067819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D96C179-DA54-3A7A-0220-DC3A34DED5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5FA8A24-A80D-9EC8-F301-8EB63D9128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2E61351F-DBB1-4664-ADA9-83BC7CB8848D}" type="slidenum">
              <a:rPr lang="nl-NL" smtClean="0"/>
              <a:pPr algn="r" rtl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4156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2E61351F-DBB1-4664-ADA9-83BC7CB8848D}" type="slidenum">
              <a:rPr lang="nl-NL" smtClean="0"/>
              <a:pPr algn="r" rtl="0"/>
              <a:t>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87160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F3FE6-67C6-6BD6-DF70-A0F3DEEE6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92D49B1-EE20-1F5A-FE69-6302634362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296E4DE-D1A2-1137-50DA-BD4647B833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16B57BA-9D2F-9623-B61F-DAFF27363A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2E61351F-DBB1-4664-ADA9-83BC7CB8848D}" type="slidenum">
              <a:rPr lang="nl-NL" smtClean="0"/>
              <a:pPr algn="r" rtl="0"/>
              <a:t>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2296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750818-74F5-F167-47D3-99F987A90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EA0E5BB-6243-5AA3-265E-A4FEBC1887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CBF4B88-1BDB-8BD8-B340-7369999CD8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76AABBE-746E-1DC9-1963-7C07A4A911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2E61351F-DBB1-4664-ADA9-83BC7CB8848D}" type="slidenum">
              <a:rPr lang="nl-NL" smtClean="0"/>
              <a:pPr algn="r" rtl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6097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blipFill dpi="0" rotWithShape="1">
          <a:blip r:embed="rId2">
            <a:alphaModFix amt="21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93901A96-090D-CF5D-D220-7DA1B73B35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1000"/>
                    </a14:imgEffect>
                    <a14:imgEffect>
                      <a14:brightnessContrast bright="5000" contrast="-4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984" y="-18156"/>
            <a:ext cx="12210809" cy="6891208"/>
          </a:xfrm>
          <a:prstGeom prst="rect">
            <a:avLst/>
          </a:prstGeom>
          <a:effectLst>
            <a:glow>
              <a:schemeClr val="accent1"/>
            </a:glow>
            <a:reflection endPos="0" dir="5400000" sy="-100000" algn="bl" rotWithShape="0"/>
          </a:effec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 rtlCol="0">
            <a:normAutofit/>
          </a:bodyPr>
          <a:lstStyle>
            <a:lvl1pPr algn="l" rtl="0">
              <a:defRPr sz="6000"/>
            </a:lvl1pPr>
          </a:lstStyle>
          <a:p>
            <a:pPr rtl="0"/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293813" y="4267200"/>
            <a:ext cx="8458200" cy="1371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FD1FD99A-F039-435C-8F7F-8B1869105A5D}" type="datetime1">
              <a:rPr lang="nl-NL" smtClean="0"/>
              <a:pPr/>
              <a:t>1-4-2026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nl-NL" smtClean="0"/>
              <a:pPr algn="r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1353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 algn="l" rtl="0">
              <a:defRPr/>
            </a:lvl5pPr>
            <a:lvl6pPr marL="1600200" algn="l" rtl="0">
              <a:defRPr/>
            </a:lvl6pPr>
            <a:lvl7pPr marL="1874520" algn="l" rtl="0">
              <a:defRPr/>
            </a:lvl7pPr>
            <a:lvl8pPr marL="2148840" algn="l" rtl="0">
              <a:defRPr/>
            </a:lvl8pPr>
            <a:lvl9pPr marL="2423160" algn="l" rtl="0">
              <a:defRPr/>
            </a:lvl9pPr>
          </a:lstStyle>
          <a:p>
            <a:pPr lvl="0" rtl="0"/>
            <a:r>
              <a:rPr lang="nl-NL"/>
              <a:t>Klikken om de tekststijl van het model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A7C8ECB7-682B-4D17-9CD8-EBCDAD14CF82}" type="datetime1">
              <a:rPr lang="nl-NL" smtClean="0"/>
              <a:pPr/>
              <a:t>1-4-2026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nl-NL" smtClean="0"/>
              <a:pPr algn="r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5757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9752014" y="381000"/>
            <a:ext cx="1904998" cy="5791200"/>
          </a:xfrm>
        </p:spPr>
        <p:txBody>
          <a:bodyPr vert="eaVert" rtlCol="0"/>
          <a:lstStyle/>
          <a:p>
            <a:pPr rtl="0"/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293814" y="381000"/>
            <a:ext cx="8305800" cy="5791200"/>
          </a:xfrm>
        </p:spPr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nl-NL"/>
              <a:t>Klikken om de tekststijl van het model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39E6D7D1-3FF3-4C86-AC69-B7E3C197B565}" type="datetime1">
              <a:rPr lang="nl-NL" smtClean="0"/>
              <a:pPr/>
              <a:t>1-4-2026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nl-NL" smtClean="0"/>
              <a:pPr algn="r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3226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nl-NL"/>
              <a:t>Klikken om de tekststijl van het model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2DE6A436-FDF9-481A-A900-88ACF5091D09}" type="datetime1">
              <a:rPr lang="nl-NL" smtClean="0"/>
              <a:pPr/>
              <a:t>1-4-2026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nl-NL" smtClean="0"/>
              <a:pPr algn="r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947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</p:spPr>
        <p:txBody>
          <a:bodyPr rtlCol="0" anchor="b">
            <a:normAutofit/>
          </a:bodyPr>
          <a:lstStyle>
            <a:lvl1pPr algn="l" rtl="0">
              <a:defRPr sz="4800" b="0" i="0" cap="none" baseline="0"/>
            </a:lvl1pPr>
          </a:lstStyle>
          <a:p>
            <a:pPr rtl="0"/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</p:spPr>
        <p:txBody>
          <a:bodyPr rtlCol="0" anchor="t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04D81A40-7122-4E0C-A7D9-3052F38FE787}" type="datetime1">
              <a:rPr lang="nl-NL" smtClean="0"/>
              <a:pPr/>
              <a:t>1-4-2026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nl-NL" smtClean="0"/>
              <a:pPr algn="r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786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nl-NL"/>
              <a:t>Klikken om de tekststijl van het model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nl-NL"/>
              <a:t>Klikken om de tekststijl van het model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9F0D587D-0C1C-4FF1-8DAF-167CA8C229B6}" type="datetime1">
              <a:rPr lang="nl-NL" smtClean="0"/>
              <a:pPr/>
              <a:t>1-4-2026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nl-NL" smtClean="0"/>
              <a:pPr algn="r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074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293813" y="2516457"/>
            <a:ext cx="4701142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nl-NL"/>
              <a:t>Klikken om de tekststijl van het model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1754" y="1676399"/>
            <a:ext cx="4703259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1754" y="2516457"/>
            <a:ext cx="4703259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nl-NL"/>
              <a:t>Klikken om de tekststijl van het model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293C3E98-98B9-4942-A8E2-1B7B26A8A0E8}" type="datetime1">
              <a:rPr lang="nl-NL" smtClean="0"/>
              <a:pPr/>
              <a:t>1-4-2026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nl-NL" smtClean="0"/>
              <a:pPr algn="r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8855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616ABC10-8924-45B4-8437-2802377E9F1C}" type="datetime1">
              <a:rPr lang="nl-NL" smtClean="0"/>
              <a:pPr/>
              <a:t>1-4-2026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nl-NL" smtClean="0"/>
              <a:pPr algn="r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615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D4A50784-4B56-4761-9DDF-F1641546A727}" type="datetime1">
              <a:rPr lang="nl-NL" smtClean="0"/>
              <a:pPr/>
              <a:t>1-4-2026</a:t>
            </a:fld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nl-NL" smtClean="0"/>
              <a:pPr algn="r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433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</p:spPr>
        <p:txBody>
          <a:bodyPr rtlCol="0" anchor="b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293813" y="685800"/>
            <a:ext cx="6172200" cy="5486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nl-NL"/>
              <a:t>Klikken om de tekststijl van het model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7770811" y="4191000"/>
            <a:ext cx="3810000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839F2F22-1061-4398-84EF-E8EA65881A79}" type="datetime1">
              <a:rPr lang="nl-NL" smtClean="0"/>
              <a:pPr/>
              <a:t>1-4-2026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nl-NL" smtClean="0"/>
              <a:pPr algn="r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2885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 rtlCol="0" anchor="b">
            <a:noAutofit/>
          </a:bodyPr>
          <a:lstStyle>
            <a:lvl1pPr algn="l" rtl="0">
              <a:defRPr sz="3200" b="0"/>
            </a:lvl1pPr>
          </a:lstStyle>
          <a:p>
            <a:pPr rtl="0"/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afbeelding 2" descr="Een lege tijdelijke aanduiding om een afbeelding toe te voegen. Klik op de tijdelijke aanduiding en selecteer de afbeelding die u wilt toevoegen.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8394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836614" y="0"/>
            <a:ext cx="11352212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nl-NL" dirty="0"/>
              <a:t>Klik om de titelstijl van het model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96012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nl-NL" dirty="0"/>
              <a:t>Tekststijlen van het model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2383D3DE-0713-46BD-AFE1-C1D9F8C7BD9F}" type="datetime1">
              <a:rPr lang="nl-NL" smtClean="0"/>
              <a:pPr/>
              <a:t>1-4-2026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algn="r"/>
            <a:fld id="{81FEFA0A-2F20-4B60-98C6-5FFDA469AA1C}" type="slidenum">
              <a:rPr lang="nl-NL" smtClean="0"/>
              <a:pPr algn="r"/>
              <a:t>‹nr.›</a:t>
            </a:fld>
            <a:endParaRPr lang="nl-NL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3C8EA96C-928E-D075-63B8-381A2DDE4072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57340"/>
            <a:ext cx="1030288" cy="1371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nl-NL" sz="900">
                <a:solidFill>
                  <a:srgbClr val="CF022B">
                    <a:alpha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C2 - Restricted use </a:t>
            </a:r>
          </a:p>
        </p:txBody>
      </p:sp>
    </p:spTree>
    <p:extLst>
      <p:ext uri="{BB962C8B-B14F-4D97-AF65-F5344CB8AC3E}">
        <p14:creationId xmlns:p14="http://schemas.microsoft.com/office/powerpoint/2010/main" val="352872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" y="33078"/>
            <a:ext cx="12188824" cy="1811746"/>
          </a:xfrm>
        </p:spPr>
        <p:txBody>
          <a:bodyPr rtlCol="0">
            <a:normAutofit/>
          </a:bodyPr>
          <a:lstStyle/>
          <a:p>
            <a:pPr rtl="0"/>
            <a:r>
              <a:rPr lang="nl-NL" sz="6600" dirty="0">
                <a:solidFill>
                  <a:schemeClr val="accent1">
                    <a:lumMod val="75000"/>
                  </a:schemeClr>
                </a:solidFill>
                <a:latin typeface="Aptos" panose="020B0004020202020204" pitchFamily="34" charset="0"/>
              </a:rPr>
              <a:t>Diabetes in de zwangerschap:</a:t>
            </a:r>
            <a:br>
              <a:rPr lang="nl-NL" dirty="0">
                <a:solidFill>
                  <a:schemeClr val="accent1">
                    <a:lumMod val="75000"/>
                  </a:schemeClr>
                </a:solidFill>
                <a:latin typeface="Aptos" panose="020B0004020202020204" pitchFamily="34" charset="0"/>
              </a:rPr>
            </a:br>
            <a:r>
              <a:rPr lang="nl-NL" sz="4400" dirty="0">
                <a:solidFill>
                  <a:schemeClr val="accent1">
                    <a:lumMod val="75000"/>
                  </a:schemeClr>
                </a:solidFill>
                <a:latin typeface="Aptos" panose="020B0004020202020204" pitchFamily="34" charset="0"/>
              </a:rPr>
              <a:t>Praktische handvatten voor optimale zorg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333773" y="5229200"/>
            <a:ext cx="4608512" cy="1440160"/>
          </a:xfrm>
        </p:spPr>
        <p:txBody>
          <a:bodyPr rtlCol="0">
            <a:normAutofit/>
          </a:bodyPr>
          <a:lstStyle/>
          <a:p>
            <a:pPr rtl="0"/>
            <a:r>
              <a:rPr lang="nl-NL" b="1" dirty="0">
                <a:solidFill>
                  <a:schemeClr val="accent1">
                    <a:lumMod val="75000"/>
                  </a:schemeClr>
                </a:solidFill>
                <a:latin typeface="Aptos" panose="020B0004020202020204" pitchFamily="34" charset="0"/>
              </a:rPr>
              <a:t>Aimée Sparendam-</a:t>
            </a:r>
            <a:r>
              <a:rPr lang="nl-NL" b="1" dirty="0" err="1">
                <a:solidFill>
                  <a:schemeClr val="accent1">
                    <a:lumMod val="75000"/>
                  </a:schemeClr>
                </a:solidFill>
                <a:latin typeface="Aptos" panose="020B0004020202020204" pitchFamily="34" charset="0"/>
              </a:rPr>
              <a:t>Bruijnincx</a:t>
            </a:r>
            <a:endParaRPr lang="nl-NL" b="1" dirty="0">
              <a:solidFill>
                <a:schemeClr val="accent1">
                  <a:lumMod val="75000"/>
                </a:schemeClr>
              </a:solidFill>
              <a:latin typeface="Aptos" panose="020B0004020202020204" pitchFamily="34" charset="0"/>
            </a:endParaRPr>
          </a:p>
          <a:p>
            <a:pPr rtl="0"/>
            <a:r>
              <a:rPr lang="nl-NL" b="1" dirty="0">
                <a:solidFill>
                  <a:schemeClr val="accent1">
                    <a:lumMod val="75000"/>
                  </a:schemeClr>
                </a:solidFill>
                <a:latin typeface="Aptos" panose="020B0004020202020204" pitchFamily="34" charset="0"/>
              </a:rPr>
              <a:t>Gynaecoloog HMC</a:t>
            </a:r>
          </a:p>
          <a:p>
            <a:pPr rtl="0"/>
            <a:r>
              <a:rPr lang="nl-NL" sz="1800" b="1" dirty="0">
                <a:solidFill>
                  <a:schemeClr val="accent1">
                    <a:lumMod val="75000"/>
                  </a:schemeClr>
                </a:solidFill>
                <a:latin typeface="Aptos" panose="020B0004020202020204" pitchFamily="34" charset="0"/>
              </a:rPr>
              <a:t>9 april 2026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A0765A2-69F3-E0CE-5F36-FF93F2027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7174" y="5737763"/>
            <a:ext cx="1051651" cy="11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7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B43AF-6018-A26C-0AC4-9955896BD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2E3FE8CB-9B51-5244-1539-9B06F5B1D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2" y="381000"/>
            <a:ext cx="10489231" cy="1143000"/>
          </a:xfrm>
        </p:spPr>
        <p:txBody>
          <a:bodyPr rtlCol="0"/>
          <a:lstStyle/>
          <a:p>
            <a:r>
              <a:rPr lang="nl-NL" dirty="0">
                <a:latin typeface="Aptos" panose="020B0004020202020204" pitchFamily="34" charset="0"/>
              </a:rPr>
              <a:t>Infecties</a:t>
            </a:r>
          </a:p>
        </p:txBody>
      </p:sp>
      <p:sp>
        <p:nvSpPr>
          <p:cNvPr id="14" name="Tijdelijke aanduiding voor inhoud 13">
            <a:extLst>
              <a:ext uri="{FF2B5EF4-FFF2-40B4-BE49-F238E27FC236}">
                <a16:creationId xmlns:a16="http://schemas.microsoft.com/office/drawing/2014/main" id="{F4A764DB-19B7-C397-48A4-BB9946D8A3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r>
              <a:rPr lang="nl-NL" dirty="0">
                <a:latin typeface="Aptos" panose="020B0004020202020204" pitchFamily="34" charset="0"/>
              </a:rPr>
              <a:t>Hyperglycemie vermindert functie neutrofielen</a:t>
            </a:r>
          </a:p>
          <a:p>
            <a:r>
              <a:rPr lang="nl-NL" dirty="0">
                <a:latin typeface="Aptos" panose="020B0004020202020204" pitchFamily="34" charset="0"/>
              </a:rPr>
              <a:t>Vaker vaginale infecties, urineweginfecties en tandvleesontsteking</a:t>
            </a:r>
          </a:p>
          <a:p>
            <a:pPr lvl="1"/>
            <a:r>
              <a:rPr lang="nl-NL" dirty="0">
                <a:latin typeface="Aptos" panose="020B0004020202020204" pitchFamily="34" charset="0"/>
              </a:rPr>
              <a:t>Frequenter asymptomatische </a:t>
            </a:r>
            <a:r>
              <a:rPr lang="nl-NL" dirty="0" err="1">
                <a:latin typeface="Aptos" panose="020B0004020202020204" pitchFamily="34" charset="0"/>
              </a:rPr>
              <a:t>bacteriurie</a:t>
            </a:r>
            <a:endParaRPr lang="nl-NL" dirty="0">
              <a:latin typeface="Aptos" panose="020B0004020202020204" pitchFamily="34" charset="0"/>
            </a:endParaRPr>
          </a:p>
          <a:p>
            <a:r>
              <a:rPr lang="nl-NL" dirty="0">
                <a:latin typeface="Aptos" panose="020B0004020202020204" pitchFamily="34" charset="0"/>
              </a:rPr>
              <a:t>Complicaties </a:t>
            </a:r>
          </a:p>
          <a:p>
            <a:pPr lvl="1"/>
            <a:r>
              <a:rPr lang="nl-NL" dirty="0">
                <a:latin typeface="Aptos" panose="020B0004020202020204" pitchFamily="34" charset="0"/>
                <a:sym typeface="Wingdings" panose="05000000000000000000" pitchFamily="2" charset="2"/>
              </a:rPr>
              <a:t>Pyelonefritis</a:t>
            </a:r>
          </a:p>
          <a:p>
            <a:pPr lvl="1"/>
            <a:r>
              <a:rPr lang="nl-NL" dirty="0" err="1">
                <a:latin typeface="Aptos" panose="020B0004020202020204" pitchFamily="34" charset="0"/>
                <a:sym typeface="Wingdings" panose="05000000000000000000" pitchFamily="2" charset="2"/>
              </a:rPr>
              <a:t>Chorioamnionitis</a:t>
            </a:r>
            <a:endParaRPr lang="nl-NL" dirty="0">
              <a:latin typeface="Aptos" panose="020B0004020202020204" pitchFamily="34" charset="0"/>
              <a:sym typeface="Wingdings" panose="05000000000000000000" pitchFamily="2" charset="2"/>
            </a:endParaRPr>
          </a:p>
          <a:p>
            <a:pPr lvl="1"/>
            <a:r>
              <a:rPr lang="nl-NL" dirty="0">
                <a:latin typeface="Aptos" panose="020B0004020202020204" pitchFamily="34" charset="0"/>
                <a:sym typeface="Wingdings" panose="05000000000000000000" pitchFamily="2" charset="2"/>
              </a:rPr>
              <a:t>Vroeggeboorte</a:t>
            </a:r>
            <a:endParaRPr lang="nl-NL" dirty="0">
              <a:latin typeface="Aptos" panose="020B0004020202020204" pitchFamily="34" charset="0"/>
            </a:endParaRPr>
          </a:p>
        </p:txBody>
      </p:sp>
      <p:sp>
        <p:nvSpPr>
          <p:cNvPr id="2" name="Tijdelijke aanduiding voor inhoud 13">
            <a:extLst>
              <a:ext uri="{FF2B5EF4-FFF2-40B4-BE49-F238E27FC236}">
                <a16:creationId xmlns:a16="http://schemas.microsoft.com/office/drawing/2014/main" id="{E8210C7A-34AE-B4E9-7AFE-058F0DA86801}"/>
              </a:ext>
            </a:extLst>
          </p:cNvPr>
          <p:cNvSpPr txBox="1">
            <a:spLocks/>
          </p:cNvSpPr>
          <p:nvPr/>
        </p:nvSpPr>
        <p:spPr>
          <a:xfrm>
            <a:off x="1293812" y="6290667"/>
            <a:ext cx="8617024" cy="3779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200" dirty="0">
                <a:latin typeface="Aptos" panose="020B0004020202020204" pitchFamily="34" charset="0"/>
              </a:rPr>
              <a:t>Bron: </a:t>
            </a:r>
            <a:r>
              <a:rPr lang="en-US" sz="1200" dirty="0">
                <a:latin typeface="Aptos" panose="020B0004020202020204" pitchFamily="34" charset="0"/>
              </a:rPr>
              <a:t>The Association between Gestational Diabetes Mellitus and Infections in Pregnancy Systematic Review and Meta-Analysis. Yefet et al., </a:t>
            </a:r>
            <a:r>
              <a:rPr lang="nl-NL" sz="1200" dirty="0" err="1">
                <a:latin typeface="Aptos" panose="020B0004020202020204" pitchFamily="34" charset="0"/>
              </a:rPr>
              <a:t>Microorganisms</a:t>
            </a:r>
            <a:r>
              <a:rPr lang="nl-NL" sz="1200" dirty="0">
                <a:latin typeface="Aptos" panose="020B0004020202020204" pitchFamily="34" charset="0"/>
              </a:rPr>
              <a:t> 2023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812F8D5-2B69-8D2E-0B4E-43D0FC652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0222" y="5736239"/>
            <a:ext cx="1048603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9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6ADD6-1D65-FF17-4B46-CC3EE3C6A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DE92CD18-9269-317B-5486-03841296A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2" y="381000"/>
            <a:ext cx="10489231" cy="527720"/>
          </a:xfrm>
        </p:spPr>
        <p:txBody>
          <a:bodyPr rtlCol="0">
            <a:normAutofit fontScale="90000"/>
          </a:bodyPr>
          <a:lstStyle/>
          <a:p>
            <a:r>
              <a:rPr lang="nl-NL" dirty="0">
                <a:latin typeface="Aptos" panose="020B0004020202020204" pitchFamily="34" charset="0"/>
              </a:rPr>
              <a:t>Diabetische ketoacidose</a:t>
            </a:r>
          </a:p>
        </p:txBody>
      </p:sp>
      <p:sp>
        <p:nvSpPr>
          <p:cNvPr id="14" name="Tijdelijke aanduiding voor inhoud 13">
            <a:extLst>
              <a:ext uri="{FF2B5EF4-FFF2-40B4-BE49-F238E27FC236}">
                <a16:creationId xmlns:a16="http://schemas.microsoft.com/office/drawing/2014/main" id="{894F853C-F3D5-B9E2-3182-B4B00902E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3812" y="933128"/>
            <a:ext cx="9601200" cy="4495800"/>
          </a:xfrm>
        </p:spPr>
        <p:txBody>
          <a:bodyPr rtlCol="0"/>
          <a:lstStyle/>
          <a:p>
            <a:r>
              <a:rPr lang="nl-NL" dirty="0">
                <a:latin typeface="Aptos" panose="020B0004020202020204" pitchFamily="34" charset="0"/>
              </a:rPr>
              <a:t>Prevalentie 0,5 - 3%, 30% </a:t>
            </a:r>
            <a:r>
              <a:rPr lang="nl-NL" dirty="0" err="1">
                <a:latin typeface="Aptos" panose="020B0004020202020204" pitchFamily="34" charset="0"/>
              </a:rPr>
              <a:t>euglucemisch</a:t>
            </a:r>
            <a:endParaRPr lang="nl-NL" dirty="0">
              <a:latin typeface="Aptos" panose="020B0004020202020204" pitchFamily="34" charset="0"/>
            </a:endParaRPr>
          </a:p>
          <a:p>
            <a:r>
              <a:rPr lang="nl-NL" dirty="0">
                <a:latin typeface="Aptos" panose="020B0004020202020204" pitchFamily="34" charset="0"/>
              </a:rPr>
              <a:t>In zwangerschap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>
                <a:latin typeface="Aptos" panose="020B0004020202020204" pitchFamily="34" charset="0"/>
              </a:rPr>
              <a:t>Toename insulineresistentie bij hormonale verandering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>
                <a:latin typeface="Aptos" panose="020B0004020202020204" pitchFamily="34" charset="0"/>
              </a:rPr>
              <a:t>Verhoogd basaal metabolisme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>
                <a:latin typeface="Aptos" panose="020B0004020202020204" pitchFamily="34" charset="0"/>
              </a:rPr>
              <a:t>Minder buffercapaciteit door respiratoire alkalose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>
                <a:latin typeface="Aptos" panose="020B0004020202020204" pitchFamily="34" charset="0"/>
              </a:rPr>
              <a:t>Bij stress, infectie of slechte voeding sneller ketonvorming</a:t>
            </a:r>
          </a:p>
          <a:p>
            <a:r>
              <a:rPr lang="nl-NL" dirty="0">
                <a:latin typeface="Aptos" panose="020B0004020202020204" pitchFamily="34" charset="0"/>
              </a:rPr>
              <a:t>15 – 30% kans op IUVD, meestal binnen 1 week</a:t>
            </a:r>
          </a:p>
        </p:txBody>
      </p:sp>
      <p:graphicFrame>
        <p:nvGraphicFramePr>
          <p:cNvPr id="2" name="Tijdelijke aanduiding voor inhoud 5">
            <a:extLst>
              <a:ext uri="{FF2B5EF4-FFF2-40B4-BE49-F238E27FC236}">
                <a16:creationId xmlns:a16="http://schemas.microsoft.com/office/drawing/2014/main" id="{9B5F32EC-5DB2-9B5D-1C93-9AC6AC046D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3238760"/>
              </p:ext>
            </p:extLst>
          </p:nvPr>
        </p:nvGraphicFramePr>
        <p:xfrm>
          <a:off x="1293812" y="3933056"/>
          <a:ext cx="8040960" cy="260833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020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20480">
                  <a:extLst>
                    <a:ext uri="{9D8B030D-6E8A-4147-A177-3AD203B41FA5}">
                      <a16:colId xmlns:a16="http://schemas.microsoft.com/office/drawing/2014/main" val="2869362739"/>
                    </a:ext>
                  </a:extLst>
                </a:gridCol>
              </a:tblGrid>
              <a:tr h="456344">
                <a:tc gridSpan="2">
                  <a:txBody>
                    <a:bodyPr/>
                    <a:lstStyle/>
                    <a:p>
                      <a:pPr algn="l" rtl="0"/>
                      <a:r>
                        <a:rPr lang="nl-NL" sz="1700" dirty="0">
                          <a:latin typeface="Aptos" panose="020B0004020202020204" pitchFamily="34" charset="0"/>
                        </a:rPr>
                        <a:t>Risicofactoren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 rtl="0"/>
                      <a:endParaRPr lang="nl-NL" sz="1700" dirty="0">
                        <a:latin typeface="Aptos" panose="020B00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5266">
                <a:tc>
                  <a:txBody>
                    <a:bodyPr/>
                    <a:lstStyle/>
                    <a:p>
                      <a:pPr algn="l" rtl="0"/>
                      <a:r>
                        <a:rPr lang="nl-NL" sz="1700" dirty="0">
                          <a:latin typeface="Aptos" panose="020B0004020202020204" pitchFamily="34" charset="0"/>
                        </a:rPr>
                        <a:t>Infectie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nl-NL" sz="1700" dirty="0">
                          <a:latin typeface="Aptos" panose="020B0004020202020204" pitchFamily="34" charset="0"/>
                        </a:rPr>
                        <a:t>Hyperemesis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2243">
                <a:tc>
                  <a:txBody>
                    <a:bodyPr/>
                    <a:lstStyle/>
                    <a:p>
                      <a:pPr algn="l" rtl="0"/>
                      <a:r>
                        <a:rPr lang="nl-NL" sz="1700" dirty="0">
                          <a:latin typeface="Aptos" panose="020B0004020202020204" pitchFamily="34" charset="0"/>
                        </a:rPr>
                        <a:t>Niet therapietrouw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nl-NL" sz="1700" dirty="0">
                          <a:latin typeface="Aptos" panose="020B0004020202020204" pitchFamily="34" charset="0"/>
                        </a:rPr>
                        <a:t>Verminderde inname koolhydraten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2243">
                <a:tc>
                  <a:txBody>
                    <a:bodyPr/>
                    <a:lstStyle/>
                    <a:p>
                      <a:pPr algn="l" rtl="0"/>
                      <a:r>
                        <a:rPr lang="nl-NL" sz="1700" dirty="0">
                          <a:latin typeface="Aptos" panose="020B0004020202020204" pitchFamily="34" charset="0"/>
                        </a:rPr>
                        <a:t>Behandeling met corticosteroïden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nl-NL" sz="1700" dirty="0">
                          <a:latin typeface="Aptos" panose="020B0004020202020204" pitchFamily="34" charset="0"/>
                        </a:rPr>
                        <a:t>Bevalling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2243">
                <a:tc>
                  <a:txBody>
                    <a:bodyPr/>
                    <a:lstStyle/>
                    <a:p>
                      <a:pPr algn="l" rtl="0"/>
                      <a:r>
                        <a:rPr lang="nl-NL" sz="1700" dirty="0">
                          <a:latin typeface="Aptos" panose="020B0004020202020204" pitchFamily="34" charset="0"/>
                        </a:rPr>
                        <a:t>Nieuwe diagnose diabetes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nl-NL" sz="1700" dirty="0">
                          <a:latin typeface="Aptos" panose="020B0004020202020204" pitchFamily="34" charset="0"/>
                        </a:rPr>
                        <a:t>PE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4543277"/>
                  </a:ext>
                </a:extLst>
              </a:tr>
            </a:tbl>
          </a:graphicData>
        </a:graphic>
      </p:graphicFrame>
      <p:pic>
        <p:nvPicPr>
          <p:cNvPr id="3" name="Afbeelding 2">
            <a:extLst>
              <a:ext uri="{FF2B5EF4-FFF2-40B4-BE49-F238E27FC236}">
                <a16:creationId xmlns:a16="http://schemas.microsoft.com/office/drawing/2014/main" id="{83D6AECB-D363-5D21-2486-BBB891D1F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0222" y="5736239"/>
            <a:ext cx="1048603" cy="1121761"/>
          </a:xfrm>
          <a:prstGeom prst="rect">
            <a:avLst/>
          </a:prstGeom>
        </p:spPr>
      </p:pic>
      <p:sp>
        <p:nvSpPr>
          <p:cNvPr id="4" name="Tijdelijke aanduiding voor inhoud 13">
            <a:extLst>
              <a:ext uri="{FF2B5EF4-FFF2-40B4-BE49-F238E27FC236}">
                <a16:creationId xmlns:a16="http://schemas.microsoft.com/office/drawing/2014/main" id="{990EEF3E-3C2F-C6D6-3AB2-80DDB89585D8}"/>
              </a:ext>
            </a:extLst>
          </p:cNvPr>
          <p:cNvSpPr txBox="1">
            <a:spLocks/>
          </p:cNvSpPr>
          <p:nvPr/>
        </p:nvSpPr>
        <p:spPr>
          <a:xfrm>
            <a:off x="501724" y="6477000"/>
            <a:ext cx="11281320" cy="336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200" dirty="0">
                <a:latin typeface="Aptos" panose="020B0004020202020204" pitchFamily="34" charset="0"/>
              </a:rPr>
              <a:t>Bron: </a:t>
            </a:r>
            <a:r>
              <a:rPr lang="en-US" sz="1200" dirty="0">
                <a:latin typeface="Aptos" panose="020B0004020202020204" pitchFamily="34" charset="0"/>
              </a:rPr>
              <a:t>Diabetic Ketoacidosis in Pregnancy: A Systematic Review of the Reported Cases. Stathi et al. Clinical Medicine Insights: Endocrinology and Diabetes 2025</a:t>
            </a:r>
            <a:endParaRPr lang="nl-NL" sz="12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72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C1A81-EDF2-EC4D-B6D5-381D807AB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1A7134-B115-7275-DBE9-E1770FDB9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3" y="2057401"/>
            <a:ext cx="8458201" cy="1011560"/>
          </a:xfrm>
        </p:spPr>
        <p:txBody>
          <a:bodyPr rtlCol="0"/>
          <a:lstStyle/>
          <a:p>
            <a:pPr rtl="0"/>
            <a:r>
              <a:rPr lang="nl-NL" dirty="0">
                <a:latin typeface="Aptos" panose="020B0004020202020204" pitchFamily="34" charset="0"/>
              </a:rPr>
              <a:t>Foetaal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16D5AB1-47EB-25CA-8F63-A978BB7AA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6825" y="0"/>
            <a:ext cx="4572000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E9E7FD4-D321-59DD-2583-2ED63A096D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0222" y="5736239"/>
            <a:ext cx="1048603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88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FCF87B-5B95-6EBC-96A2-9B4EF110D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D043A573-A7A5-EC7B-F08D-C004C661C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2" y="381000"/>
            <a:ext cx="10489231" cy="1143000"/>
          </a:xfrm>
        </p:spPr>
        <p:txBody>
          <a:bodyPr rtlCol="0"/>
          <a:lstStyle/>
          <a:p>
            <a:r>
              <a:rPr lang="nl-NL" dirty="0">
                <a:latin typeface="Aptos" panose="020B0004020202020204" pitchFamily="34" charset="0"/>
              </a:rPr>
              <a:t>Congenitale afwijkingen</a:t>
            </a:r>
          </a:p>
        </p:txBody>
      </p:sp>
      <p:sp>
        <p:nvSpPr>
          <p:cNvPr id="14" name="Tijdelijke aanduiding voor inhoud 13">
            <a:extLst>
              <a:ext uri="{FF2B5EF4-FFF2-40B4-BE49-F238E27FC236}">
                <a16:creationId xmlns:a16="http://schemas.microsoft.com/office/drawing/2014/main" id="{44D6C0B0-C606-1913-9267-1EE85A29A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3813" y="1844824"/>
            <a:ext cx="9601200" cy="4392488"/>
          </a:xfrm>
        </p:spPr>
        <p:txBody>
          <a:bodyPr rtlCol="0">
            <a:normAutofit/>
          </a:bodyPr>
          <a:lstStyle/>
          <a:p>
            <a:r>
              <a:rPr lang="nl-NL" dirty="0" err="1">
                <a:latin typeface="Aptos" panose="020B0004020202020204" pitchFamily="34" charset="0"/>
              </a:rPr>
              <a:t>Organogenese</a:t>
            </a:r>
            <a:r>
              <a:rPr lang="nl-NL" dirty="0">
                <a:latin typeface="Aptos" panose="020B0004020202020204" pitchFamily="34" charset="0"/>
              </a:rPr>
              <a:t> 1</a:t>
            </a:r>
            <a:r>
              <a:rPr lang="nl-NL" baseline="30000" dirty="0">
                <a:latin typeface="Aptos" panose="020B0004020202020204" pitchFamily="34" charset="0"/>
              </a:rPr>
              <a:t>e</a:t>
            </a:r>
            <a:r>
              <a:rPr lang="nl-NL" dirty="0">
                <a:latin typeface="Aptos" panose="020B0004020202020204" pitchFamily="34" charset="0"/>
              </a:rPr>
              <a:t> trimester</a:t>
            </a:r>
          </a:p>
          <a:p>
            <a:r>
              <a:rPr lang="nl-NL" dirty="0">
                <a:latin typeface="Aptos" panose="020B0004020202020204" pitchFamily="34" charset="0"/>
              </a:rPr>
              <a:t>Hyperglycemie </a:t>
            </a:r>
            <a:r>
              <a:rPr lang="nl-NL" dirty="0">
                <a:latin typeface="Aptos" panose="020B0004020202020204" pitchFamily="34" charset="0"/>
                <a:sym typeface="Wingdings" panose="05000000000000000000" pitchFamily="2" charset="2"/>
              </a:rPr>
              <a:t> vrije zuurstofradicalen  DNA schade</a:t>
            </a:r>
            <a:endParaRPr lang="nl-NL" dirty="0">
              <a:latin typeface="Aptos" panose="020B0004020202020204" pitchFamily="34" charset="0"/>
            </a:endParaRPr>
          </a:p>
          <a:p>
            <a:r>
              <a:rPr lang="nl-NL" dirty="0">
                <a:latin typeface="Aptos" panose="020B0004020202020204" pitchFamily="34" charset="0"/>
              </a:rPr>
              <a:t>Afwijkingen aan vnl.: hart, zenuwstelsel, urogenitaal</a:t>
            </a:r>
          </a:p>
          <a:p>
            <a:r>
              <a:rPr lang="nl-NL" dirty="0">
                <a:latin typeface="Aptos" panose="020B0004020202020204" pitchFamily="34" charset="0"/>
              </a:rPr>
              <a:t>2-3 % congenitale afwijkingen bij algemene populatie</a:t>
            </a:r>
          </a:p>
          <a:p>
            <a:r>
              <a:rPr lang="nl-NL" dirty="0">
                <a:latin typeface="Aptos" panose="020B0004020202020204" pitchFamily="34" charset="0"/>
              </a:rPr>
              <a:t>Diabetes mellitus: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>
                <a:latin typeface="Aptos" panose="020B0004020202020204" pitchFamily="34" charset="0"/>
              </a:rPr>
              <a:t>5x hogere kans op hartafwijkingen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>
                <a:latin typeface="Aptos" panose="020B0004020202020204" pitchFamily="34" charset="0"/>
              </a:rPr>
              <a:t>2x hogere kans op neurale buis afwijking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>
                <a:latin typeface="Aptos" panose="020B0004020202020204" pitchFamily="34" charset="0"/>
              </a:rPr>
              <a:t>2x hogere kans op urogenitale afwijking</a:t>
            </a: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74A67AAA-EFCC-16A8-8FEB-05C80CD5C274}"/>
              </a:ext>
            </a:extLst>
          </p:cNvPr>
          <p:cNvGrpSpPr/>
          <p:nvPr/>
        </p:nvGrpSpPr>
        <p:grpSpPr>
          <a:xfrm>
            <a:off x="8048215" y="3815062"/>
            <a:ext cx="4032447" cy="2219252"/>
            <a:chOff x="8038629" y="4365104"/>
            <a:chExt cx="4032447" cy="2219252"/>
          </a:xfrm>
        </p:grpSpPr>
        <p:sp>
          <p:nvSpPr>
            <p:cNvPr id="3" name="Rechthoek 2">
              <a:extLst>
                <a:ext uri="{FF2B5EF4-FFF2-40B4-BE49-F238E27FC236}">
                  <a16:creationId xmlns:a16="http://schemas.microsoft.com/office/drawing/2014/main" id="{3BAF4482-31BB-818D-292A-AB87F0F01CB3}"/>
                </a:ext>
              </a:extLst>
            </p:cNvPr>
            <p:cNvSpPr/>
            <p:nvPr/>
          </p:nvSpPr>
          <p:spPr>
            <a:xfrm>
              <a:off x="8038629" y="4365104"/>
              <a:ext cx="4032447" cy="52449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l-NL" sz="1200" dirty="0">
                  <a:solidFill>
                    <a:schemeClr val="tx2"/>
                  </a:solidFill>
                </a:rPr>
                <a:t>Risico congenitale </a:t>
              </a:r>
              <a:r>
                <a:rPr lang="nl-NL" sz="1200" dirty="0">
                  <a:solidFill>
                    <a:schemeClr val="tx2"/>
                  </a:solidFill>
                  <a:latin typeface="Aptos" panose="020B0004020202020204" pitchFamily="34" charset="0"/>
                </a:rPr>
                <a:t>afwijkingen</a:t>
              </a:r>
              <a:r>
                <a:rPr lang="nl-NL" sz="1200" dirty="0">
                  <a:solidFill>
                    <a:schemeClr val="tx2"/>
                  </a:solidFill>
                </a:rPr>
                <a:t> gebaseerd op </a:t>
              </a:r>
            </a:p>
            <a:p>
              <a:r>
                <a:rPr lang="nl-NL" sz="1200" dirty="0" err="1">
                  <a:solidFill>
                    <a:schemeClr val="tx2"/>
                  </a:solidFill>
                </a:rPr>
                <a:t>preconceptioneel</a:t>
              </a:r>
              <a:r>
                <a:rPr lang="nl-NL" sz="1200" dirty="0">
                  <a:solidFill>
                    <a:schemeClr val="tx2"/>
                  </a:solidFill>
                </a:rPr>
                <a:t> of vroeg eerste trimester HbA1c level</a:t>
              </a:r>
            </a:p>
            <a:p>
              <a:pPr algn="ctr"/>
              <a:endParaRPr lang="nl-NL" sz="1200" dirty="0">
                <a:solidFill>
                  <a:schemeClr val="tx2"/>
                </a:solidFill>
              </a:endParaRPr>
            </a:p>
          </p:txBody>
        </p:sp>
        <p:sp>
          <p:nvSpPr>
            <p:cNvPr id="5" name="Rechthoek 4">
              <a:extLst>
                <a:ext uri="{FF2B5EF4-FFF2-40B4-BE49-F238E27FC236}">
                  <a16:creationId xmlns:a16="http://schemas.microsoft.com/office/drawing/2014/main" id="{A6919931-EEC8-7A10-73F6-1DBB091214DC}"/>
                </a:ext>
              </a:extLst>
            </p:cNvPr>
            <p:cNvSpPr/>
            <p:nvPr/>
          </p:nvSpPr>
          <p:spPr>
            <a:xfrm>
              <a:off x="8038629" y="6341914"/>
              <a:ext cx="3699302" cy="24244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800" dirty="0">
                  <a:solidFill>
                    <a:schemeClr val="tx2"/>
                  </a:solidFill>
                  <a:latin typeface="Aptos" panose="020B0004020202020204" pitchFamily="34" charset="0"/>
                </a:rPr>
                <a:t>Bron: Type 1 Diabetes: Management in Women </a:t>
              </a:r>
            </a:p>
            <a:p>
              <a:r>
                <a:rPr lang="en-US" sz="800" dirty="0">
                  <a:solidFill>
                    <a:schemeClr val="tx2"/>
                  </a:solidFill>
                  <a:latin typeface="Aptos" panose="020B0004020202020204" pitchFamily="34" charset="0"/>
                </a:rPr>
                <a:t>From Preconception to Postpartum. Buschur et al. 2021</a:t>
              </a:r>
              <a:endParaRPr lang="nl-NL" sz="800" dirty="0">
                <a:solidFill>
                  <a:schemeClr val="tx2"/>
                </a:solidFill>
                <a:latin typeface="Aptos" panose="020B0004020202020204" pitchFamily="34" charset="0"/>
              </a:endParaRPr>
            </a:p>
          </p:txBody>
        </p:sp>
      </p:grpSp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01F5A92F-B9BD-7A18-3351-514938B4E1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6668535"/>
              </p:ext>
            </p:extLst>
          </p:nvPr>
        </p:nvGraphicFramePr>
        <p:xfrm>
          <a:off x="8136888" y="4293096"/>
          <a:ext cx="3646155" cy="1409700"/>
        </p:xfrm>
        <a:graphic>
          <a:graphicData uri="http://schemas.openxmlformats.org/drawingml/2006/table">
            <a:tbl>
              <a:tblPr firstRow="1" firstCol="1" bandRow="1"/>
              <a:tblGrid>
                <a:gridCol w="1690079">
                  <a:extLst>
                    <a:ext uri="{9D8B030D-6E8A-4147-A177-3AD203B41FA5}">
                      <a16:colId xmlns:a16="http://schemas.microsoft.com/office/drawing/2014/main" val="3219818352"/>
                    </a:ext>
                  </a:extLst>
                </a:gridCol>
                <a:gridCol w="1956076">
                  <a:extLst>
                    <a:ext uri="{9D8B030D-6E8A-4147-A177-3AD203B41FA5}">
                      <a16:colId xmlns:a16="http://schemas.microsoft.com/office/drawing/2014/main" val="38578229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2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HbA1c (</a:t>
                      </a:r>
                      <a:r>
                        <a:rPr lang="nl-NL" sz="1200" kern="1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mmol</a:t>
                      </a:r>
                      <a:r>
                        <a:rPr lang="nl-NL" sz="12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/mol)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2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Absoluut risico congenitale afwijking (%)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29050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2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&lt; 38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2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1,6 - 2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43562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2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39-48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2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2,2 - 3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02965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2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49-62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2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3 - 3,9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11201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2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63-76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2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3,9 - 7.5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58133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2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&gt; 76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2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7,5 – 20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8046830"/>
                  </a:ext>
                </a:extLst>
              </a:tr>
            </a:tbl>
          </a:graphicData>
        </a:graphic>
      </p:graphicFrame>
      <p:pic>
        <p:nvPicPr>
          <p:cNvPr id="10" name="Afbeelding 9">
            <a:extLst>
              <a:ext uri="{FF2B5EF4-FFF2-40B4-BE49-F238E27FC236}">
                <a16:creationId xmlns:a16="http://schemas.microsoft.com/office/drawing/2014/main" id="{A7D2C66B-566A-9556-0262-9A95DDC2F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3683" y="5736239"/>
            <a:ext cx="1048603" cy="1121761"/>
          </a:xfrm>
          <a:prstGeom prst="rect">
            <a:avLst/>
          </a:prstGeom>
        </p:spPr>
      </p:pic>
      <p:sp>
        <p:nvSpPr>
          <p:cNvPr id="11" name="Tijdelijke aanduiding voor inhoud 13">
            <a:extLst>
              <a:ext uri="{FF2B5EF4-FFF2-40B4-BE49-F238E27FC236}">
                <a16:creationId xmlns:a16="http://schemas.microsoft.com/office/drawing/2014/main" id="{870F792C-C551-1777-0655-6F0011848EC4}"/>
              </a:ext>
            </a:extLst>
          </p:cNvPr>
          <p:cNvSpPr txBox="1">
            <a:spLocks/>
          </p:cNvSpPr>
          <p:nvPr/>
        </p:nvSpPr>
        <p:spPr>
          <a:xfrm>
            <a:off x="1293812" y="6290667"/>
            <a:ext cx="9769152" cy="3779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200" dirty="0">
                <a:latin typeface="Aptos" panose="020B0004020202020204" pitchFamily="34" charset="0"/>
              </a:rPr>
              <a:t>Bronnen: </a:t>
            </a:r>
            <a:r>
              <a:rPr lang="en-US" sz="1200" dirty="0">
                <a:latin typeface="Aptos" panose="020B0004020202020204" pitchFamily="34" charset="0"/>
              </a:rPr>
              <a:t>Type 1 Diabetes: Management in Women From Preconception to Postpartum. Buschur et al. The Journal of Clinical Endocrinology &amp; Metabolism, 2021, Systematic review and meta-analysis of the effectiveness of pre-pregnancy care for women with diabetes for improving maternal and perinatal outcomes. Wahabi et al. </a:t>
            </a:r>
            <a:r>
              <a:rPr lang="nl-NL" sz="1200" dirty="0">
                <a:latin typeface="Aptos" panose="020B0004020202020204" pitchFamily="34" charset="0"/>
              </a:rPr>
              <a:t>PLOS ONE, 2020.</a:t>
            </a:r>
          </a:p>
        </p:txBody>
      </p:sp>
    </p:spTree>
    <p:extLst>
      <p:ext uri="{BB962C8B-B14F-4D97-AF65-F5344CB8AC3E}">
        <p14:creationId xmlns:p14="http://schemas.microsoft.com/office/powerpoint/2010/main" val="47317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CA36F6-04EA-5530-95D9-C80D38C9D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5302CF-7B20-4EDC-305F-DDF77558E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3" y="164976"/>
            <a:ext cx="9601200" cy="671736"/>
          </a:xfrm>
        </p:spPr>
        <p:txBody>
          <a:bodyPr rtlCol="0"/>
          <a:lstStyle/>
          <a:p>
            <a:pPr rtl="0"/>
            <a:r>
              <a:rPr lang="nl-NL" dirty="0">
                <a:latin typeface="Aptos" panose="020B0004020202020204" pitchFamily="34" charset="0"/>
              </a:rPr>
              <a:t>Afwijkende groei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74F7E01-B2BB-82B4-890F-7E5B90EBFE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3813" y="836713"/>
            <a:ext cx="4701142" cy="432048"/>
          </a:xfrm>
        </p:spPr>
        <p:txBody>
          <a:bodyPr rtlCol="0"/>
          <a:lstStyle/>
          <a:p>
            <a:pPr rtl="0"/>
            <a:r>
              <a:rPr lang="nl-NL" dirty="0" err="1">
                <a:latin typeface="Aptos" panose="020B0004020202020204" pitchFamily="34" charset="0"/>
              </a:rPr>
              <a:t>Macrosomie</a:t>
            </a:r>
            <a:r>
              <a:rPr lang="nl-NL" dirty="0">
                <a:latin typeface="Aptos" panose="020B0004020202020204" pitchFamily="34" charset="0"/>
              </a:rPr>
              <a:t>/ LGA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106F8DA-34E0-6F08-3803-51C4B75020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3813" y="1340768"/>
            <a:ext cx="4701142" cy="5040560"/>
          </a:xfrm>
          <a:effectLst>
            <a:softEdge rad="101600"/>
          </a:effectLst>
        </p:spPr>
        <p:txBody>
          <a:bodyPr rtlCol="0">
            <a:noAutofit/>
          </a:bodyPr>
          <a:lstStyle/>
          <a:p>
            <a:pPr rtl="0"/>
            <a:r>
              <a:rPr lang="nl-NL" sz="2400" dirty="0">
                <a:latin typeface="Aptos" panose="020B0004020202020204" pitchFamily="34" charset="0"/>
              </a:rPr>
              <a:t>Hyperglycemie </a:t>
            </a:r>
            <a:r>
              <a:rPr lang="nl-NL" sz="2400" dirty="0">
                <a:latin typeface="Aptos" panose="020B0004020202020204" pitchFamily="34" charset="0"/>
                <a:sym typeface="Wingdings" panose="05000000000000000000" pitchFamily="2" charset="2"/>
              </a:rPr>
              <a:t> foetale hyperinsulinemie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>
                <a:latin typeface="Aptos" panose="020B0004020202020204" pitchFamily="34" charset="0"/>
                <a:sym typeface="Wingdings" panose="05000000000000000000" pitchFamily="2" charset="2"/>
              </a:rPr>
              <a:t>Toegenomen: vetopslag, spiergroei, leverglycogeenopslag</a:t>
            </a:r>
          </a:p>
          <a:p>
            <a:endParaRPr lang="nl-NL" sz="2400" dirty="0">
              <a:latin typeface="Aptos" panose="020B0004020202020204" pitchFamily="34" charset="0"/>
              <a:sym typeface="Wingdings" panose="05000000000000000000" pitchFamily="2" charset="2"/>
            </a:endParaRPr>
          </a:p>
          <a:p>
            <a:r>
              <a:rPr lang="nl-NL" sz="2400" dirty="0">
                <a:latin typeface="Aptos" panose="020B0004020202020204" pitchFamily="34" charset="0"/>
                <a:sym typeface="Wingdings" panose="05000000000000000000" pitchFamily="2" charset="2"/>
              </a:rPr>
              <a:t>Hogere kans op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 err="1">
                <a:latin typeface="Aptos" panose="020B0004020202020204" pitchFamily="34" charset="0"/>
                <a:sym typeface="Wingdings" panose="05000000000000000000" pitchFamily="2" charset="2"/>
              </a:rPr>
              <a:t>Schouderdistocie</a:t>
            </a:r>
            <a:endParaRPr lang="nl-NL" dirty="0">
              <a:latin typeface="Aptos" panose="020B0004020202020204" pitchFamily="34" charset="0"/>
              <a:sym typeface="Wingdings" panose="05000000000000000000" pitchFamily="2" charset="2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>
                <a:latin typeface="Aptos" panose="020B0004020202020204" pitchFamily="34" charset="0"/>
                <a:sym typeface="Wingdings" panose="05000000000000000000" pitchFamily="2" charset="2"/>
              </a:rPr>
              <a:t>Sectio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>
                <a:latin typeface="Aptos" panose="020B0004020202020204" pitchFamily="34" charset="0"/>
                <a:sym typeface="Wingdings" panose="05000000000000000000" pitchFamily="2" charset="2"/>
              </a:rPr>
              <a:t>Neonatale hypoglycemie</a:t>
            </a:r>
          </a:p>
          <a:p>
            <a:r>
              <a:rPr lang="nl-NL" sz="2400" dirty="0">
                <a:latin typeface="Aptos" panose="020B0004020202020204" pitchFamily="34" charset="0"/>
                <a:sym typeface="Wingdings" panose="05000000000000000000" pitchFamily="2" charset="2"/>
              </a:rPr>
              <a:t>Vaker bij DM type 1 &amp; 2</a:t>
            </a:r>
            <a:endParaRPr lang="nl-NL" sz="2400" dirty="0">
              <a:latin typeface="Aptos" panose="020B0004020202020204" pitchFamily="34" charset="0"/>
            </a:endParaRP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A3B2F84-E560-5665-B1F5-97383251C3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1754" y="836713"/>
            <a:ext cx="4703259" cy="432048"/>
          </a:xfrm>
        </p:spPr>
        <p:txBody>
          <a:bodyPr rtlCol="0"/>
          <a:lstStyle/>
          <a:p>
            <a:pPr rtl="0"/>
            <a:r>
              <a:rPr lang="nl-NL" dirty="0">
                <a:latin typeface="Aptos" panose="020B0004020202020204" pitchFamily="34" charset="0"/>
              </a:rPr>
              <a:t>IUGR/ SGA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3B3B5A6-1384-30D1-36E9-130617160E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1754" y="1340768"/>
            <a:ext cx="4799202" cy="5040560"/>
          </a:xfrm>
        </p:spPr>
        <p:txBody>
          <a:bodyPr rtlCol="0">
            <a:noAutofit/>
          </a:bodyPr>
          <a:lstStyle/>
          <a:p>
            <a:r>
              <a:rPr lang="nl-NL" sz="2400" dirty="0">
                <a:latin typeface="Aptos" panose="020B0004020202020204" pitchFamily="34" charset="0"/>
              </a:rPr>
              <a:t>Maternale </a:t>
            </a:r>
            <a:r>
              <a:rPr lang="nl-NL" sz="2400" dirty="0" err="1">
                <a:latin typeface="Aptos" panose="020B0004020202020204" pitchFamily="34" charset="0"/>
              </a:rPr>
              <a:t>vasculopathie</a:t>
            </a:r>
            <a:r>
              <a:rPr lang="nl-NL" sz="2400" dirty="0">
                <a:latin typeface="Aptos" panose="020B0004020202020204" pitchFamily="34" charset="0"/>
              </a:rPr>
              <a:t> </a:t>
            </a:r>
            <a:r>
              <a:rPr lang="nl-NL" sz="2400" dirty="0">
                <a:latin typeface="Aptos" panose="020B0004020202020204" pitchFamily="34" charset="0"/>
                <a:sym typeface="Wingdings" panose="05000000000000000000" pitchFamily="2" charset="2"/>
              </a:rPr>
              <a:t> </a:t>
            </a:r>
            <a:r>
              <a:rPr lang="nl-NL" sz="2400" dirty="0" err="1">
                <a:latin typeface="Aptos" panose="020B0004020202020204" pitchFamily="34" charset="0"/>
              </a:rPr>
              <a:t>deciduale</a:t>
            </a:r>
            <a:r>
              <a:rPr lang="nl-NL" sz="2400" dirty="0">
                <a:latin typeface="Aptos" panose="020B0004020202020204" pitchFamily="34" charset="0"/>
              </a:rPr>
              <a:t> </a:t>
            </a:r>
            <a:r>
              <a:rPr lang="nl-NL" sz="2400" dirty="0" err="1">
                <a:latin typeface="Aptos" panose="020B0004020202020204" pitchFamily="34" charset="0"/>
              </a:rPr>
              <a:t>vasculopathie</a:t>
            </a:r>
            <a:r>
              <a:rPr lang="nl-NL" sz="2400" dirty="0">
                <a:latin typeface="Aptos" panose="020B0004020202020204" pitchFamily="34" charset="0"/>
              </a:rPr>
              <a:t> </a:t>
            </a:r>
            <a:r>
              <a:rPr lang="nl-NL" sz="2400" dirty="0">
                <a:latin typeface="Aptos" panose="020B0004020202020204" pitchFamily="34" charset="0"/>
                <a:sym typeface="Wingdings" panose="05000000000000000000" pitchFamily="2" charset="2"/>
              </a:rPr>
              <a:t> </a:t>
            </a:r>
            <a:r>
              <a:rPr lang="nl-NL" sz="2400" dirty="0">
                <a:latin typeface="Aptos" panose="020B0004020202020204" pitchFamily="34" charset="0"/>
              </a:rPr>
              <a:t>placentaire insufficiëntie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>
                <a:latin typeface="Aptos" panose="020B0004020202020204" pitchFamily="34" charset="0"/>
              </a:rPr>
              <a:t>Afgenomen: zuurstof en glucosetransport, foetale insulineproductie</a:t>
            </a:r>
          </a:p>
          <a:p>
            <a:r>
              <a:rPr lang="nl-NL" sz="2400" dirty="0">
                <a:latin typeface="Aptos" panose="020B0004020202020204" pitchFamily="34" charset="0"/>
              </a:rPr>
              <a:t>Hogere kans op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>
                <a:latin typeface="Aptos" panose="020B0004020202020204" pitchFamily="34" charset="0"/>
              </a:rPr>
              <a:t>Perinatale asfyxie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>
                <a:latin typeface="Aptos" panose="020B0004020202020204" pitchFamily="34" charset="0"/>
              </a:rPr>
              <a:t>IUVD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>
                <a:latin typeface="Aptos" panose="020B0004020202020204" pitchFamily="34" charset="0"/>
                <a:sym typeface="Wingdings" panose="05000000000000000000" pitchFamily="2" charset="2"/>
              </a:rPr>
              <a:t>Neonatale hypoglycemie</a:t>
            </a:r>
            <a:endParaRPr lang="nl-NL" sz="2200" dirty="0">
              <a:latin typeface="Aptos" panose="020B0004020202020204" pitchFamily="34" charset="0"/>
            </a:endParaRPr>
          </a:p>
          <a:p>
            <a:pPr rtl="0"/>
            <a:r>
              <a:rPr lang="nl-NL" sz="2400" dirty="0">
                <a:latin typeface="Aptos" panose="020B0004020202020204" pitchFamily="34" charset="0"/>
              </a:rPr>
              <a:t>DM type 1 &gt; DM type 2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sz="2200" dirty="0">
                <a:latin typeface="Aptos" panose="020B0004020202020204" pitchFamily="34" charset="0"/>
              </a:rPr>
              <a:t>DM type 1 25%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sz="2200" dirty="0">
                <a:latin typeface="Aptos" panose="020B0004020202020204" pitchFamily="34" charset="0"/>
              </a:rPr>
              <a:t>Vaker bij nefropathie en PE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E759043-798A-A3D3-A55C-E91A9971E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0222" y="5736239"/>
            <a:ext cx="1048603" cy="1121761"/>
          </a:xfrm>
          <a:prstGeom prst="rect">
            <a:avLst/>
          </a:prstGeom>
        </p:spPr>
      </p:pic>
      <p:sp>
        <p:nvSpPr>
          <p:cNvPr id="8" name="Tijdelijke aanduiding voor inhoud 13">
            <a:extLst>
              <a:ext uri="{FF2B5EF4-FFF2-40B4-BE49-F238E27FC236}">
                <a16:creationId xmlns:a16="http://schemas.microsoft.com/office/drawing/2014/main" id="{3E21F2DA-F00D-DFD5-59E4-887F61F11A6E}"/>
              </a:ext>
            </a:extLst>
          </p:cNvPr>
          <p:cNvSpPr txBox="1">
            <a:spLocks/>
          </p:cNvSpPr>
          <p:nvPr/>
        </p:nvSpPr>
        <p:spPr>
          <a:xfrm>
            <a:off x="1293812" y="6290667"/>
            <a:ext cx="8617024" cy="3779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200" dirty="0">
                <a:latin typeface="Aptos" panose="020B0004020202020204" pitchFamily="34" charset="0"/>
              </a:rPr>
              <a:t>Bron: </a:t>
            </a:r>
            <a:r>
              <a:rPr lang="en-US" sz="1200" dirty="0">
                <a:latin typeface="Aptos" panose="020B0004020202020204" pitchFamily="34" charset="0"/>
              </a:rPr>
              <a:t>Adverse pregnancy outcomes in women with diabetes-related microvascular disease and risks of disease progression in pregnancy: A systematic review and meta-analysis. Relph et al. </a:t>
            </a:r>
            <a:r>
              <a:rPr lang="nl-NL" sz="1200" dirty="0">
                <a:latin typeface="Aptos" panose="020B0004020202020204" pitchFamily="34" charset="0"/>
              </a:rPr>
              <a:t>PLOS ONE, 2021</a:t>
            </a:r>
          </a:p>
        </p:txBody>
      </p:sp>
    </p:spTree>
    <p:extLst>
      <p:ext uri="{BB962C8B-B14F-4D97-AF65-F5344CB8AC3E}">
        <p14:creationId xmlns:p14="http://schemas.microsoft.com/office/powerpoint/2010/main" val="242243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8ED79B-9E5C-1054-1F55-DB1E34174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3C383441-CAB3-9577-7729-EC8CC454F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2" y="381000"/>
            <a:ext cx="10489231" cy="1143000"/>
          </a:xfrm>
        </p:spPr>
        <p:txBody>
          <a:bodyPr rtlCol="0"/>
          <a:lstStyle/>
          <a:p>
            <a:r>
              <a:rPr lang="nl-NL" dirty="0" err="1">
                <a:latin typeface="Aptos" panose="020B0004020202020204" pitchFamily="34" charset="0"/>
              </a:rPr>
              <a:t>Polyhydramnion</a:t>
            </a:r>
            <a:endParaRPr lang="nl-NL" dirty="0">
              <a:latin typeface="Aptos" panose="020B0004020202020204" pitchFamily="34" charset="0"/>
            </a:endParaRPr>
          </a:p>
        </p:txBody>
      </p:sp>
      <p:sp>
        <p:nvSpPr>
          <p:cNvPr id="14" name="Tijdelijke aanduiding voor inhoud 13">
            <a:extLst>
              <a:ext uri="{FF2B5EF4-FFF2-40B4-BE49-F238E27FC236}">
                <a16:creationId xmlns:a16="http://schemas.microsoft.com/office/drawing/2014/main" id="{E8FC6895-DFFE-534E-681F-86649C0B7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3813" y="1676400"/>
            <a:ext cx="6096743" cy="3984848"/>
          </a:xfrm>
        </p:spPr>
        <p:txBody>
          <a:bodyPr rtlCol="0">
            <a:normAutofit/>
          </a:bodyPr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nl-NL" dirty="0">
                <a:latin typeface="Aptos" panose="020B0004020202020204" pitchFamily="34" charset="0"/>
              </a:rPr>
              <a:t>30-40% </a:t>
            </a:r>
            <a:r>
              <a:rPr lang="nl-NL" dirty="0" err="1">
                <a:latin typeface="Aptos" panose="020B0004020202020204" pitchFamily="34" charset="0"/>
              </a:rPr>
              <a:t>zwangeren</a:t>
            </a:r>
            <a:r>
              <a:rPr lang="nl-NL" dirty="0">
                <a:latin typeface="Aptos" panose="020B0004020202020204" pitchFamily="34" charset="0"/>
              </a:rPr>
              <a:t> met diabetes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nl-NL" dirty="0">
                <a:latin typeface="Aptos" panose="020B0004020202020204" pitchFamily="34" charset="0"/>
              </a:rPr>
              <a:t>Voornamelijk bij verhoogd HbA1c </a:t>
            </a:r>
            <a:r>
              <a:rPr lang="nl-NL" dirty="0" err="1">
                <a:latin typeface="Aptos" panose="020B0004020202020204" pitchFamily="34" charset="0"/>
              </a:rPr>
              <a:t>preconceptioneel</a:t>
            </a:r>
            <a:r>
              <a:rPr lang="nl-NL" dirty="0">
                <a:latin typeface="Aptos" panose="020B0004020202020204" pitchFamily="34" charset="0"/>
              </a:rPr>
              <a:t> en in 3e trimester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endParaRPr lang="nl-NL" dirty="0">
              <a:latin typeface="Aptos" panose="020B0004020202020204" pitchFamily="34" charset="0"/>
            </a:endParaRPr>
          </a:p>
          <a:p>
            <a:pPr marL="342900" indent="-342900">
              <a:lnSpc>
                <a:spcPct val="110000"/>
              </a:lnSpc>
              <a:spcBef>
                <a:spcPts val="0"/>
              </a:spcBef>
            </a:pPr>
            <a:r>
              <a:rPr lang="nl-NL" dirty="0">
                <a:latin typeface="Aptos" panose="020B0004020202020204" pitchFamily="34" charset="0"/>
              </a:rPr>
              <a:t>Risico:</a:t>
            </a:r>
          </a:p>
          <a:p>
            <a:pPr marL="621982" lvl="1" indent="-342900">
              <a:lnSpc>
                <a:spcPct val="11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nl-NL" dirty="0">
                <a:latin typeface="Aptos" panose="020B0004020202020204" pitchFamily="34" charset="0"/>
              </a:rPr>
              <a:t>Vroeggeboorte (2x)</a:t>
            </a:r>
          </a:p>
          <a:p>
            <a:pPr marL="621982" lvl="1" indent="-342900">
              <a:lnSpc>
                <a:spcPct val="11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nl-NL" dirty="0" err="1">
                <a:latin typeface="Aptos" panose="020B0004020202020204" pitchFamily="34" charset="0"/>
              </a:rPr>
              <a:t>Abruptio</a:t>
            </a:r>
            <a:r>
              <a:rPr lang="nl-NL" dirty="0">
                <a:latin typeface="Aptos" panose="020B0004020202020204" pitchFamily="34" charset="0"/>
              </a:rPr>
              <a:t> placentae (3.5x)</a:t>
            </a:r>
          </a:p>
          <a:p>
            <a:pPr marL="621982" lvl="1" indent="-342900">
              <a:lnSpc>
                <a:spcPct val="11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nl-NL" dirty="0">
                <a:latin typeface="Aptos" panose="020B0004020202020204" pitchFamily="34" charset="0"/>
              </a:rPr>
              <a:t>Sectio (1.6x)</a:t>
            </a:r>
          </a:p>
          <a:p>
            <a:pPr marL="621982" lvl="1" indent="-342900">
              <a:lnSpc>
                <a:spcPct val="11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nl-NL" dirty="0">
                <a:latin typeface="Aptos" panose="020B0004020202020204" pitchFamily="34" charset="0"/>
              </a:rPr>
              <a:t>IUVD/ perinatale sterfte (4.75x)</a:t>
            </a: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57613616-43A0-D592-BD9C-BA660E9075D3}"/>
              </a:ext>
            </a:extLst>
          </p:cNvPr>
          <p:cNvGrpSpPr/>
          <p:nvPr/>
        </p:nvGrpSpPr>
        <p:grpSpPr>
          <a:xfrm>
            <a:off x="7606580" y="0"/>
            <a:ext cx="4684167" cy="6857999"/>
            <a:chOff x="8562147" y="1265098"/>
            <a:chExt cx="3728600" cy="5592901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86AF183A-AE6B-5A04-18B3-23950009A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62147" y="1265098"/>
              <a:ext cx="3728600" cy="5592901"/>
            </a:xfrm>
            <a:prstGeom prst="rect">
              <a:avLst/>
            </a:prstGeom>
          </p:spPr>
        </p:pic>
        <p:sp>
          <p:nvSpPr>
            <p:cNvPr id="5" name="Rechthoek: afgeronde hoeken 4">
              <a:extLst>
                <a:ext uri="{FF2B5EF4-FFF2-40B4-BE49-F238E27FC236}">
                  <a16:creationId xmlns:a16="http://schemas.microsoft.com/office/drawing/2014/main" id="{A52BB37C-C1EA-77A5-8F31-BD0C4A1CDBC8}"/>
                </a:ext>
              </a:extLst>
            </p:cNvPr>
            <p:cNvSpPr/>
            <p:nvPr/>
          </p:nvSpPr>
          <p:spPr>
            <a:xfrm>
              <a:off x="9114322" y="5481052"/>
              <a:ext cx="1368152" cy="18019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100" dirty="0" err="1">
                  <a:solidFill>
                    <a:schemeClr val="tx2"/>
                  </a:solidFill>
                  <a:latin typeface="Aptos" panose="020B0004020202020204" pitchFamily="34" charset="0"/>
                </a:rPr>
                <a:t>Polyhydramnion</a:t>
              </a:r>
              <a:endParaRPr lang="nl-NL" sz="1100" dirty="0">
                <a:solidFill>
                  <a:schemeClr val="tx2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6" name="Rechthoek: afgeronde hoeken 5">
              <a:extLst>
                <a:ext uri="{FF2B5EF4-FFF2-40B4-BE49-F238E27FC236}">
                  <a16:creationId xmlns:a16="http://schemas.microsoft.com/office/drawing/2014/main" id="{B2038C91-63EC-7443-7708-57ECE51E7A6B}"/>
                </a:ext>
              </a:extLst>
            </p:cNvPr>
            <p:cNvSpPr/>
            <p:nvPr/>
          </p:nvSpPr>
          <p:spPr>
            <a:xfrm>
              <a:off x="9118748" y="2376778"/>
              <a:ext cx="1368152" cy="18019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100" dirty="0">
                  <a:solidFill>
                    <a:schemeClr val="tx2"/>
                  </a:solidFill>
                  <a:latin typeface="Aptos" panose="020B0004020202020204" pitchFamily="34" charset="0"/>
                </a:rPr>
                <a:t>Hyperglycemie</a:t>
              </a:r>
            </a:p>
          </p:txBody>
        </p:sp>
        <p:sp>
          <p:nvSpPr>
            <p:cNvPr id="7" name="Rechthoek: afgeronde hoeken 6">
              <a:extLst>
                <a:ext uri="{FF2B5EF4-FFF2-40B4-BE49-F238E27FC236}">
                  <a16:creationId xmlns:a16="http://schemas.microsoft.com/office/drawing/2014/main" id="{2612CCC6-EBE6-A9F3-8EA5-3A498502DB55}"/>
                </a:ext>
              </a:extLst>
            </p:cNvPr>
            <p:cNvSpPr/>
            <p:nvPr/>
          </p:nvSpPr>
          <p:spPr>
            <a:xfrm>
              <a:off x="9363752" y="2653176"/>
              <a:ext cx="1775751" cy="18727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100" dirty="0">
                  <a:solidFill>
                    <a:schemeClr val="tx2"/>
                  </a:solidFill>
                  <a:latin typeface="Aptos" panose="020B0004020202020204" pitchFamily="34" charset="0"/>
                </a:rPr>
                <a:t>Foetale hyperglycemie</a:t>
              </a:r>
            </a:p>
          </p:txBody>
        </p:sp>
        <p:sp>
          <p:nvSpPr>
            <p:cNvPr id="8" name="Rechthoek: afgeronde hoeken 7">
              <a:extLst>
                <a:ext uri="{FF2B5EF4-FFF2-40B4-BE49-F238E27FC236}">
                  <a16:creationId xmlns:a16="http://schemas.microsoft.com/office/drawing/2014/main" id="{92A1E8C8-B063-9D7C-AA66-4A5C30FCA256}"/>
                </a:ext>
              </a:extLst>
            </p:cNvPr>
            <p:cNvSpPr/>
            <p:nvPr/>
          </p:nvSpPr>
          <p:spPr>
            <a:xfrm>
              <a:off x="10342884" y="3140969"/>
              <a:ext cx="864096" cy="29908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100" dirty="0">
                  <a:solidFill>
                    <a:schemeClr val="tx2"/>
                  </a:solidFill>
                  <a:latin typeface="Aptos" panose="020B0004020202020204" pitchFamily="34" charset="0"/>
                </a:rPr>
                <a:t>Polyurie</a:t>
              </a:r>
            </a:p>
          </p:txBody>
        </p:sp>
      </p:grpSp>
      <p:sp>
        <p:nvSpPr>
          <p:cNvPr id="11" name="Tijdelijke aanduiding voor inhoud 13">
            <a:extLst>
              <a:ext uri="{FF2B5EF4-FFF2-40B4-BE49-F238E27FC236}">
                <a16:creationId xmlns:a16="http://schemas.microsoft.com/office/drawing/2014/main" id="{8A4DAE50-FAEE-7B0A-4B33-02D27BEDD908}"/>
              </a:ext>
            </a:extLst>
          </p:cNvPr>
          <p:cNvSpPr txBox="1">
            <a:spLocks/>
          </p:cNvSpPr>
          <p:nvPr/>
        </p:nvSpPr>
        <p:spPr>
          <a:xfrm>
            <a:off x="1293812" y="6290667"/>
            <a:ext cx="8617024" cy="3779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200" dirty="0">
                <a:latin typeface="Aptos" panose="020B0004020202020204" pitchFamily="34" charset="0"/>
              </a:rPr>
              <a:t>Bron: </a:t>
            </a:r>
            <a:r>
              <a:rPr lang="nl-NL" sz="1200" dirty="0" err="1">
                <a:latin typeface="Aptos" panose="020B0004020202020204" pitchFamily="34" charset="0"/>
              </a:rPr>
              <a:t>Influence</a:t>
            </a:r>
            <a:r>
              <a:rPr lang="nl-NL" sz="1200" dirty="0">
                <a:latin typeface="Aptos" panose="020B0004020202020204" pitchFamily="34" charset="0"/>
              </a:rPr>
              <a:t> of </a:t>
            </a:r>
            <a:r>
              <a:rPr lang="nl-NL" sz="1200" dirty="0" err="1">
                <a:latin typeface="Aptos" panose="020B0004020202020204" pitchFamily="34" charset="0"/>
              </a:rPr>
              <a:t>polyhydramnios</a:t>
            </a:r>
            <a:r>
              <a:rPr lang="nl-NL" sz="1200" dirty="0">
                <a:latin typeface="Aptos" panose="020B0004020202020204" pitchFamily="34" charset="0"/>
              </a:rPr>
              <a:t> on perinatal </a:t>
            </a:r>
            <a:r>
              <a:rPr lang="nl-NL" sz="1200" dirty="0" err="1">
                <a:latin typeface="Aptos" panose="020B0004020202020204" pitchFamily="34" charset="0"/>
              </a:rPr>
              <a:t>outcome</a:t>
            </a:r>
            <a:r>
              <a:rPr lang="nl-NL" sz="1200" dirty="0">
                <a:latin typeface="Aptos" panose="020B0004020202020204" pitchFamily="34" charset="0"/>
              </a:rPr>
              <a:t> in </a:t>
            </a:r>
            <a:r>
              <a:rPr lang="nl-NL" sz="1200" dirty="0" err="1">
                <a:latin typeface="Aptos" panose="020B0004020202020204" pitchFamily="34" charset="0"/>
              </a:rPr>
              <a:t>pregestational</a:t>
            </a:r>
            <a:r>
              <a:rPr lang="nl-NL" sz="1200" dirty="0">
                <a:latin typeface="Aptos" panose="020B0004020202020204" pitchFamily="34" charset="0"/>
              </a:rPr>
              <a:t> </a:t>
            </a:r>
            <a:r>
              <a:rPr lang="nl-NL" sz="1200" dirty="0" err="1">
                <a:latin typeface="Aptos" panose="020B0004020202020204" pitchFamily="34" charset="0"/>
              </a:rPr>
              <a:t>diabetic</a:t>
            </a:r>
            <a:r>
              <a:rPr lang="nl-NL" sz="1200" dirty="0">
                <a:latin typeface="Aptos" panose="020B0004020202020204" pitchFamily="34" charset="0"/>
              </a:rPr>
              <a:t> </a:t>
            </a:r>
            <a:r>
              <a:rPr lang="nl-NL" sz="1200" dirty="0" err="1">
                <a:latin typeface="Aptos" panose="020B0004020202020204" pitchFamily="34" charset="0"/>
              </a:rPr>
              <a:t>pregnancies</a:t>
            </a:r>
            <a:r>
              <a:rPr lang="nl-NL" sz="1200" dirty="0">
                <a:latin typeface="Aptos" panose="020B0004020202020204" pitchFamily="34" charset="0"/>
              </a:rPr>
              <a:t>. </a:t>
            </a:r>
            <a:r>
              <a:rPr lang="nl-NL" sz="1200" dirty="0" err="1">
                <a:latin typeface="Aptos" panose="020B0004020202020204" pitchFamily="34" charset="0"/>
              </a:rPr>
              <a:t>Idris</a:t>
            </a:r>
            <a:r>
              <a:rPr lang="nl-NL" sz="1200" dirty="0">
                <a:latin typeface="Aptos" panose="020B0004020202020204" pitchFamily="34" charset="0"/>
              </a:rPr>
              <a:t> et al. Ultrasound </a:t>
            </a:r>
            <a:r>
              <a:rPr lang="nl-NL" sz="1200" dirty="0" err="1">
                <a:latin typeface="Aptos" panose="020B0004020202020204" pitchFamily="34" charset="0"/>
              </a:rPr>
              <a:t>Obstet</a:t>
            </a:r>
            <a:r>
              <a:rPr lang="nl-NL" sz="1200" dirty="0">
                <a:latin typeface="Aptos" panose="020B0004020202020204" pitchFamily="34" charset="0"/>
              </a:rPr>
              <a:t> </a:t>
            </a:r>
            <a:r>
              <a:rPr lang="nl-NL" sz="1200" dirty="0" err="1">
                <a:latin typeface="Aptos" panose="020B0004020202020204" pitchFamily="34" charset="0"/>
              </a:rPr>
              <a:t>Gynecol</a:t>
            </a:r>
            <a:r>
              <a:rPr lang="nl-NL" sz="1200" dirty="0">
                <a:latin typeface="Aptos" panose="020B0004020202020204" pitchFamily="34" charset="0"/>
              </a:rPr>
              <a:t>, 2010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8B5A6A3-C0DF-5004-FF97-A03E853525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0222" y="5736239"/>
            <a:ext cx="1048603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47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453B6-5DFF-4C6D-56BF-A0CB92F43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F8E4352A-C804-8772-F26B-118200FBF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2" y="381000"/>
            <a:ext cx="10489231" cy="1143000"/>
          </a:xfrm>
        </p:spPr>
        <p:txBody>
          <a:bodyPr rtlCol="0"/>
          <a:lstStyle/>
          <a:p>
            <a:r>
              <a:rPr lang="nl-NL" dirty="0">
                <a:latin typeface="Aptos" panose="020B0004020202020204" pitchFamily="34" charset="0"/>
              </a:rPr>
              <a:t>Intra uteriene Vruchtdood (IUVD)</a:t>
            </a:r>
          </a:p>
        </p:txBody>
      </p:sp>
      <p:sp>
        <p:nvSpPr>
          <p:cNvPr id="14" name="Tijdelijke aanduiding voor inhoud 13">
            <a:extLst>
              <a:ext uri="{FF2B5EF4-FFF2-40B4-BE49-F238E27FC236}">
                <a16:creationId xmlns:a16="http://schemas.microsoft.com/office/drawing/2014/main" id="{56675408-5E3F-AE0F-1898-E991ABEAB5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r>
              <a:rPr lang="nl-NL" dirty="0">
                <a:latin typeface="Aptos" panose="020B0004020202020204" pitchFamily="34" charset="0"/>
              </a:rPr>
              <a:t>5x hogere kans op IUVD</a:t>
            </a:r>
          </a:p>
          <a:p>
            <a:r>
              <a:rPr lang="nl-NL" dirty="0">
                <a:latin typeface="Aptos" panose="020B0004020202020204" pitchFamily="34" charset="0"/>
              </a:rPr>
              <a:t>Redenen voor IUVD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>
                <a:latin typeface="Aptos" panose="020B0004020202020204" pitchFamily="34" charset="0"/>
              </a:rPr>
              <a:t>Foetale hyperinsulinemie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>
                <a:latin typeface="Aptos" panose="020B0004020202020204" pitchFamily="34" charset="0"/>
              </a:rPr>
              <a:t>Foetale hypoxie en acidose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>
                <a:latin typeface="Aptos" panose="020B0004020202020204" pitchFamily="34" charset="0"/>
              </a:rPr>
              <a:t>Cardiomyopathie door glycogeen depositie in myocard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 err="1">
                <a:latin typeface="Aptos" panose="020B0004020202020204" pitchFamily="34" charset="0"/>
              </a:rPr>
              <a:t>Abruptio</a:t>
            </a:r>
            <a:r>
              <a:rPr lang="nl-NL" dirty="0">
                <a:latin typeface="Aptos" panose="020B0004020202020204" pitchFamily="34" charset="0"/>
              </a:rPr>
              <a:t> placentae </a:t>
            </a:r>
          </a:p>
          <a:p>
            <a:r>
              <a:rPr lang="nl-NL" dirty="0">
                <a:latin typeface="Aptos" panose="020B0004020202020204" pitchFamily="34" charset="0"/>
              </a:rPr>
              <a:t>Mediaan bij 35 weken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>
                <a:latin typeface="Aptos" panose="020B0004020202020204" pitchFamily="34" charset="0"/>
              </a:rPr>
              <a:t>64% voor 36 weken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>
                <a:latin typeface="Aptos" panose="020B0004020202020204" pitchFamily="34" charset="0"/>
              </a:rPr>
              <a:t>40% voor 34 weken</a:t>
            </a:r>
          </a:p>
          <a:p>
            <a:r>
              <a:rPr lang="nl-NL" dirty="0">
                <a:latin typeface="Aptos" panose="020B0004020202020204" pitchFamily="34" charset="0"/>
              </a:rPr>
              <a:t>DM type 1 &gt; DM type 2 </a:t>
            </a:r>
          </a:p>
          <a:p>
            <a:endParaRPr lang="nl-NL" dirty="0">
              <a:latin typeface="Aptos" panose="020B0004020202020204" pitchFamily="34" charset="0"/>
            </a:endParaRPr>
          </a:p>
        </p:txBody>
      </p:sp>
      <p:sp>
        <p:nvSpPr>
          <p:cNvPr id="2" name="Tijdelijke aanduiding voor inhoud 13">
            <a:extLst>
              <a:ext uri="{FF2B5EF4-FFF2-40B4-BE49-F238E27FC236}">
                <a16:creationId xmlns:a16="http://schemas.microsoft.com/office/drawing/2014/main" id="{24737EDD-92BE-BCE8-5BD2-93D2FD85A3CF}"/>
              </a:ext>
            </a:extLst>
          </p:cNvPr>
          <p:cNvSpPr txBox="1">
            <a:spLocks/>
          </p:cNvSpPr>
          <p:nvPr/>
        </p:nvSpPr>
        <p:spPr>
          <a:xfrm>
            <a:off x="1293812" y="6290667"/>
            <a:ext cx="8617024" cy="3779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200" dirty="0">
                <a:latin typeface="Aptos" panose="020B0004020202020204" pitchFamily="34" charset="0"/>
              </a:rPr>
              <a:t>Bron: A </a:t>
            </a:r>
            <a:r>
              <a:rPr lang="nl-NL" sz="1200" dirty="0" err="1">
                <a:latin typeface="Aptos" panose="020B0004020202020204" pitchFamily="34" charset="0"/>
              </a:rPr>
              <a:t>Systematic</a:t>
            </a:r>
            <a:r>
              <a:rPr lang="nl-NL" sz="1200" dirty="0">
                <a:latin typeface="Aptos" panose="020B0004020202020204" pitchFamily="34" charset="0"/>
              </a:rPr>
              <a:t> Review </a:t>
            </a:r>
            <a:r>
              <a:rPr lang="nl-NL" sz="1200" dirty="0" err="1">
                <a:latin typeface="Aptos" panose="020B0004020202020204" pitchFamily="34" charset="0"/>
              </a:rPr>
              <a:t>to</a:t>
            </a:r>
            <a:r>
              <a:rPr lang="nl-NL" sz="1200" dirty="0">
                <a:latin typeface="Aptos" panose="020B0004020202020204" pitchFamily="34" charset="0"/>
              </a:rPr>
              <a:t> </a:t>
            </a:r>
            <a:r>
              <a:rPr lang="nl-NL" sz="1200" dirty="0" err="1">
                <a:latin typeface="Aptos" panose="020B0004020202020204" pitchFamily="34" charset="0"/>
              </a:rPr>
              <a:t>Compare</a:t>
            </a:r>
            <a:r>
              <a:rPr lang="nl-NL" sz="1200" dirty="0">
                <a:latin typeface="Aptos" panose="020B0004020202020204" pitchFamily="34" charset="0"/>
              </a:rPr>
              <a:t> Adverse </a:t>
            </a:r>
            <a:r>
              <a:rPr lang="nl-NL" sz="1200" dirty="0" err="1">
                <a:latin typeface="Aptos" panose="020B0004020202020204" pitchFamily="34" charset="0"/>
              </a:rPr>
              <a:t>Pregnancy</a:t>
            </a:r>
            <a:r>
              <a:rPr lang="nl-NL" sz="1200" dirty="0">
                <a:latin typeface="Aptos" panose="020B0004020202020204" pitchFamily="34" charset="0"/>
              </a:rPr>
              <a:t> </a:t>
            </a:r>
            <a:r>
              <a:rPr lang="nl-NL" sz="1200" dirty="0" err="1">
                <a:latin typeface="Aptos" panose="020B0004020202020204" pitchFamily="34" charset="0"/>
              </a:rPr>
              <a:t>Outcomes</a:t>
            </a:r>
            <a:r>
              <a:rPr lang="nl-NL" sz="1200" dirty="0">
                <a:latin typeface="Aptos" panose="020B0004020202020204" pitchFamily="34" charset="0"/>
              </a:rPr>
              <a:t> in </a:t>
            </a:r>
            <a:r>
              <a:rPr lang="nl-NL" sz="1200" dirty="0" err="1">
                <a:latin typeface="Aptos" panose="020B0004020202020204" pitchFamily="34" charset="0"/>
              </a:rPr>
              <a:t>Women</a:t>
            </a:r>
            <a:r>
              <a:rPr lang="nl-NL" sz="1200" dirty="0">
                <a:latin typeface="Aptos" panose="020B0004020202020204" pitchFamily="34" charset="0"/>
              </a:rPr>
              <a:t> </a:t>
            </a:r>
            <a:r>
              <a:rPr lang="nl-NL" sz="1200" dirty="0" err="1">
                <a:latin typeface="Aptos" panose="020B0004020202020204" pitchFamily="34" charset="0"/>
              </a:rPr>
              <a:t>with</a:t>
            </a:r>
            <a:r>
              <a:rPr lang="nl-NL" sz="1200" dirty="0">
                <a:latin typeface="Aptos" panose="020B0004020202020204" pitchFamily="34" charset="0"/>
              </a:rPr>
              <a:t> </a:t>
            </a:r>
            <a:r>
              <a:rPr lang="nl-NL" sz="1200" dirty="0" err="1">
                <a:latin typeface="Aptos" panose="020B0004020202020204" pitchFamily="34" charset="0"/>
              </a:rPr>
              <a:t>Pregestational</a:t>
            </a:r>
            <a:r>
              <a:rPr lang="nl-NL" sz="1200" dirty="0">
                <a:latin typeface="Aptos" panose="020B0004020202020204" pitchFamily="34" charset="0"/>
              </a:rPr>
              <a:t> Diabetes </a:t>
            </a:r>
            <a:r>
              <a:rPr lang="nl-NL" sz="1200" dirty="0" err="1">
                <a:latin typeface="Aptos" panose="020B0004020202020204" pitchFamily="34" charset="0"/>
              </a:rPr>
              <a:t>and</a:t>
            </a:r>
            <a:r>
              <a:rPr lang="nl-NL" sz="1200" dirty="0">
                <a:latin typeface="Aptos" panose="020B0004020202020204" pitchFamily="34" charset="0"/>
              </a:rPr>
              <a:t> </a:t>
            </a:r>
            <a:r>
              <a:rPr lang="nl-NL" sz="1200" dirty="0" err="1">
                <a:latin typeface="Aptos" panose="020B0004020202020204" pitchFamily="34" charset="0"/>
              </a:rPr>
              <a:t>Gestational</a:t>
            </a:r>
            <a:r>
              <a:rPr lang="nl-NL" sz="1200" dirty="0">
                <a:latin typeface="Aptos" panose="020B0004020202020204" pitchFamily="34" charset="0"/>
              </a:rPr>
              <a:t> Diabetes. </a:t>
            </a:r>
            <a:r>
              <a:rPr lang="nl-NL" sz="1200" dirty="0" err="1">
                <a:latin typeface="Aptos" panose="020B0004020202020204" pitchFamily="34" charset="0"/>
              </a:rPr>
              <a:t>Malaza</a:t>
            </a:r>
            <a:r>
              <a:rPr lang="nl-NL" sz="1200" dirty="0">
                <a:latin typeface="Aptos" panose="020B0004020202020204" pitchFamily="34" charset="0"/>
              </a:rPr>
              <a:t> et al Int. J. </a:t>
            </a:r>
            <a:r>
              <a:rPr lang="nl-NL" sz="1200" dirty="0" err="1">
                <a:latin typeface="Aptos" panose="020B0004020202020204" pitchFamily="34" charset="0"/>
              </a:rPr>
              <a:t>Environ</a:t>
            </a:r>
            <a:r>
              <a:rPr lang="nl-NL" sz="1200" dirty="0">
                <a:latin typeface="Aptos" panose="020B0004020202020204" pitchFamily="34" charset="0"/>
              </a:rPr>
              <a:t>. </a:t>
            </a:r>
            <a:r>
              <a:rPr lang="nl-NL" sz="1200" dirty="0" err="1">
                <a:latin typeface="Aptos" panose="020B0004020202020204" pitchFamily="34" charset="0"/>
              </a:rPr>
              <a:t>Res</a:t>
            </a:r>
            <a:r>
              <a:rPr lang="nl-NL" sz="1200" dirty="0">
                <a:latin typeface="Aptos" panose="020B0004020202020204" pitchFamily="34" charset="0"/>
              </a:rPr>
              <a:t>. Public Health 2022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6C36A14-0459-33EA-8BA0-916FAE5B3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0222" y="5736239"/>
            <a:ext cx="1048603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71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45057-8B2C-A73E-6266-D801E0BCE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4C5EC9-7029-DDBB-01D6-BFF3199EC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3" y="2057401"/>
            <a:ext cx="8458201" cy="1011560"/>
          </a:xfrm>
        </p:spPr>
        <p:txBody>
          <a:bodyPr rtlCol="0"/>
          <a:lstStyle/>
          <a:p>
            <a:pPr rtl="0"/>
            <a:r>
              <a:rPr lang="nl-NL" dirty="0">
                <a:latin typeface="Aptos" panose="020B0004020202020204" pitchFamily="34" charset="0"/>
              </a:rPr>
              <a:t>Bevalling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FCAB32A-706D-6067-AB5E-1A0030473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0222" y="5736239"/>
            <a:ext cx="1048603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20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B6ABD9-363D-8472-6097-C2E0367B2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F080EBC3-FE73-7201-D0C2-DF0C4330C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2" y="381000"/>
            <a:ext cx="10489231" cy="599728"/>
          </a:xfrm>
        </p:spPr>
        <p:txBody>
          <a:bodyPr rtlCol="0"/>
          <a:lstStyle/>
          <a:p>
            <a:r>
              <a:rPr lang="nl-NL" dirty="0">
                <a:latin typeface="Aptos" panose="020B0004020202020204" pitchFamily="34" charset="0"/>
              </a:rPr>
              <a:t>Vroeggeboorte</a:t>
            </a:r>
          </a:p>
        </p:txBody>
      </p:sp>
      <p:sp>
        <p:nvSpPr>
          <p:cNvPr id="14" name="Tijdelijke aanduiding voor inhoud 13">
            <a:extLst>
              <a:ext uri="{FF2B5EF4-FFF2-40B4-BE49-F238E27FC236}">
                <a16:creationId xmlns:a16="http://schemas.microsoft.com/office/drawing/2014/main" id="{72E52201-064E-D257-CD9B-952E736E3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3813" y="1052736"/>
            <a:ext cx="9601200" cy="5040560"/>
          </a:xfrm>
        </p:spPr>
        <p:txBody>
          <a:bodyPr rtlCol="0">
            <a:noAutofit/>
          </a:bodyPr>
          <a:lstStyle/>
          <a:p>
            <a:r>
              <a:rPr lang="nl-NL" dirty="0">
                <a:latin typeface="Aptos" panose="020B0004020202020204" pitchFamily="34" charset="0"/>
              </a:rPr>
              <a:t>DM 15 - 40%, DG 7 - 15%</a:t>
            </a:r>
          </a:p>
          <a:p>
            <a:r>
              <a:rPr lang="nl-NL" dirty="0">
                <a:latin typeface="Aptos" panose="020B0004020202020204" pitchFamily="34" charset="0"/>
              </a:rPr>
              <a:t>Iatrogeen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>
                <a:latin typeface="Aptos" panose="020B0004020202020204" pitchFamily="34" charset="0"/>
              </a:rPr>
              <a:t>PE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>
                <a:latin typeface="Aptos" panose="020B0004020202020204" pitchFamily="34" charset="0"/>
              </a:rPr>
              <a:t>Premature </a:t>
            </a:r>
            <a:r>
              <a:rPr lang="nl-NL" dirty="0" err="1">
                <a:latin typeface="Aptos" panose="020B0004020202020204" pitchFamily="34" charset="0"/>
              </a:rPr>
              <a:t>abruptio</a:t>
            </a:r>
            <a:r>
              <a:rPr lang="nl-NL" dirty="0">
                <a:latin typeface="Aptos" panose="020B0004020202020204" pitchFamily="34" charset="0"/>
              </a:rPr>
              <a:t> placentae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>
                <a:latin typeface="Aptos" panose="020B0004020202020204" pitchFamily="34" charset="0"/>
              </a:rPr>
              <a:t>Foetale nood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>
                <a:latin typeface="Aptos" panose="020B0004020202020204" pitchFamily="34" charset="0"/>
              </a:rPr>
              <a:t>Verminderde nierfunctie bij diabetische nefropathie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>
                <a:latin typeface="Aptos" panose="020B0004020202020204" pitchFamily="34" charset="0"/>
              </a:rPr>
              <a:t>DKA</a:t>
            </a:r>
          </a:p>
          <a:p>
            <a:r>
              <a:rPr lang="nl-NL" dirty="0">
                <a:latin typeface="Aptos" panose="020B0004020202020204" pitchFamily="34" charset="0"/>
              </a:rPr>
              <a:t>Spontaan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>
                <a:latin typeface="Aptos" panose="020B0004020202020204" pitchFamily="34" charset="0"/>
              </a:rPr>
              <a:t>Overrekking uterus 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nl-NL" sz="1800" dirty="0" err="1">
                <a:latin typeface="Aptos" panose="020B0004020202020204" pitchFamily="34" charset="0"/>
              </a:rPr>
              <a:t>Polyhydramnion</a:t>
            </a:r>
            <a:endParaRPr lang="nl-NL" sz="1800" dirty="0">
              <a:latin typeface="Aptos" panose="020B0004020202020204" pitchFamily="34" charset="0"/>
            </a:endParaRPr>
          </a:p>
          <a:p>
            <a:pPr lvl="3">
              <a:buFont typeface="Wingdings" panose="05000000000000000000" pitchFamily="2" charset="2"/>
              <a:buChar char="§"/>
            </a:pPr>
            <a:r>
              <a:rPr lang="nl-NL" sz="1800" dirty="0" err="1">
                <a:latin typeface="Aptos" panose="020B0004020202020204" pitchFamily="34" charset="0"/>
              </a:rPr>
              <a:t>Macrosomie</a:t>
            </a:r>
            <a:endParaRPr lang="nl-NL" sz="1800" dirty="0">
              <a:latin typeface="Aptos" panose="020B0004020202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>
                <a:latin typeface="Aptos" panose="020B0004020202020204" pitchFamily="34" charset="0"/>
              </a:rPr>
              <a:t>Infecties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nl-NL" sz="1800" dirty="0">
                <a:latin typeface="Aptos" panose="020B0004020202020204" pitchFamily="34" charset="0"/>
              </a:rPr>
              <a:t>Pro-inflammatoire cytokinen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56AFFF54-302F-39B0-7BE9-2AE63DA52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8588" y="3864211"/>
            <a:ext cx="4279763" cy="1847248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FFC64EC-2689-992D-C30C-5219D04E0C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0222" y="5736239"/>
            <a:ext cx="1048603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28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DF2026-6A6F-568B-3754-F78AB6CDE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7336AD6A-C39E-20E2-4952-46B65C355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2" y="381000"/>
            <a:ext cx="10489231" cy="1143000"/>
          </a:xfrm>
        </p:spPr>
        <p:txBody>
          <a:bodyPr rtlCol="0"/>
          <a:lstStyle/>
          <a:p>
            <a:r>
              <a:rPr lang="nl-NL" dirty="0">
                <a:latin typeface="Aptos" panose="020B0004020202020204" pitchFamily="34" charset="0"/>
              </a:rPr>
              <a:t>Timing bevalling</a:t>
            </a:r>
          </a:p>
        </p:txBody>
      </p:sp>
      <p:sp>
        <p:nvSpPr>
          <p:cNvPr id="14" name="Tijdelijke aanduiding voor inhoud 13">
            <a:extLst>
              <a:ext uri="{FF2B5EF4-FFF2-40B4-BE49-F238E27FC236}">
                <a16:creationId xmlns:a16="http://schemas.microsoft.com/office/drawing/2014/main" id="{C3575479-8EDF-BBB9-832C-32C3CB9264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r>
              <a:rPr lang="nl-NL" dirty="0">
                <a:latin typeface="Aptos" panose="020B0004020202020204" pitchFamily="34" charset="0"/>
              </a:rPr>
              <a:t>DM type 1: inleiding bij 38 weken</a:t>
            </a:r>
          </a:p>
          <a:p>
            <a:r>
              <a:rPr lang="nl-NL" dirty="0">
                <a:latin typeface="Aptos" panose="020B0004020202020204" pitchFamily="34" charset="0"/>
              </a:rPr>
              <a:t>DM type 2: inleiding bij 38 weken</a:t>
            </a:r>
          </a:p>
          <a:p>
            <a:r>
              <a:rPr lang="nl-NL" dirty="0">
                <a:latin typeface="Aptos" panose="020B0004020202020204" pitchFamily="34" charset="0"/>
              </a:rPr>
              <a:t>DG: </a:t>
            </a:r>
          </a:p>
          <a:p>
            <a:pPr lvl="1"/>
            <a:r>
              <a:rPr lang="nl-NL" dirty="0">
                <a:latin typeface="Aptos" panose="020B0004020202020204" pitchFamily="34" charset="0"/>
              </a:rPr>
              <a:t>Insuline inleiding 38 weken</a:t>
            </a:r>
          </a:p>
          <a:p>
            <a:pPr lvl="1"/>
            <a:r>
              <a:rPr lang="nl-NL" dirty="0">
                <a:latin typeface="Aptos" panose="020B0004020202020204" pitchFamily="34" charset="0"/>
              </a:rPr>
              <a:t>Metformine inleiding 39 weken</a:t>
            </a:r>
          </a:p>
          <a:p>
            <a:pPr lvl="1"/>
            <a:r>
              <a:rPr lang="nl-NL" dirty="0">
                <a:latin typeface="Aptos" panose="020B0004020202020204" pitchFamily="34" charset="0"/>
              </a:rPr>
              <a:t>Geen medicatie inleiding 41 weken</a:t>
            </a:r>
          </a:p>
          <a:p>
            <a:r>
              <a:rPr lang="nl-NL" dirty="0">
                <a:latin typeface="Aptos" panose="020B0004020202020204" pitchFamily="34" charset="0"/>
              </a:rPr>
              <a:t>Bij geschat gewicht &gt; 4500 gram advies sectio</a:t>
            </a:r>
          </a:p>
        </p:txBody>
      </p:sp>
      <p:sp>
        <p:nvSpPr>
          <p:cNvPr id="2" name="Tijdelijke aanduiding voor inhoud 13">
            <a:extLst>
              <a:ext uri="{FF2B5EF4-FFF2-40B4-BE49-F238E27FC236}">
                <a16:creationId xmlns:a16="http://schemas.microsoft.com/office/drawing/2014/main" id="{EEC47838-FA2A-8C50-FF1F-CA52C53E30F1}"/>
              </a:ext>
            </a:extLst>
          </p:cNvPr>
          <p:cNvSpPr txBox="1">
            <a:spLocks/>
          </p:cNvSpPr>
          <p:nvPr/>
        </p:nvSpPr>
        <p:spPr>
          <a:xfrm>
            <a:off x="1293812" y="6290667"/>
            <a:ext cx="8617024" cy="3779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200" dirty="0">
                <a:latin typeface="Aptos" panose="020B0004020202020204" pitchFamily="34" charset="0"/>
              </a:rPr>
              <a:t>Bron: NVOG‑richtlijn “Diabetes mellitus en zwangerschap”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FCF19C8-9F54-DA5C-C8D6-19A31088F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0222" y="5736239"/>
            <a:ext cx="1048603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70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 dirty="0">
                <a:latin typeface="Aptos" panose="020B0004020202020204" pitchFamily="34" charset="0"/>
              </a:rPr>
              <a:t>Inhoud</a:t>
            </a:r>
          </a:p>
        </p:txBody>
      </p:sp>
      <p:sp>
        <p:nvSpPr>
          <p:cNvPr id="14" name="Tijdelijke aanduiding voor inhoud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nl-NL" dirty="0">
                <a:latin typeface="Aptos" panose="020B0004020202020204" pitchFamily="34" charset="0"/>
              </a:rPr>
              <a:t>Aandachtspunten</a:t>
            </a:r>
          </a:p>
          <a:p>
            <a:pPr rtl="0"/>
            <a:r>
              <a:rPr lang="nl-NL" dirty="0">
                <a:latin typeface="Aptos" panose="020B0004020202020204" pitchFamily="34" charset="0"/>
              </a:rPr>
              <a:t>Prevalentie en trends</a:t>
            </a:r>
          </a:p>
          <a:p>
            <a:pPr rtl="0"/>
            <a:r>
              <a:rPr lang="nl-NL" dirty="0">
                <a:latin typeface="Aptos" panose="020B0004020202020204" pitchFamily="34" charset="0"/>
              </a:rPr>
              <a:t>Fysiologische veranderingen door zwangerschap</a:t>
            </a:r>
          </a:p>
          <a:p>
            <a:pPr rtl="0"/>
            <a:r>
              <a:rPr lang="nl-NL" dirty="0">
                <a:latin typeface="Aptos" panose="020B0004020202020204" pitchFamily="34" charset="0"/>
              </a:rPr>
              <a:t>Negatieve perinatale uitkomsten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>
                <a:latin typeface="Aptos" panose="020B0004020202020204" pitchFamily="34" charset="0"/>
              </a:rPr>
              <a:t>Maternaal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>
                <a:latin typeface="Aptos" panose="020B0004020202020204" pitchFamily="34" charset="0"/>
              </a:rPr>
              <a:t>Foetaal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>
                <a:latin typeface="Aptos" panose="020B0004020202020204" pitchFamily="34" charset="0"/>
              </a:rPr>
              <a:t>Bevalling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>
                <a:latin typeface="Aptos" panose="020B0004020202020204" pitchFamily="34" charset="0"/>
              </a:rPr>
              <a:t>Neonaat</a:t>
            </a:r>
          </a:p>
          <a:p>
            <a:pPr rtl="0"/>
            <a:r>
              <a:rPr lang="nl-NL" dirty="0">
                <a:latin typeface="Aptos" panose="020B0004020202020204" pitchFamily="34" charset="0"/>
              </a:rPr>
              <a:t>Aanbevelingen voor zorgverleners</a:t>
            </a:r>
          </a:p>
          <a:p>
            <a:pPr rtl="0"/>
            <a:r>
              <a:rPr lang="nl-NL" dirty="0">
                <a:latin typeface="Aptos" panose="020B0004020202020204" pitchFamily="34" charset="0"/>
              </a:rPr>
              <a:t>Preconceptiezorg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A0DA842-5B37-5CFB-52E8-0FB23F314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0222" y="5736239"/>
            <a:ext cx="1048603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2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CFC5C-D558-D44B-1058-40FA5406B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A22D0C20-1A23-C2E7-9BBA-C40E4EC99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2" y="381000"/>
            <a:ext cx="10489231" cy="1143000"/>
          </a:xfrm>
        </p:spPr>
        <p:txBody>
          <a:bodyPr rtlCol="0"/>
          <a:lstStyle/>
          <a:p>
            <a:r>
              <a:rPr lang="nl-NL" dirty="0">
                <a:latin typeface="Aptos" panose="020B0004020202020204" pitchFamily="34" charset="0"/>
              </a:rPr>
              <a:t>Modus partus</a:t>
            </a:r>
          </a:p>
        </p:txBody>
      </p:sp>
      <p:sp>
        <p:nvSpPr>
          <p:cNvPr id="14" name="Tijdelijke aanduiding voor inhoud 13">
            <a:extLst>
              <a:ext uri="{FF2B5EF4-FFF2-40B4-BE49-F238E27FC236}">
                <a16:creationId xmlns:a16="http://schemas.microsoft.com/office/drawing/2014/main" id="{E4700E9C-1E28-2EEB-2FA1-02B5964026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Autofit/>
          </a:bodyPr>
          <a:lstStyle/>
          <a:p>
            <a:r>
              <a:rPr lang="nl-NL" dirty="0">
                <a:latin typeface="Aptos" panose="020B0004020202020204" pitchFamily="34" charset="0"/>
              </a:rPr>
              <a:t>Sectio (RR 2 – 2,2)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>
                <a:latin typeface="Aptos" panose="020B0004020202020204" pitchFamily="34" charset="0"/>
              </a:rPr>
              <a:t>&gt; 4500 gram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>
                <a:latin typeface="Aptos" panose="020B0004020202020204" pitchFamily="34" charset="0"/>
              </a:rPr>
              <a:t>Foetale nood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nl-NL" dirty="0">
                <a:latin typeface="Aptos" panose="020B0004020202020204" pitchFamily="34" charset="0"/>
              </a:rPr>
              <a:t>DM type 1 35.9%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nl-NL" dirty="0">
                <a:latin typeface="Aptos" panose="020B0004020202020204" pitchFamily="34" charset="0"/>
              </a:rPr>
              <a:t>DM type 2 28.8%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nl-NL" dirty="0">
                <a:latin typeface="Aptos" panose="020B0004020202020204" pitchFamily="34" charset="0"/>
              </a:rPr>
              <a:t>Controlegroep 15.2%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>
                <a:latin typeface="Aptos" panose="020B0004020202020204" pitchFamily="34" charset="0"/>
              </a:rPr>
              <a:t>PE of andere zwangerschapscomplicaties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 err="1">
                <a:latin typeface="Aptos" panose="020B0004020202020204" pitchFamily="34" charset="0"/>
              </a:rPr>
              <a:t>Failed</a:t>
            </a:r>
            <a:r>
              <a:rPr lang="nl-NL" dirty="0">
                <a:latin typeface="Aptos" panose="020B0004020202020204" pitchFamily="34" charset="0"/>
              </a:rPr>
              <a:t> </a:t>
            </a:r>
            <a:r>
              <a:rPr lang="nl-NL" dirty="0" err="1">
                <a:latin typeface="Aptos" panose="020B0004020202020204" pitchFamily="34" charset="0"/>
              </a:rPr>
              <a:t>induction</a:t>
            </a:r>
            <a:endParaRPr lang="nl-NL" dirty="0">
              <a:latin typeface="Aptos" panose="020B0004020202020204" pitchFamily="34" charset="0"/>
            </a:endParaRPr>
          </a:p>
          <a:p>
            <a:r>
              <a:rPr lang="nl-NL" dirty="0">
                <a:latin typeface="Aptos" panose="020B0004020202020204" pitchFamily="34" charset="0"/>
              </a:rPr>
              <a:t>Vaginale kunstverlossing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>
                <a:latin typeface="Aptos" panose="020B0004020202020204" pitchFamily="34" charset="0"/>
              </a:rPr>
              <a:t>Foetale nood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>
                <a:latin typeface="Aptos" panose="020B0004020202020204" pitchFamily="34" charset="0"/>
              </a:rPr>
              <a:t>Niet vorderende uitdrijving</a:t>
            </a:r>
          </a:p>
        </p:txBody>
      </p:sp>
      <p:sp>
        <p:nvSpPr>
          <p:cNvPr id="2" name="Tijdelijke aanduiding voor inhoud 13">
            <a:extLst>
              <a:ext uri="{FF2B5EF4-FFF2-40B4-BE49-F238E27FC236}">
                <a16:creationId xmlns:a16="http://schemas.microsoft.com/office/drawing/2014/main" id="{B2848B3F-D2E6-A872-DF6F-5A07F01B7D7F}"/>
              </a:ext>
            </a:extLst>
          </p:cNvPr>
          <p:cNvSpPr txBox="1">
            <a:spLocks/>
          </p:cNvSpPr>
          <p:nvPr/>
        </p:nvSpPr>
        <p:spPr>
          <a:xfrm>
            <a:off x="1293812" y="6290667"/>
            <a:ext cx="8617024" cy="3779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200" dirty="0">
                <a:latin typeface="Aptos" panose="020B0004020202020204" pitchFamily="34" charset="0"/>
              </a:rPr>
              <a:t>Bron: A </a:t>
            </a:r>
            <a:r>
              <a:rPr lang="nl-NL" sz="1200" dirty="0" err="1">
                <a:latin typeface="Aptos" panose="020B0004020202020204" pitchFamily="34" charset="0"/>
              </a:rPr>
              <a:t>Systematic</a:t>
            </a:r>
            <a:r>
              <a:rPr lang="nl-NL" sz="1200" dirty="0">
                <a:latin typeface="Aptos" panose="020B0004020202020204" pitchFamily="34" charset="0"/>
              </a:rPr>
              <a:t> Review </a:t>
            </a:r>
            <a:r>
              <a:rPr lang="nl-NL" sz="1200" dirty="0" err="1">
                <a:latin typeface="Aptos" panose="020B0004020202020204" pitchFamily="34" charset="0"/>
              </a:rPr>
              <a:t>to</a:t>
            </a:r>
            <a:r>
              <a:rPr lang="nl-NL" sz="1200" dirty="0">
                <a:latin typeface="Aptos" panose="020B0004020202020204" pitchFamily="34" charset="0"/>
              </a:rPr>
              <a:t> </a:t>
            </a:r>
            <a:r>
              <a:rPr lang="nl-NL" sz="1200" dirty="0" err="1">
                <a:latin typeface="Aptos" panose="020B0004020202020204" pitchFamily="34" charset="0"/>
              </a:rPr>
              <a:t>Compare</a:t>
            </a:r>
            <a:r>
              <a:rPr lang="nl-NL" sz="1200" dirty="0">
                <a:latin typeface="Aptos" panose="020B0004020202020204" pitchFamily="34" charset="0"/>
              </a:rPr>
              <a:t> Adverse </a:t>
            </a:r>
            <a:r>
              <a:rPr lang="nl-NL" sz="1200" dirty="0" err="1">
                <a:latin typeface="Aptos" panose="020B0004020202020204" pitchFamily="34" charset="0"/>
              </a:rPr>
              <a:t>Pregnancy</a:t>
            </a:r>
            <a:r>
              <a:rPr lang="nl-NL" sz="1200" dirty="0">
                <a:latin typeface="Aptos" panose="020B0004020202020204" pitchFamily="34" charset="0"/>
              </a:rPr>
              <a:t> </a:t>
            </a:r>
            <a:r>
              <a:rPr lang="nl-NL" sz="1200" dirty="0" err="1">
                <a:latin typeface="Aptos" panose="020B0004020202020204" pitchFamily="34" charset="0"/>
              </a:rPr>
              <a:t>Outcomes</a:t>
            </a:r>
            <a:r>
              <a:rPr lang="nl-NL" sz="1200" dirty="0">
                <a:latin typeface="Aptos" panose="020B0004020202020204" pitchFamily="34" charset="0"/>
              </a:rPr>
              <a:t> in </a:t>
            </a:r>
            <a:r>
              <a:rPr lang="nl-NL" sz="1200" dirty="0" err="1">
                <a:latin typeface="Aptos" panose="020B0004020202020204" pitchFamily="34" charset="0"/>
              </a:rPr>
              <a:t>Women</a:t>
            </a:r>
            <a:r>
              <a:rPr lang="nl-NL" sz="1200" dirty="0">
                <a:latin typeface="Aptos" panose="020B0004020202020204" pitchFamily="34" charset="0"/>
              </a:rPr>
              <a:t> </a:t>
            </a:r>
            <a:r>
              <a:rPr lang="nl-NL" sz="1200" dirty="0" err="1">
                <a:latin typeface="Aptos" panose="020B0004020202020204" pitchFamily="34" charset="0"/>
              </a:rPr>
              <a:t>with</a:t>
            </a:r>
            <a:r>
              <a:rPr lang="nl-NL" sz="1200" dirty="0">
                <a:latin typeface="Aptos" panose="020B0004020202020204" pitchFamily="34" charset="0"/>
              </a:rPr>
              <a:t> </a:t>
            </a:r>
            <a:r>
              <a:rPr lang="nl-NL" sz="1200" dirty="0" err="1">
                <a:latin typeface="Aptos" panose="020B0004020202020204" pitchFamily="34" charset="0"/>
              </a:rPr>
              <a:t>Pregestational</a:t>
            </a:r>
            <a:r>
              <a:rPr lang="nl-NL" sz="1200" dirty="0">
                <a:latin typeface="Aptos" panose="020B0004020202020204" pitchFamily="34" charset="0"/>
              </a:rPr>
              <a:t> Diabetes </a:t>
            </a:r>
            <a:r>
              <a:rPr lang="nl-NL" sz="1200" dirty="0" err="1">
                <a:latin typeface="Aptos" panose="020B0004020202020204" pitchFamily="34" charset="0"/>
              </a:rPr>
              <a:t>and</a:t>
            </a:r>
            <a:r>
              <a:rPr lang="nl-NL" sz="1200" dirty="0">
                <a:latin typeface="Aptos" panose="020B0004020202020204" pitchFamily="34" charset="0"/>
              </a:rPr>
              <a:t> </a:t>
            </a:r>
            <a:r>
              <a:rPr lang="nl-NL" sz="1200" dirty="0" err="1">
                <a:latin typeface="Aptos" panose="020B0004020202020204" pitchFamily="34" charset="0"/>
              </a:rPr>
              <a:t>Gestational</a:t>
            </a:r>
            <a:r>
              <a:rPr lang="nl-NL" sz="1200" dirty="0">
                <a:latin typeface="Aptos" panose="020B0004020202020204" pitchFamily="34" charset="0"/>
              </a:rPr>
              <a:t> Diabetes. </a:t>
            </a:r>
            <a:r>
              <a:rPr lang="nl-NL" sz="1200" dirty="0" err="1">
                <a:latin typeface="Aptos" panose="020B0004020202020204" pitchFamily="34" charset="0"/>
              </a:rPr>
              <a:t>Malaza</a:t>
            </a:r>
            <a:r>
              <a:rPr lang="nl-NL" sz="1200" dirty="0">
                <a:latin typeface="Aptos" panose="020B0004020202020204" pitchFamily="34" charset="0"/>
              </a:rPr>
              <a:t> et al Int. J. </a:t>
            </a:r>
            <a:r>
              <a:rPr lang="nl-NL" sz="1200" dirty="0" err="1">
                <a:latin typeface="Aptos" panose="020B0004020202020204" pitchFamily="34" charset="0"/>
              </a:rPr>
              <a:t>Environ</a:t>
            </a:r>
            <a:r>
              <a:rPr lang="nl-NL" sz="1200" dirty="0">
                <a:latin typeface="Aptos" panose="020B0004020202020204" pitchFamily="34" charset="0"/>
              </a:rPr>
              <a:t>. </a:t>
            </a:r>
            <a:r>
              <a:rPr lang="nl-NL" sz="1200" dirty="0" err="1">
                <a:latin typeface="Aptos" panose="020B0004020202020204" pitchFamily="34" charset="0"/>
              </a:rPr>
              <a:t>Res</a:t>
            </a:r>
            <a:r>
              <a:rPr lang="nl-NL" sz="1200" dirty="0">
                <a:latin typeface="Aptos" panose="020B0004020202020204" pitchFamily="34" charset="0"/>
              </a:rPr>
              <a:t>. Public Health 2022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4556F59-6F3D-1607-2544-714B66045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0222" y="5736239"/>
            <a:ext cx="1048603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35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15AE7-5147-7C21-ED08-409EB33E4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13EA55A0-781D-2CA6-8FF2-21674D23B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2" y="381000"/>
            <a:ext cx="10489231" cy="1143000"/>
          </a:xfrm>
        </p:spPr>
        <p:txBody>
          <a:bodyPr rtlCol="0"/>
          <a:lstStyle/>
          <a:p>
            <a:r>
              <a:rPr lang="nl-NL" dirty="0">
                <a:latin typeface="Aptos" panose="020B0004020202020204" pitchFamily="34" charset="0"/>
              </a:rPr>
              <a:t>Complicaties bevalling</a:t>
            </a:r>
          </a:p>
        </p:txBody>
      </p:sp>
      <p:sp>
        <p:nvSpPr>
          <p:cNvPr id="14" name="Tijdelijke aanduiding voor inhoud 13">
            <a:extLst>
              <a:ext uri="{FF2B5EF4-FFF2-40B4-BE49-F238E27FC236}">
                <a16:creationId xmlns:a16="http://schemas.microsoft.com/office/drawing/2014/main" id="{C389343E-D464-7FFB-93B1-F6A6F6B45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3813" y="1676400"/>
            <a:ext cx="4800599" cy="4495800"/>
          </a:xfrm>
        </p:spPr>
        <p:txBody>
          <a:bodyPr rtlCol="0"/>
          <a:lstStyle/>
          <a:p>
            <a:r>
              <a:rPr lang="nl-NL" dirty="0">
                <a:latin typeface="Aptos" panose="020B0004020202020204" pitchFamily="34" charset="0"/>
              </a:rPr>
              <a:t>Foetale nood</a:t>
            </a:r>
          </a:p>
          <a:p>
            <a:r>
              <a:rPr lang="nl-NL" dirty="0" err="1">
                <a:latin typeface="Aptos" panose="020B0004020202020204" pitchFamily="34" charset="0"/>
              </a:rPr>
              <a:t>Schouderdistocie</a:t>
            </a:r>
            <a:endParaRPr lang="nl-NL" dirty="0">
              <a:latin typeface="Aptos" panose="020B0004020202020204" pitchFamily="34" charset="0"/>
            </a:endParaRPr>
          </a:p>
          <a:p>
            <a:r>
              <a:rPr lang="nl-NL" dirty="0">
                <a:latin typeface="Aptos" panose="020B0004020202020204" pitchFamily="34" charset="0"/>
              </a:rPr>
              <a:t>Totaalruptuur</a:t>
            </a:r>
          </a:p>
        </p:txBody>
      </p:sp>
      <p:sp>
        <p:nvSpPr>
          <p:cNvPr id="2" name="Tijdelijke aanduiding voor inhoud 13">
            <a:extLst>
              <a:ext uri="{FF2B5EF4-FFF2-40B4-BE49-F238E27FC236}">
                <a16:creationId xmlns:a16="http://schemas.microsoft.com/office/drawing/2014/main" id="{9453A7CE-D98C-496D-A506-EE67CDF10914}"/>
              </a:ext>
            </a:extLst>
          </p:cNvPr>
          <p:cNvSpPr txBox="1">
            <a:spLocks/>
          </p:cNvSpPr>
          <p:nvPr/>
        </p:nvSpPr>
        <p:spPr>
          <a:xfrm>
            <a:off x="765820" y="6198939"/>
            <a:ext cx="10225136" cy="3779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200" dirty="0">
                <a:latin typeface="Aptos" panose="020B0004020202020204" pitchFamily="34" charset="0"/>
              </a:rPr>
              <a:t>Bron: </a:t>
            </a:r>
            <a:r>
              <a:rPr lang="en-US" sz="1200" dirty="0">
                <a:latin typeface="Aptos" panose="020B0004020202020204" pitchFamily="34" charset="0"/>
              </a:rPr>
              <a:t>Pregestational Diabetes Mellitus and Adverse Perinatal Outcomes: A Systematic Review and Meta-Analysis. </a:t>
            </a:r>
            <a:r>
              <a:rPr lang="en-US" sz="1200" dirty="0" err="1">
                <a:latin typeface="Aptos" panose="020B0004020202020204" pitchFamily="34" charset="0"/>
              </a:rPr>
              <a:t>Gazis</a:t>
            </a:r>
            <a:r>
              <a:rPr lang="en-US" sz="1200" dirty="0">
                <a:latin typeface="Aptos" panose="020B0004020202020204" pitchFamily="34" charset="0"/>
              </a:rPr>
              <a:t> et al. </a:t>
            </a:r>
            <a:r>
              <a:rPr lang="nl-NL" sz="1200" dirty="0">
                <a:latin typeface="Aptos" panose="020B0004020202020204" pitchFamily="34" charset="0"/>
              </a:rPr>
              <a:t>J. </a:t>
            </a:r>
            <a:r>
              <a:rPr lang="nl-NL" sz="1200" dirty="0" err="1">
                <a:latin typeface="Aptos" panose="020B0004020202020204" pitchFamily="34" charset="0"/>
              </a:rPr>
              <a:t>Clin</a:t>
            </a:r>
            <a:r>
              <a:rPr lang="nl-NL" sz="1200" dirty="0">
                <a:latin typeface="Aptos" panose="020B0004020202020204" pitchFamily="34" charset="0"/>
              </a:rPr>
              <a:t>. </a:t>
            </a:r>
            <a:r>
              <a:rPr lang="nl-NL" sz="1200" dirty="0" err="1">
                <a:latin typeface="Aptos" panose="020B0004020202020204" pitchFamily="34" charset="0"/>
              </a:rPr>
              <a:t>Med</a:t>
            </a:r>
            <a:r>
              <a:rPr lang="nl-NL" sz="1200" dirty="0">
                <a:latin typeface="Aptos" panose="020B0004020202020204" pitchFamily="34" charset="0"/>
              </a:rPr>
              <a:t>. 2025</a:t>
            </a:r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2E22A00F-C137-B2C5-374E-18D48533B320}"/>
              </a:ext>
            </a:extLst>
          </p:cNvPr>
          <p:cNvGrpSpPr/>
          <p:nvPr/>
        </p:nvGrpSpPr>
        <p:grpSpPr>
          <a:xfrm>
            <a:off x="6305625" y="966787"/>
            <a:ext cx="5883200" cy="4924425"/>
            <a:chOff x="3985462" y="371475"/>
            <a:chExt cx="8203364" cy="6076950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3EDF4FDA-AF06-DF91-1A98-C00F5A509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85462" y="371475"/>
              <a:ext cx="8203364" cy="6076950"/>
            </a:xfrm>
            <a:prstGeom prst="rect">
              <a:avLst/>
            </a:prstGeom>
          </p:spPr>
        </p:pic>
        <p:sp>
          <p:nvSpPr>
            <p:cNvPr id="4" name="Rechthoek: afgeronde hoeken 3">
              <a:extLst>
                <a:ext uri="{FF2B5EF4-FFF2-40B4-BE49-F238E27FC236}">
                  <a16:creationId xmlns:a16="http://schemas.microsoft.com/office/drawing/2014/main" id="{63B19D3D-AFDF-FB1D-F9A7-10F0B05D8035}"/>
                </a:ext>
              </a:extLst>
            </p:cNvPr>
            <p:cNvSpPr/>
            <p:nvPr/>
          </p:nvSpPr>
          <p:spPr>
            <a:xfrm>
              <a:off x="7118136" y="939475"/>
              <a:ext cx="1385589" cy="61845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100" dirty="0">
                  <a:solidFill>
                    <a:schemeClr val="tx2"/>
                  </a:solidFill>
                  <a:latin typeface="Aptos" panose="020B0004020202020204" pitchFamily="34" charset="0"/>
                </a:rPr>
                <a:t>Vastzittende schouder</a:t>
              </a:r>
            </a:p>
          </p:txBody>
        </p:sp>
        <p:sp>
          <p:nvSpPr>
            <p:cNvPr id="5" name="Rechthoek: afgeronde hoeken 4">
              <a:extLst>
                <a:ext uri="{FF2B5EF4-FFF2-40B4-BE49-F238E27FC236}">
                  <a16:creationId xmlns:a16="http://schemas.microsoft.com/office/drawing/2014/main" id="{E7E6B3BE-6053-8AB0-9C4C-57AED18584F8}"/>
                </a:ext>
              </a:extLst>
            </p:cNvPr>
            <p:cNvSpPr/>
            <p:nvPr/>
          </p:nvSpPr>
          <p:spPr>
            <a:xfrm>
              <a:off x="8530288" y="905677"/>
              <a:ext cx="1800200" cy="34302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100" dirty="0">
                  <a:solidFill>
                    <a:schemeClr val="tx2"/>
                  </a:solidFill>
                  <a:latin typeface="Aptos" panose="020B0004020202020204" pitchFamily="34" charset="0"/>
                </a:rPr>
                <a:t>Brachiale plexus</a:t>
              </a:r>
            </a:p>
          </p:txBody>
        </p:sp>
        <p:sp>
          <p:nvSpPr>
            <p:cNvPr id="6" name="Rechthoek: afgeronde hoeken 5">
              <a:extLst>
                <a:ext uri="{FF2B5EF4-FFF2-40B4-BE49-F238E27FC236}">
                  <a16:creationId xmlns:a16="http://schemas.microsoft.com/office/drawing/2014/main" id="{360674A4-9210-75FF-8DED-9E239C41DF50}"/>
                </a:ext>
              </a:extLst>
            </p:cNvPr>
            <p:cNvSpPr/>
            <p:nvPr/>
          </p:nvSpPr>
          <p:spPr>
            <a:xfrm>
              <a:off x="5950396" y="1090946"/>
              <a:ext cx="1080120" cy="61845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100" dirty="0">
                  <a:solidFill>
                    <a:schemeClr val="tx2"/>
                  </a:solidFill>
                  <a:latin typeface="Aptos" panose="020B0004020202020204" pitchFamily="34" charset="0"/>
                </a:rPr>
                <a:t>Symfyse</a:t>
              </a:r>
            </a:p>
          </p:txBody>
        </p:sp>
        <p:sp>
          <p:nvSpPr>
            <p:cNvPr id="7" name="Rechthoek: afgeronde hoeken 6">
              <a:extLst>
                <a:ext uri="{FF2B5EF4-FFF2-40B4-BE49-F238E27FC236}">
                  <a16:creationId xmlns:a16="http://schemas.microsoft.com/office/drawing/2014/main" id="{98BB6811-1484-4970-3C56-A6E9ABDC6E1E}"/>
                </a:ext>
              </a:extLst>
            </p:cNvPr>
            <p:cNvSpPr/>
            <p:nvPr/>
          </p:nvSpPr>
          <p:spPr>
            <a:xfrm>
              <a:off x="4139632" y="1196752"/>
              <a:ext cx="1738756" cy="141054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l-NL" sz="1100" dirty="0">
                  <a:solidFill>
                    <a:schemeClr val="tx2"/>
                  </a:solidFill>
                  <a:latin typeface="Aptos" panose="020B0004020202020204" pitchFamily="34" charset="0"/>
                </a:rPr>
                <a:t>Manoeuvres: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nl-NL" sz="1100" dirty="0" err="1">
                  <a:solidFill>
                    <a:schemeClr val="tx2"/>
                  </a:solidFill>
                  <a:latin typeface="Aptos" panose="020B0004020202020204" pitchFamily="34" charset="0"/>
                </a:rPr>
                <a:t>McRoberts</a:t>
              </a:r>
              <a:endParaRPr lang="nl-NL" sz="1100" dirty="0">
                <a:solidFill>
                  <a:schemeClr val="tx2"/>
                </a:solidFill>
                <a:latin typeface="Aptos" panose="020B0004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nl-NL" sz="1100" dirty="0">
                  <a:solidFill>
                    <a:schemeClr val="tx2"/>
                  </a:solidFill>
                  <a:latin typeface="Aptos" panose="020B0004020202020204" pitchFamily="34" charset="0"/>
                </a:rPr>
                <a:t>Woods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nl-NL" sz="1100" dirty="0" err="1">
                  <a:solidFill>
                    <a:schemeClr val="tx2"/>
                  </a:solidFill>
                  <a:latin typeface="Aptos" panose="020B0004020202020204" pitchFamily="34" charset="0"/>
                </a:rPr>
                <a:t>Rubin</a:t>
              </a:r>
              <a:endParaRPr lang="nl-NL" sz="1100" dirty="0">
                <a:solidFill>
                  <a:schemeClr val="tx2"/>
                </a:solidFill>
                <a:latin typeface="Aptos" panose="020B0004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nl-NL" sz="1100" dirty="0" err="1">
                  <a:solidFill>
                    <a:schemeClr val="tx2"/>
                  </a:solidFill>
                  <a:latin typeface="Aptos" panose="020B0004020202020204" pitchFamily="34" charset="0"/>
                </a:rPr>
                <a:t>Zavanelli</a:t>
              </a:r>
              <a:endParaRPr lang="nl-NL" sz="1100" dirty="0">
                <a:solidFill>
                  <a:schemeClr val="tx2"/>
                </a:solidFill>
                <a:latin typeface="Aptos" panose="020B0004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nl-NL" sz="1100" dirty="0">
                  <a:solidFill>
                    <a:schemeClr val="tx2"/>
                  </a:solidFill>
                  <a:latin typeface="Aptos" panose="020B0004020202020204" pitchFamily="34" charset="0"/>
                </a:rPr>
                <a:t>…</a:t>
              </a:r>
            </a:p>
          </p:txBody>
        </p:sp>
      </p:grpSp>
      <p:pic>
        <p:nvPicPr>
          <p:cNvPr id="9" name="Afbeelding 8">
            <a:extLst>
              <a:ext uri="{FF2B5EF4-FFF2-40B4-BE49-F238E27FC236}">
                <a16:creationId xmlns:a16="http://schemas.microsoft.com/office/drawing/2014/main" id="{CBD8F8F2-E1D5-771F-9F9C-9CA277AD4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0222" y="5736239"/>
            <a:ext cx="1048603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55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3B7EB1-7EE7-9500-8CC3-0571105A9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1AA062-054B-95D8-73DE-2008C1FD7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3" y="2057401"/>
            <a:ext cx="8458201" cy="1011560"/>
          </a:xfrm>
        </p:spPr>
        <p:txBody>
          <a:bodyPr rtlCol="0"/>
          <a:lstStyle/>
          <a:p>
            <a:pPr rtl="0"/>
            <a:r>
              <a:rPr lang="nl-NL" dirty="0">
                <a:latin typeface="Aptos" panose="020B0004020202020204" pitchFamily="34" charset="0"/>
              </a:rPr>
              <a:t>Neonaat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D64DB32-A1F4-EFDF-2FFA-333040A9B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7284" y="0"/>
            <a:ext cx="3286101" cy="685800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E4144D6-2302-38CD-6406-FB388FC07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8991" y="1503810"/>
            <a:ext cx="3286101" cy="385038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1086AA9-FCEB-73AA-DF95-A0B8D02D1A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0222" y="5736239"/>
            <a:ext cx="1048603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40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B0047-C6A7-BE51-6354-B129BB409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AE94B6DE-1F23-D8FC-B996-262796905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2" y="188640"/>
            <a:ext cx="10489231" cy="743744"/>
          </a:xfrm>
        </p:spPr>
        <p:txBody>
          <a:bodyPr rtlCol="0"/>
          <a:lstStyle/>
          <a:p>
            <a:r>
              <a:rPr lang="nl-NL" dirty="0">
                <a:latin typeface="Aptos" panose="020B0004020202020204" pitchFamily="34" charset="0"/>
              </a:rPr>
              <a:t>Respiratoire </a:t>
            </a:r>
            <a:r>
              <a:rPr lang="nl-NL" dirty="0" err="1">
                <a:latin typeface="Aptos" panose="020B0004020202020204" pitchFamily="34" charset="0"/>
              </a:rPr>
              <a:t>distress</a:t>
            </a:r>
            <a:r>
              <a:rPr lang="nl-NL" dirty="0">
                <a:latin typeface="Aptos" panose="020B0004020202020204" pitchFamily="34" charset="0"/>
              </a:rPr>
              <a:t> syndroom (RDS)</a:t>
            </a:r>
          </a:p>
        </p:txBody>
      </p:sp>
      <p:sp>
        <p:nvSpPr>
          <p:cNvPr id="14" name="Tijdelijke aanduiding voor inhoud 13">
            <a:extLst>
              <a:ext uri="{FF2B5EF4-FFF2-40B4-BE49-F238E27FC236}">
                <a16:creationId xmlns:a16="http://schemas.microsoft.com/office/drawing/2014/main" id="{A545C892-F039-D94D-EE20-035F743E4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3812" y="1124744"/>
            <a:ext cx="10895013" cy="5047456"/>
          </a:xfrm>
        </p:spPr>
        <p:txBody>
          <a:bodyPr rtlCol="0"/>
          <a:lstStyle/>
          <a:p>
            <a:pPr marL="0" indent="0">
              <a:buNone/>
            </a:pPr>
            <a:r>
              <a:rPr lang="nl-NL" dirty="0">
                <a:latin typeface="Aptos" panose="020B0004020202020204" pitchFamily="34" charset="0"/>
              </a:rPr>
              <a:t>Hyperglycemie</a:t>
            </a:r>
          </a:p>
          <a:p>
            <a:pPr marL="0" indent="0">
              <a:buNone/>
            </a:pPr>
            <a:r>
              <a:rPr lang="nl-NL" dirty="0">
                <a:latin typeface="Aptos" panose="020B0004020202020204" pitchFamily="34" charset="0"/>
              </a:rPr>
              <a:t>	Foetale hyperinsulinemie</a:t>
            </a:r>
          </a:p>
          <a:p>
            <a:pPr marL="0" indent="-4762">
              <a:buNone/>
            </a:pPr>
            <a:r>
              <a:rPr lang="nl-NL" dirty="0">
                <a:latin typeface="Aptos" panose="020B0004020202020204" pitchFamily="34" charset="0"/>
              </a:rPr>
              <a:t>		Insuline remt </a:t>
            </a:r>
            <a:r>
              <a:rPr lang="nl-NL" dirty="0" err="1">
                <a:latin typeface="Aptos" panose="020B0004020202020204" pitchFamily="34" charset="0"/>
              </a:rPr>
              <a:t>maturatie</a:t>
            </a:r>
            <a:r>
              <a:rPr lang="nl-NL" dirty="0">
                <a:latin typeface="Aptos" panose="020B0004020202020204" pitchFamily="34" charset="0"/>
              </a:rPr>
              <a:t> type II </a:t>
            </a:r>
            <a:r>
              <a:rPr lang="nl-NL" dirty="0" err="1">
                <a:latin typeface="Aptos" panose="020B0004020202020204" pitchFamily="34" charset="0"/>
              </a:rPr>
              <a:t>pneumocyten</a:t>
            </a:r>
            <a:endParaRPr lang="nl-NL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nl-NL" dirty="0">
                <a:latin typeface="Aptos" panose="020B0004020202020204" pitchFamily="34" charset="0"/>
              </a:rPr>
              <a:t>			Mindere productie </a:t>
            </a:r>
            <a:r>
              <a:rPr lang="nl-NL" dirty="0" err="1">
                <a:latin typeface="Aptos" panose="020B0004020202020204" pitchFamily="34" charset="0"/>
              </a:rPr>
              <a:t>surfactant</a:t>
            </a:r>
            <a:endParaRPr lang="nl-NL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nl-NL" dirty="0">
                <a:latin typeface="Aptos" panose="020B0004020202020204" pitchFamily="34" charset="0"/>
              </a:rPr>
              <a:t>				Onrijpe longen</a:t>
            </a:r>
          </a:p>
          <a:p>
            <a:pPr marL="0" indent="0">
              <a:buNone/>
            </a:pPr>
            <a:r>
              <a:rPr lang="nl-NL" dirty="0">
                <a:latin typeface="Aptos" panose="020B0004020202020204" pitchFamily="34" charset="0"/>
              </a:rPr>
              <a:t>					Door tekort </a:t>
            </a:r>
            <a:r>
              <a:rPr lang="nl-NL" dirty="0" err="1">
                <a:latin typeface="Aptos" panose="020B0004020202020204" pitchFamily="34" charset="0"/>
              </a:rPr>
              <a:t>surfactant</a:t>
            </a:r>
            <a:r>
              <a:rPr lang="nl-NL" dirty="0">
                <a:latin typeface="Aptos" panose="020B0004020202020204" pitchFamily="34" charset="0"/>
              </a:rPr>
              <a:t> klappen alveoli dicht</a:t>
            </a:r>
          </a:p>
          <a:p>
            <a:pPr marL="0" indent="0">
              <a:buNone/>
            </a:pPr>
            <a:r>
              <a:rPr lang="nl-NL" dirty="0">
                <a:latin typeface="Aptos" panose="020B0004020202020204" pitchFamily="34" charset="0"/>
              </a:rPr>
              <a:t>						Verhoogde ademarbeid</a:t>
            </a:r>
          </a:p>
          <a:p>
            <a:r>
              <a:rPr lang="nl-NL" dirty="0">
                <a:latin typeface="Aptos" panose="020B0004020202020204" pitchFamily="34" charset="0"/>
              </a:rPr>
              <a:t>Hogere insulinebehoefte hogere kans RDS</a:t>
            </a:r>
          </a:p>
          <a:p>
            <a:r>
              <a:rPr lang="nl-NL" dirty="0">
                <a:latin typeface="Aptos" panose="020B0004020202020204" pitchFamily="34" charset="0"/>
              </a:rPr>
              <a:t>Maternaal toedienen corticosteroïden verlagen kans RDS</a:t>
            </a:r>
          </a:p>
          <a:p>
            <a:pPr lvl="1"/>
            <a:r>
              <a:rPr lang="nl-NL" dirty="0">
                <a:latin typeface="Aptos" panose="020B0004020202020204" pitchFamily="34" charset="0"/>
              </a:rPr>
              <a:t>34+0 - 36+6 van 14,5% naar 11,6%</a:t>
            </a:r>
          </a:p>
          <a:p>
            <a:pPr marL="0" indent="0">
              <a:buNone/>
            </a:pPr>
            <a:endParaRPr lang="nl-NL" dirty="0">
              <a:latin typeface="Aptos" panose="020B0004020202020204" pitchFamily="34" charset="0"/>
            </a:endParaRPr>
          </a:p>
        </p:txBody>
      </p:sp>
      <p:sp>
        <p:nvSpPr>
          <p:cNvPr id="2" name="Tijdelijke aanduiding voor inhoud 13">
            <a:extLst>
              <a:ext uri="{FF2B5EF4-FFF2-40B4-BE49-F238E27FC236}">
                <a16:creationId xmlns:a16="http://schemas.microsoft.com/office/drawing/2014/main" id="{24C71A8D-B0A6-86FB-025B-087EB5F9C34F}"/>
              </a:ext>
            </a:extLst>
          </p:cNvPr>
          <p:cNvSpPr txBox="1">
            <a:spLocks/>
          </p:cNvSpPr>
          <p:nvPr/>
        </p:nvSpPr>
        <p:spPr>
          <a:xfrm>
            <a:off x="1293812" y="6290667"/>
            <a:ext cx="8617024" cy="3779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200" dirty="0">
                <a:latin typeface="Aptos" panose="020B0004020202020204" pitchFamily="34" charset="0"/>
              </a:rPr>
              <a:t>Bron: </a:t>
            </a:r>
            <a:r>
              <a:rPr lang="nl-NL" sz="1200" dirty="0" err="1">
                <a:latin typeface="Aptos" panose="020B0004020202020204" pitchFamily="34" charset="0"/>
              </a:rPr>
              <a:t>Preterm</a:t>
            </a:r>
            <a:r>
              <a:rPr lang="nl-NL" sz="1200" dirty="0">
                <a:latin typeface="Aptos" panose="020B0004020202020204" pitchFamily="34" charset="0"/>
              </a:rPr>
              <a:t> </a:t>
            </a:r>
            <a:r>
              <a:rPr lang="nl-NL" sz="1200" dirty="0" err="1">
                <a:latin typeface="Aptos" panose="020B0004020202020204" pitchFamily="34" charset="0"/>
              </a:rPr>
              <a:t>Birth</a:t>
            </a:r>
            <a:r>
              <a:rPr lang="nl-NL" sz="1200" dirty="0">
                <a:latin typeface="Aptos" panose="020B0004020202020204" pitchFamily="34" charset="0"/>
              </a:rPr>
              <a:t> in </a:t>
            </a:r>
            <a:r>
              <a:rPr lang="nl-NL" sz="1200" dirty="0" err="1">
                <a:latin typeface="Aptos" panose="020B0004020202020204" pitchFamily="34" charset="0"/>
              </a:rPr>
              <a:t>Women</a:t>
            </a:r>
            <a:r>
              <a:rPr lang="nl-NL" sz="1200" dirty="0">
                <a:latin typeface="Aptos" panose="020B0004020202020204" pitchFamily="34" charset="0"/>
              </a:rPr>
              <a:t> </a:t>
            </a:r>
            <a:r>
              <a:rPr lang="nl-NL" sz="1200" dirty="0" err="1">
                <a:latin typeface="Aptos" panose="020B0004020202020204" pitchFamily="34" charset="0"/>
              </a:rPr>
              <a:t>with</a:t>
            </a:r>
            <a:r>
              <a:rPr lang="nl-NL" sz="1200" dirty="0">
                <a:latin typeface="Aptos" panose="020B0004020202020204" pitchFamily="34" charset="0"/>
              </a:rPr>
              <a:t> Diabetes Mellitus.</a:t>
            </a:r>
            <a:r>
              <a:rPr lang="en-US" sz="1200" dirty="0"/>
              <a:t> Kapustin et al 2020 Journal of Obstetrics and Women’s Diseases</a:t>
            </a:r>
            <a:endParaRPr lang="nl-NL" sz="1200" dirty="0">
              <a:latin typeface="Aptos" panose="020B0004020202020204" pitchFamily="34" charset="0"/>
            </a:endParaRPr>
          </a:p>
        </p:txBody>
      </p:sp>
      <p:sp>
        <p:nvSpPr>
          <p:cNvPr id="5" name="Pijl: gebogen omhoog 4">
            <a:extLst>
              <a:ext uri="{FF2B5EF4-FFF2-40B4-BE49-F238E27FC236}">
                <a16:creationId xmlns:a16="http://schemas.microsoft.com/office/drawing/2014/main" id="{8876F17D-83E9-37EF-4486-ECB3A94B23F8}"/>
              </a:ext>
            </a:extLst>
          </p:cNvPr>
          <p:cNvSpPr/>
          <p:nvPr/>
        </p:nvSpPr>
        <p:spPr>
          <a:xfrm rot="5400000">
            <a:off x="1629916" y="1359818"/>
            <a:ext cx="360040" cy="792088"/>
          </a:xfrm>
          <a:prstGeom prst="bentUpArrow">
            <a:avLst>
              <a:gd name="adj1" fmla="val 15552"/>
              <a:gd name="adj2" fmla="val 25000"/>
              <a:gd name="adj3" fmla="val 306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6" name="Pijl: gebogen omhoog 5">
            <a:extLst>
              <a:ext uri="{FF2B5EF4-FFF2-40B4-BE49-F238E27FC236}">
                <a16:creationId xmlns:a16="http://schemas.microsoft.com/office/drawing/2014/main" id="{741ED8C1-03AF-C4B8-9C31-3C3463CEE607}"/>
              </a:ext>
            </a:extLst>
          </p:cNvPr>
          <p:cNvSpPr/>
          <p:nvPr/>
        </p:nvSpPr>
        <p:spPr>
          <a:xfrm rot="5400000">
            <a:off x="2566020" y="1916832"/>
            <a:ext cx="360040" cy="792088"/>
          </a:xfrm>
          <a:prstGeom prst="bentUpArrow">
            <a:avLst>
              <a:gd name="adj1" fmla="val 15552"/>
              <a:gd name="adj2" fmla="val 25000"/>
              <a:gd name="adj3" fmla="val 306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7" name="Pijl: gebogen omhoog 6">
            <a:extLst>
              <a:ext uri="{FF2B5EF4-FFF2-40B4-BE49-F238E27FC236}">
                <a16:creationId xmlns:a16="http://schemas.microsoft.com/office/drawing/2014/main" id="{881EA00A-AE61-3BC1-00E3-8CC3370F904D}"/>
              </a:ext>
            </a:extLst>
          </p:cNvPr>
          <p:cNvSpPr/>
          <p:nvPr/>
        </p:nvSpPr>
        <p:spPr>
          <a:xfrm rot="5400000">
            <a:off x="3502124" y="2439938"/>
            <a:ext cx="360040" cy="792088"/>
          </a:xfrm>
          <a:prstGeom prst="bentUpArrow">
            <a:avLst>
              <a:gd name="adj1" fmla="val 15552"/>
              <a:gd name="adj2" fmla="val 25000"/>
              <a:gd name="adj3" fmla="val 306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8" name="Pijl: gebogen omhoog 7">
            <a:extLst>
              <a:ext uri="{FF2B5EF4-FFF2-40B4-BE49-F238E27FC236}">
                <a16:creationId xmlns:a16="http://schemas.microsoft.com/office/drawing/2014/main" id="{00BE7412-88C4-BD5F-A32D-EDC059140586}"/>
              </a:ext>
            </a:extLst>
          </p:cNvPr>
          <p:cNvSpPr/>
          <p:nvPr/>
        </p:nvSpPr>
        <p:spPr>
          <a:xfrm rot="5400000">
            <a:off x="4366220" y="2963044"/>
            <a:ext cx="360040" cy="792088"/>
          </a:xfrm>
          <a:prstGeom prst="bentUpArrow">
            <a:avLst>
              <a:gd name="adj1" fmla="val 15552"/>
              <a:gd name="adj2" fmla="val 25000"/>
              <a:gd name="adj3" fmla="val 306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9" name="Pijl: gebogen omhoog 8">
            <a:extLst>
              <a:ext uri="{FF2B5EF4-FFF2-40B4-BE49-F238E27FC236}">
                <a16:creationId xmlns:a16="http://schemas.microsoft.com/office/drawing/2014/main" id="{B02EF082-6F23-3B04-334B-909D51A6A723}"/>
              </a:ext>
            </a:extLst>
          </p:cNvPr>
          <p:cNvSpPr/>
          <p:nvPr/>
        </p:nvSpPr>
        <p:spPr>
          <a:xfrm rot="5400000">
            <a:off x="5302324" y="3501008"/>
            <a:ext cx="360040" cy="792088"/>
          </a:xfrm>
          <a:prstGeom prst="bentUpArrow">
            <a:avLst>
              <a:gd name="adj1" fmla="val 15552"/>
              <a:gd name="adj2" fmla="val 25000"/>
              <a:gd name="adj3" fmla="val 306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0" name="Pijl: gebogen omhoog 9">
            <a:extLst>
              <a:ext uri="{FF2B5EF4-FFF2-40B4-BE49-F238E27FC236}">
                <a16:creationId xmlns:a16="http://schemas.microsoft.com/office/drawing/2014/main" id="{79AD1FC9-54DD-8FBB-C61C-656E9042B1B0}"/>
              </a:ext>
            </a:extLst>
          </p:cNvPr>
          <p:cNvSpPr/>
          <p:nvPr/>
        </p:nvSpPr>
        <p:spPr>
          <a:xfrm rot="5400000">
            <a:off x="6165254" y="4038972"/>
            <a:ext cx="360040" cy="792088"/>
          </a:xfrm>
          <a:prstGeom prst="bentUpArrow">
            <a:avLst>
              <a:gd name="adj1" fmla="val 15552"/>
              <a:gd name="adj2" fmla="val 25000"/>
              <a:gd name="adj3" fmla="val 306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C2496FB0-3B9D-6A7B-F192-A52BEB1CC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6455" y="283827"/>
            <a:ext cx="1424748" cy="1849029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29320C5E-CA7A-4A7F-0007-2646CB67C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7623" y="283827"/>
            <a:ext cx="1424748" cy="1864743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6B1BFFCE-E2EA-9474-FF57-EA33AF741C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0222" y="5736239"/>
            <a:ext cx="1048603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74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0C9CC-6B82-1EB3-B676-B7DD82AAB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1A785504-3C4F-4DF2-C55A-EF5932A0F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2" y="381000"/>
            <a:ext cx="10489231" cy="549501"/>
          </a:xfrm>
        </p:spPr>
        <p:txBody>
          <a:bodyPr rtlCol="0">
            <a:normAutofit fontScale="90000"/>
          </a:bodyPr>
          <a:lstStyle/>
          <a:p>
            <a:r>
              <a:rPr lang="nl-NL" dirty="0">
                <a:latin typeface="Aptos" panose="020B0004020202020204" pitchFamily="34" charset="0"/>
              </a:rPr>
              <a:t>Neonatale hypoglycemie</a:t>
            </a:r>
          </a:p>
        </p:txBody>
      </p:sp>
      <p:sp>
        <p:nvSpPr>
          <p:cNvPr id="14" name="Tijdelijke aanduiding voor inhoud 13">
            <a:extLst>
              <a:ext uri="{FF2B5EF4-FFF2-40B4-BE49-F238E27FC236}">
                <a16:creationId xmlns:a16="http://schemas.microsoft.com/office/drawing/2014/main" id="{58AF0CC0-CEEF-B936-B868-1885809BD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3813" y="1597496"/>
            <a:ext cx="9601200" cy="2778580"/>
          </a:xfrm>
        </p:spPr>
        <p:txBody>
          <a:bodyPr rtlCol="0"/>
          <a:lstStyle/>
          <a:p>
            <a:pPr marL="0" indent="0">
              <a:buNone/>
            </a:pPr>
            <a:r>
              <a:rPr lang="nl-NL" dirty="0">
                <a:latin typeface="Aptos" panose="020B0004020202020204" pitchFamily="34" charset="0"/>
              </a:rPr>
              <a:t>Maternale hyperglycemie </a:t>
            </a:r>
          </a:p>
          <a:p>
            <a:pPr marL="0" indent="0">
              <a:buNone/>
            </a:pPr>
            <a:r>
              <a:rPr lang="nl-NL" dirty="0">
                <a:latin typeface="Aptos" panose="020B0004020202020204" pitchFamily="34" charset="0"/>
              </a:rPr>
              <a:t>	Foetale hyperinsulinemie </a:t>
            </a:r>
          </a:p>
          <a:p>
            <a:pPr marL="0" indent="0">
              <a:buNone/>
            </a:pPr>
            <a:r>
              <a:rPr lang="nl-NL" dirty="0">
                <a:latin typeface="Aptos" panose="020B0004020202020204" pitchFamily="34" charset="0"/>
              </a:rPr>
              <a:t>		Plots wegvallen glucose bij geboorte </a:t>
            </a:r>
          </a:p>
          <a:p>
            <a:pPr marL="0" indent="0">
              <a:buNone/>
            </a:pPr>
            <a:r>
              <a:rPr lang="nl-NL" dirty="0">
                <a:latin typeface="Aptos" panose="020B0004020202020204" pitchFamily="34" charset="0"/>
              </a:rPr>
              <a:t>			Persisterend hoge insuline </a:t>
            </a:r>
          </a:p>
          <a:p>
            <a:pPr marL="0" indent="0">
              <a:buNone/>
            </a:pPr>
            <a:r>
              <a:rPr lang="nl-NL" dirty="0">
                <a:latin typeface="Aptos" panose="020B0004020202020204" pitchFamily="34" charset="0"/>
              </a:rPr>
              <a:t>				Neonatale hypoglycemie</a:t>
            </a:r>
          </a:p>
          <a:p>
            <a:pPr marL="342900" indent="-342900"/>
            <a:endParaRPr lang="nl-NL" dirty="0">
              <a:latin typeface="Aptos" panose="020B0004020202020204" pitchFamily="34" charset="0"/>
            </a:endParaRPr>
          </a:p>
        </p:txBody>
      </p:sp>
      <p:sp>
        <p:nvSpPr>
          <p:cNvPr id="3" name="Pijl: gebogen omhoog 2">
            <a:extLst>
              <a:ext uri="{FF2B5EF4-FFF2-40B4-BE49-F238E27FC236}">
                <a16:creationId xmlns:a16="http://schemas.microsoft.com/office/drawing/2014/main" id="{43D13510-ACCC-B6A0-2B5A-269E0C5A7500}"/>
              </a:ext>
            </a:extLst>
          </p:cNvPr>
          <p:cNvSpPr/>
          <p:nvPr/>
        </p:nvSpPr>
        <p:spPr>
          <a:xfrm rot="5400000">
            <a:off x="1629916" y="1844824"/>
            <a:ext cx="360040" cy="792088"/>
          </a:xfrm>
          <a:prstGeom prst="bentUpArrow">
            <a:avLst>
              <a:gd name="adj1" fmla="val 15552"/>
              <a:gd name="adj2" fmla="val 25000"/>
              <a:gd name="adj3" fmla="val 306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4" name="Pijl: gebogen omhoog 3">
            <a:extLst>
              <a:ext uri="{FF2B5EF4-FFF2-40B4-BE49-F238E27FC236}">
                <a16:creationId xmlns:a16="http://schemas.microsoft.com/office/drawing/2014/main" id="{319C79ED-8466-EFA7-4BD9-9FEA4C52109A}"/>
              </a:ext>
            </a:extLst>
          </p:cNvPr>
          <p:cNvSpPr/>
          <p:nvPr/>
        </p:nvSpPr>
        <p:spPr>
          <a:xfrm rot="5400000">
            <a:off x="2546970" y="2386980"/>
            <a:ext cx="360040" cy="792088"/>
          </a:xfrm>
          <a:prstGeom prst="bentUpArrow">
            <a:avLst>
              <a:gd name="adj1" fmla="val 15552"/>
              <a:gd name="adj2" fmla="val 25000"/>
              <a:gd name="adj3" fmla="val 306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5" name="Pijl: gebogen omhoog 4">
            <a:extLst>
              <a:ext uri="{FF2B5EF4-FFF2-40B4-BE49-F238E27FC236}">
                <a16:creationId xmlns:a16="http://schemas.microsoft.com/office/drawing/2014/main" id="{9F21FC42-0332-DB3A-1420-FDDA93E5630E}"/>
              </a:ext>
            </a:extLst>
          </p:cNvPr>
          <p:cNvSpPr/>
          <p:nvPr/>
        </p:nvSpPr>
        <p:spPr>
          <a:xfrm rot="5400000">
            <a:off x="3473549" y="2910086"/>
            <a:ext cx="360040" cy="792088"/>
          </a:xfrm>
          <a:prstGeom prst="bentUpArrow">
            <a:avLst>
              <a:gd name="adj1" fmla="val 15552"/>
              <a:gd name="adj2" fmla="val 25000"/>
              <a:gd name="adj3" fmla="val 306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6" name="Pijl: gebogen omhoog 5">
            <a:extLst>
              <a:ext uri="{FF2B5EF4-FFF2-40B4-BE49-F238E27FC236}">
                <a16:creationId xmlns:a16="http://schemas.microsoft.com/office/drawing/2014/main" id="{FFB48919-CFA8-3D99-3962-953270B45DDC}"/>
              </a:ext>
            </a:extLst>
          </p:cNvPr>
          <p:cNvSpPr/>
          <p:nvPr/>
        </p:nvSpPr>
        <p:spPr>
          <a:xfrm rot="5400000">
            <a:off x="4366220" y="3429000"/>
            <a:ext cx="360040" cy="792088"/>
          </a:xfrm>
          <a:prstGeom prst="bentUpArrow">
            <a:avLst>
              <a:gd name="adj1" fmla="val 15552"/>
              <a:gd name="adj2" fmla="val 25000"/>
              <a:gd name="adj3" fmla="val 306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C2639CF-8968-0C4F-BE30-C04E0AEA9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8627" y="-23230"/>
            <a:ext cx="4159793" cy="277858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7EBB16C-3EF3-061D-F1BC-1EB810E64A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0222" y="5736239"/>
            <a:ext cx="1048603" cy="1121761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5249A29B-A8EA-5203-E0EC-AC4CE832DD95}"/>
              </a:ext>
            </a:extLst>
          </p:cNvPr>
          <p:cNvGrpSpPr/>
          <p:nvPr/>
        </p:nvGrpSpPr>
        <p:grpSpPr>
          <a:xfrm>
            <a:off x="959931" y="4483570"/>
            <a:ext cx="4032447" cy="1813834"/>
            <a:chOff x="8038629" y="4529556"/>
            <a:chExt cx="4032447" cy="1813834"/>
          </a:xfrm>
        </p:grpSpPr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ED988701-0E60-9E3D-608E-CB415658C558}"/>
                </a:ext>
              </a:extLst>
            </p:cNvPr>
            <p:cNvSpPr/>
            <p:nvPr/>
          </p:nvSpPr>
          <p:spPr>
            <a:xfrm>
              <a:off x="8038629" y="4529556"/>
              <a:ext cx="4032447" cy="36003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l-NL" sz="1200" dirty="0">
                  <a:solidFill>
                    <a:schemeClr val="tx2"/>
                  </a:solidFill>
                </a:rPr>
                <a:t>Risico op neonatale hypoglycemie</a:t>
              </a: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59A7CA5E-2EF9-21E0-EA45-B72E204F5450}"/>
                </a:ext>
              </a:extLst>
            </p:cNvPr>
            <p:cNvSpPr/>
            <p:nvPr/>
          </p:nvSpPr>
          <p:spPr>
            <a:xfrm>
              <a:off x="8074155" y="6100948"/>
              <a:ext cx="3699302" cy="24244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800" dirty="0">
                  <a:solidFill>
                    <a:schemeClr val="tx2"/>
                  </a:solidFill>
                  <a:latin typeface="Aptos" panose="020B0004020202020204" pitchFamily="34" charset="0"/>
                </a:rPr>
                <a:t>Bron: </a:t>
              </a:r>
              <a:r>
                <a:rPr lang="en-US" sz="800" dirty="0" err="1">
                  <a:solidFill>
                    <a:schemeClr val="tx2"/>
                  </a:solidFill>
                </a:rPr>
                <a:t>Voormolen</a:t>
              </a:r>
              <a:r>
                <a:rPr lang="en-US" sz="800" dirty="0">
                  <a:solidFill>
                    <a:schemeClr val="tx2"/>
                  </a:solidFill>
                </a:rPr>
                <a:t> et al 2018; Guangzhou cohort 2025; Alemu et al systematic review 2017</a:t>
              </a:r>
              <a:endParaRPr lang="nl-NL" sz="800" dirty="0">
                <a:solidFill>
                  <a:schemeClr val="tx2"/>
                </a:solidFill>
                <a:latin typeface="Aptos" panose="020B0004020202020204" pitchFamily="34" charset="0"/>
              </a:endParaRPr>
            </a:p>
          </p:txBody>
        </p:sp>
      </p:grpSp>
      <p:graphicFrame>
        <p:nvGraphicFramePr>
          <p:cNvPr id="16" name="Tabel 15">
            <a:extLst>
              <a:ext uri="{FF2B5EF4-FFF2-40B4-BE49-F238E27FC236}">
                <a16:creationId xmlns:a16="http://schemas.microsoft.com/office/drawing/2014/main" id="{B30C15E8-DFB3-4413-36D9-321BA4611B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6950763"/>
              </p:ext>
            </p:extLst>
          </p:nvPr>
        </p:nvGraphicFramePr>
        <p:xfrm>
          <a:off x="1048604" y="4797152"/>
          <a:ext cx="3646155" cy="1209802"/>
        </p:xfrm>
        <a:graphic>
          <a:graphicData uri="http://schemas.openxmlformats.org/drawingml/2006/table">
            <a:tbl>
              <a:tblPr firstRow="1" firstCol="1" bandRow="1"/>
              <a:tblGrid>
                <a:gridCol w="1690079">
                  <a:extLst>
                    <a:ext uri="{9D8B030D-6E8A-4147-A177-3AD203B41FA5}">
                      <a16:colId xmlns:a16="http://schemas.microsoft.com/office/drawing/2014/main" val="3219818352"/>
                    </a:ext>
                  </a:extLst>
                </a:gridCol>
                <a:gridCol w="1956076">
                  <a:extLst>
                    <a:ext uri="{9D8B030D-6E8A-4147-A177-3AD203B41FA5}">
                      <a16:colId xmlns:a16="http://schemas.microsoft.com/office/drawing/2014/main" val="38578229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2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Groep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2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Absoluut risico neonatale hypoglycemie (%)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29050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2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DM type 1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2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± 30 – 50% </a:t>
                      </a:r>
                      <a:endParaRPr lang="nl-NL" sz="12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4356259"/>
                  </a:ext>
                </a:extLst>
              </a:tr>
              <a:tr h="545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2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DM type 2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2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± 20 – 40% </a:t>
                      </a:r>
                      <a:endParaRPr lang="nl-NL" sz="12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02965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2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DG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2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± 5 – 20%</a:t>
                      </a:r>
                      <a:endParaRPr lang="nl-NL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11201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2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Geen diabetes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2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± 1 – 5%</a:t>
                      </a:r>
                      <a:endParaRPr lang="nl-NL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58133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489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669BE-B61F-0835-6C03-84EB22888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2C1F08A9-49B0-4606-147D-87E1FE8E1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2" y="381000"/>
            <a:ext cx="10489231" cy="1143000"/>
          </a:xfrm>
        </p:spPr>
        <p:txBody>
          <a:bodyPr rtlCol="0"/>
          <a:lstStyle/>
          <a:p>
            <a:r>
              <a:rPr lang="nl-NL" dirty="0">
                <a:latin typeface="Aptos" panose="020B0004020202020204" pitchFamily="34" charset="0"/>
              </a:rPr>
              <a:t>NICU opnames</a:t>
            </a:r>
          </a:p>
        </p:txBody>
      </p:sp>
      <p:sp>
        <p:nvSpPr>
          <p:cNvPr id="14" name="Tijdelijke aanduiding voor inhoud 13">
            <a:extLst>
              <a:ext uri="{FF2B5EF4-FFF2-40B4-BE49-F238E27FC236}">
                <a16:creationId xmlns:a16="http://schemas.microsoft.com/office/drawing/2014/main" id="{3261E485-DFBD-97B0-310A-5816F9473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3813" y="1813520"/>
            <a:ext cx="9601200" cy="4495800"/>
          </a:xfrm>
        </p:spPr>
        <p:txBody>
          <a:bodyPr rtlCol="0"/>
          <a:lstStyle/>
          <a:p>
            <a:r>
              <a:rPr lang="nl-NL" dirty="0">
                <a:latin typeface="Aptos" panose="020B0004020202020204" pitchFamily="34" charset="0"/>
              </a:rPr>
              <a:t>Reden opname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>
                <a:latin typeface="Aptos" panose="020B0004020202020204" pitchFamily="34" charset="0"/>
              </a:rPr>
              <a:t>Neonatale hypoglycemie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>
                <a:latin typeface="Aptos" panose="020B0004020202020204" pitchFamily="34" charset="0"/>
              </a:rPr>
              <a:t>RDS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>
                <a:latin typeface="Aptos" panose="020B0004020202020204" pitchFamily="34" charset="0"/>
              </a:rPr>
              <a:t>Prematuriteit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>
                <a:latin typeface="Aptos" panose="020B0004020202020204" pitchFamily="34" charset="0"/>
              </a:rPr>
              <a:t>Asfyxie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>
                <a:latin typeface="Aptos" panose="020B0004020202020204" pitchFamily="34" charset="0"/>
              </a:rPr>
              <a:t>Geboortetrauma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>
                <a:latin typeface="Aptos" panose="020B0004020202020204" pitchFamily="34" charset="0"/>
              </a:rPr>
              <a:t>Hyperbilirubinemie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F850AF3-146A-C672-C073-20261DE18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8588" y="1926568"/>
            <a:ext cx="4510237" cy="300486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661EE60B-D6F3-1592-C704-CEA27D9595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0222" y="5736239"/>
            <a:ext cx="1048603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4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BA73D-7463-8260-C257-CAF88BB13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F7E2E2E7-602E-4954-F5F4-A846B98A0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2" y="381000"/>
            <a:ext cx="10489231" cy="1143000"/>
          </a:xfrm>
        </p:spPr>
        <p:txBody>
          <a:bodyPr rtlCol="0"/>
          <a:lstStyle/>
          <a:p>
            <a:r>
              <a:rPr lang="nl-NL" dirty="0">
                <a:latin typeface="Aptos" panose="020B0004020202020204" pitchFamily="34" charset="0"/>
              </a:rPr>
              <a:t>Aanbeveling voor zorgverleners</a:t>
            </a:r>
          </a:p>
        </p:txBody>
      </p:sp>
      <p:sp>
        <p:nvSpPr>
          <p:cNvPr id="14" name="Tijdelijke aanduiding voor inhoud 13">
            <a:extLst>
              <a:ext uri="{FF2B5EF4-FFF2-40B4-BE49-F238E27FC236}">
                <a16:creationId xmlns:a16="http://schemas.microsoft.com/office/drawing/2014/main" id="{4B75AC9A-080E-E2F8-42DC-B1CE2B493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3813" y="2180456"/>
            <a:ext cx="9601200" cy="3984848"/>
          </a:xfrm>
        </p:spPr>
        <p:txBody>
          <a:bodyPr rtlCol="0"/>
          <a:lstStyle/>
          <a:p>
            <a:r>
              <a:rPr lang="nl-NL" dirty="0">
                <a:latin typeface="Aptos" panose="020B0004020202020204" pitchFamily="34" charset="0"/>
              </a:rPr>
              <a:t>Gezamenlijke focus op verbetering zwangerschapsuitkomsten</a:t>
            </a:r>
          </a:p>
          <a:p>
            <a:r>
              <a:rPr lang="nl-NL" dirty="0">
                <a:latin typeface="Aptos" panose="020B0004020202020204" pitchFamily="34" charset="0"/>
              </a:rPr>
              <a:t>Actief bespreken kinderwens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>
                <a:latin typeface="Aptos" panose="020B0004020202020204" pitchFamily="34" charset="0"/>
              </a:rPr>
              <a:t>29% zwangerschappen ongepland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>
                <a:latin typeface="Aptos" panose="020B0004020202020204" pitchFamily="34" charset="0"/>
              </a:rPr>
              <a:t>Bespreek kinderwens bij reproductieve leeftijd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nl-NL" dirty="0">
                <a:latin typeface="Aptos" panose="020B0004020202020204" pitchFamily="34" charset="0"/>
              </a:rPr>
              <a:t>Bij geen kinderwens </a:t>
            </a:r>
            <a:r>
              <a:rPr lang="nl-NL" dirty="0">
                <a:latin typeface="Aptos" panose="020B0004020202020204" pitchFamily="34" charset="0"/>
                <a:sym typeface="Wingdings" panose="05000000000000000000" pitchFamily="2" charset="2"/>
              </a:rPr>
              <a:t> </a:t>
            </a:r>
            <a:r>
              <a:rPr lang="nl-NL" dirty="0">
                <a:latin typeface="Aptos" panose="020B0004020202020204" pitchFamily="34" charset="0"/>
              </a:rPr>
              <a:t>adequate anticonceptie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nl-NL" dirty="0">
                <a:latin typeface="Aptos" panose="020B0004020202020204" pitchFamily="34" charset="0"/>
              </a:rPr>
              <a:t>Bij latente of actieve kinderwens </a:t>
            </a:r>
            <a:r>
              <a:rPr lang="nl-NL" dirty="0">
                <a:latin typeface="Aptos" panose="020B0004020202020204" pitchFamily="34" charset="0"/>
                <a:sym typeface="Wingdings" panose="05000000000000000000" pitchFamily="2" charset="2"/>
              </a:rPr>
              <a:t> verwijzing naar </a:t>
            </a:r>
            <a:r>
              <a:rPr lang="nl-NL" dirty="0" err="1">
                <a:latin typeface="Aptos" panose="020B0004020202020204" pitchFamily="34" charset="0"/>
                <a:sym typeface="Wingdings" panose="05000000000000000000" pitchFamily="2" charset="2"/>
              </a:rPr>
              <a:t>preconceptioneel</a:t>
            </a:r>
            <a:r>
              <a:rPr lang="nl-NL" dirty="0">
                <a:latin typeface="Aptos" panose="020B0004020202020204" pitchFamily="34" charset="0"/>
                <a:sym typeface="Wingdings" panose="05000000000000000000" pitchFamily="2" charset="2"/>
              </a:rPr>
              <a:t> advies poli</a:t>
            </a:r>
          </a:p>
          <a:p>
            <a:r>
              <a:rPr lang="nl-NL" dirty="0">
                <a:latin typeface="Aptos" panose="020B0004020202020204" pitchFamily="34" charset="0"/>
              </a:rPr>
              <a:t>Screenen op complicaties</a:t>
            </a:r>
          </a:p>
          <a:p>
            <a:pPr lvl="1"/>
            <a:r>
              <a:rPr lang="nl-NL" dirty="0">
                <a:latin typeface="Aptos" panose="020B0004020202020204" pitchFamily="34" charset="0"/>
              </a:rPr>
              <a:t>Nefropathie, retinopathie, cardiovasculaire status</a:t>
            </a:r>
          </a:p>
          <a:p>
            <a:r>
              <a:rPr lang="nl-NL" dirty="0">
                <a:latin typeface="Aptos" panose="020B0004020202020204" pitchFamily="34" charset="0"/>
              </a:rPr>
              <a:t>Voedings- en leefstijladvies</a:t>
            </a:r>
          </a:p>
        </p:txBody>
      </p:sp>
      <p:sp>
        <p:nvSpPr>
          <p:cNvPr id="2" name="Tijdelijke aanduiding voor inhoud 13">
            <a:extLst>
              <a:ext uri="{FF2B5EF4-FFF2-40B4-BE49-F238E27FC236}">
                <a16:creationId xmlns:a16="http://schemas.microsoft.com/office/drawing/2014/main" id="{CCADC3CB-D2A8-FA7A-2895-DE0FB4DEF466}"/>
              </a:ext>
            </a:extLst>
          </p:cNvPr>
          <p:cNvSpPr txBox="1">
            <a:spLocks/>
          </p:cNvSpPr>
          <p:nvPr/>
        </p:nvSpPr>
        <p:spPr>
          <a:xfrm>
            <a:off x="1293812" y="6290667"/>
            <a:ext cx="8617024" cy="3779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200" dirty="0">
                <a:latin typeface="Aptos" panose="020B0004020202020204" pitchFamily="34" charset="0"/>
              </a:rPr>
              <a:t>Bron: </a:t>
            </a:r>
            <a:r>
              <a:rPr lang="en-US" sz="1200" dirty="0">
                <a:latin typeface="Aptos" panose="020B0004020202020204" pitchFamily="34" charset="0"/>
              </a:rPr>
              <a:t>Clustering of characteristics associated with unplanned pregnancies: The generation R study, </a:t>
            </a:r>
            <a:r>
              <a:rPr lang="nl-NL" sz="1200" dirty="0" err="1"/>
              <a:t>Enthoven</a:t>
            </a:r>
            <a:r>
              <a:rPr lang="nl-NL" sz="1200" dirty="0"/>
              <a:t> et al. BMC Public Health 2022</a:t>
            </a:r>
            <a:endParaRPr lang="nl-NL" sz="1200" dirty="0">
              <a:latin typeface="Aptos" panose="020B000402020202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87DFAB8-6508-612C-A31E-7D96EDA94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7020" y="-31097"/>
            <a:ext cx="4611805" cy="194792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4AE4F7E-0D2A-05C0-9D55-23A59F08B5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0222" y="5736239"/>
            <a:ext cx="1048603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0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AEE5BD-37A5-2AA2-9694-D58526CDD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9B0D456B-B262-FDD8-C21E-7504CF8BC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2" y="381000"/>
            <a:ext cx="10489231" cy="1143000"/>
          </a:xfrm>
        </p:spPr>
        <p:txBody>
          <a:bodyPr rtlCol="0"/>
          <a:lstStyle/>
          <a:p>
            <a:r>
              <a:rPr lang="nl-NL" dirty="0" err="1">
                <a:latin typeface="Aptos" panose="020B0004020202020204" pitchFamily="34" charset="0"/>
              </a:rPr>
              <a:t>Preconceptionele</a:t>
            </a:r>
            <a:r>
              <a:rPr lang="nl-NL" dirty="0">
                <a:latin typeface="Aptos" panose="020B0004020202020204" pitchFamily="34" charset="0"/>
              </a:rPr>
              <a:t> zorg</a:t>
            </a:r>
          </a:p>
        </p:txBody>
      </p:sp>
      <p:sp>
        <p:nvSpPr>
          <p:cNvPr id="14" name="Tijdelijke aanduiding voor inhoud 13">
            <a:extLst>
              <a:ext uri="{FF2B5EF4-FFF2-40B4-BE49-F238E27FC236}">
                <a16:creationId xmlns:a16="http://schemas.microsoft.com/office/drawing/2014/main" id="{ED9C76A8-E6B8-9E24-D4AB-8F9B191E9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3813" y="1844824"/>
            <a:ext cx="9601200" cy="4248472"/>
          </a:xfrm>
        </p:spPr>
        <p:txBody>
          <a:bodyPr rtlCol="0">
            <a:normAutofit lnSpcReduction="10000"/>
          </a:bodyPr>
          <a:lstStyle/>
          <a:p>
            <a:r>
              <a:rPr lang="nl-NL" dirty="0">
                <a:latin typeface="Aptos" panose="020B0004020202020204" pitchFamily="34" charset="0"/>
              </a:rPr>
              <a:t>Optimaliseren glucosecontrole, verlagen HbA1C</a:t>
            </a:r>
          </a:p>
          <a:p>
            <a:r>
              <a:rPr lang="nl-NL" dirty="0">
                <a:latin typeface="Aptos" panose="020B0004020202020204" pitchFamily="34" charset="0"/>
              </a:rPr>
              <a:t>Gewichtsreductie</a:t>
            </a:r>
          </a:p>
          <a:p>
            <a:r>
              <a:rPr lang="nl-NL" dirty="0">
                <a:latin typeface="Aptos" panose="020B0004020202020204" pitchFamily="34" charset="0"/>
              </a:rPr>
              <a:t>Sporten/ bewegen</a:t>
            </a:r>
          </a:p>
          <a:p>
            <a:r>
              <a:rPr lang="nl-NL" dirty="0">
                <a:latin typeface="Aptos" panose="020B0004020202020204" pitchFamily="34" charset="0"/>
              </a:rPr>
              <a:t>Aanpassing/ advies teratogene medicatie</a:t>
            </a:r>
          </a:p>
          <a:p>
            <a:r>
              <a:rPr lang="nl-NL" dirty="0">
                <a:latin typeface="Aptos" panose="020B0004020202020204" pitchFamily="34" charset="0"/>
              </a:rPr>
              <a:t>Foliumzuur</a:t>
            </a:r>
          </a:p>
          <a:p>
            <a:r>
              <a:rPr lang="nl-NL" dirty="0">
                <a:latin typeface="Aptos" panose="020B0004020202020204" pitchFamily="34" charset="0"/>
              </a:rPr>
              <a:t>Bespreek acetylsalicylzuur</a:t>
            </a:r>
          </a:p>
          <a:p>
            <a:r>
              <a:rPr lang="nl-NL" dirty="0">
                <a:latin typeface="Aptos" panose="020B0004020202020204" pitchFamily="34" charset="0"/>
              </a:rPr>
              <a:t>Screenen op complicaties</a:t>
            </a:r>
          </a:p>
          <a:p>
            <a:r>
              <a:rPr lang="nl-NL" dirty="0">
                <a:latin typeface="Aptos" panose="020B0004020202020204" pitchFamily="34" charset="0"/>
              </a:rPr>
              <a:t>Overlopen relevante medische voorgeschiedenis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>
                <a:latin typeface="Aptos" panose="020B0004020202020204" pitchFamily="34" charset="0"/>
              </a:rPr>
              <a:t>O.a. vaccinatie status</a:t>
            </a:r>
          </a:p>
        </p:txBody>
      </p:sp>
      <p:sp>
        <p:nvSpPr>
          <p:cNvPr id="2" name="Tijdelijke aanduiding voor inhoud 13">
            <a:extLst>
              <a:ext uri="{FF2B5EF4-FFF2-40B4-BE49-F238E27FC236}">
                <a16:creationId xmlns:a16="http://schemas.microsoft.com/office/drawing/2014/main" id="{1D3E8BB4-2D0D-3FA5-0FFF-CD451D4F59B5}"/>
              </a:ext>
            </a:extLst>
          </p:cNvPr>
          <p:cNvSpPr txBox="1">
            <a:spLocks/>
          </p:cNvSpPr>
          <p:nvPr/>
        </p:nvSpPr>
        <p:spPr>
          <a:xfrm>
            <a:off x="1293812" y="6290667"/>
            <a:ext cx="8617024" cy="3779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latin typeface="Aptos" panose="020B0004020202020204" pitchFamily="34" charset="0"/>
              </a:rPr>
              <a:t>Bron: Systematic review and meta-analysis of the effectiveness of pre-pregnancy care for women with diabetes for improving maternal and perinatal outcomes. Wahabi et al. </a:t>
            </a:r>
            <a:r>
              <a:rPr lang="nl-NL" sz="1200" dirty="0">
                <a:latin typeface="Aptos" panose="020B0004020202020204" pitchFamily="34" charset="0"/>
              </a:rPr>
              <a:t>PLOS ONE, 2020.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E5522A2-2DBD-0B5F-44DF-3232AA46B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0222" y="5736239"/>
            <a:ext cx="1048603" cy="112176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7C1DE543-4535-8D20-18BD-00AACD893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8628" y="1"/>
            <a:ext cx="4145888" cy="276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65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08C2E-480E-D8B1-0433-358E7FD6F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A3F9D0CD-B787-76E3-D2BB-7CF6B57CE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2" y="381000"/>
            <a:ext cx="10489231" cy="1143000"/>
          </a:xfrm>
        </p:spPr>
        <p:txBody>
          <a:bodyPr rtlCol="0"/>
          <a:lstStyle/>
          <a:p>
            <a:r>
              <a:rPr lang="nl-NL" dirty="0" err="1">
                <a:latin typeface="Aptos" panose="020B0004020202020204" pitchFamily="34" charset="0"/>
              </a:rPr>
              <a:t>Preconceptionele</a:t>
            </a:r>
            <a:r>
              <a:rPr lang="nl-NL" dirty="0">
                <a:latin typeface="Aptos" panose="020B0004020202020204" pitchFamily="34" charset="0"/>
              </a:rPr>
              <a:t> zorg</a:t>
            </a:r>
          </a:p>
        </p:txBody>
      </p:sp>
      <p:sp>
        <p:nvSpPr>
          <p:cNvPr id="14" name="Tijdelijke aanduiding voor inhoud 13">
            <a:extLst>
              <a:ext uri="{FF2B5EF4-FFF2-40B4-BE49-F238E27FC236}">
                <a16:creationId xmlns:a16="http://schemas.microsoft.com/office/drawing/2014/main" id="{26D6C4C8-227E-A2D6-3979-FD0CF03C7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3813" y="1844824"/>
            <a:ext cx="9601200" cy="4248472"/>
          </a:xfrm>
        </p:spPr>
        <p:txBody>
          <a:bodyPr rtlCol="0">
            <a:noAutofit/>
          </a:bodyPr>
          <a:lstStyle/>
          <a:p>
            <a:r>
              <a:rPr lang="nl-NL" dirty="0">
                <a:latin typeface="Aptos" panose="020B0004020202020204" pitchFamily="34" charset="0"/>
              </a:rPr>
              <a:t>Vroegere zwangerschapscontrole</a:t>
            </a:r>
          </a:p>
          <a:p>
            <a:r>
              <a:rPr lang="nl-NL" dirty="0">
                <a:latin typeface="Aptos" panose="020B0004020202020204" pitchFamily="34" charset="0"/>
              </a:rPr>
              <a:t>Afname van HbA1c van gemiddeld 14 </a:t>
            </a:r>
            <a:r>
              <a:rPr lang="nl-NL" dirty="0" err="1">
                <a:latin typeface="Aptos" panose="020B0004020202020204" pitchFamily="34" charset="0"/>
              </a:rPr>
              <a:t>mmol</a:t>
            </a:r>
            <a:r>
              <a:rPr lang="nl-NL" dirty="0">
                <a:latin typeface="Aptos" panose="020B0004020202020204" pitchFamily="34" charset="0"/>
              </a:rPr>
              <a:t>/mol in 1</a:t>
            </a:r>
            <a:r>
              <a:rPr lang="nl-NL" baseline="30000" dirty="0">
                <a:latin typeface="Aptos" panose="020B0004020202020204" pitchFamily="34" charset="0"/>
              </a:rPr>
              <a:t>e</a:t>
            </a:r>
            <a:r>
              <a:rPr lang="nl-NL" dirty="0">
                <a:latin typeface="Aptos" panose="020B0004020202020204" pitchFamily="34" charset="0"/>
              </a:rPr>
              <a:t> trimester</a:t>
            </a:r>
          </a:p>
          <a:p>
            <a:r>
              <a:rPr lang="nl-NL" dirty="0">
                <a:latin typeface="Aptos" panose="020B0004020202020204" pitchFamily="34" charset="0"/>
              </a:rPr>
              <a:t>Duidelijke afname in congenitale afwijkingen RR 0.29</a:t>
            </a:r>
          </a:p>
          <a:p>
            <a:r>
              <a:rPr lang="nl-NL" dirty="0">
                <a:latin typeface="Aptos" panose="020B0004020202020204" pitchFamily="34" charset="0"/>
              </a:rPr>
              <a:t>Iets afname van vroeggeboorte met enorme impact op opname, morbiditeit, mortaliteit en kosten</a:t>
            </a:r>
          </a:p>
          <a:p>
            <a:r>
              <a:rPr lang="nl-NL" dirty="0">
                <a:latin typeface="Aptos" panose="020B0004020202020204" pitchFamily="34" charset="0"/>
              </a:rPr>
              <a:t>Grote afname perinatale sterfte RR 0.46</a:t>
            </a:r>
          </a:p>
          <a:p>
            <a:r>
              <a:rPr lang="nl-NL" dirty="0">
                <a:latin typeface="Aptos" panose="020B0004020202020204" pitchFamily="34" charset="0"/>
              </a:rPr>
              <a:t>Grote afname in SGA RR 0.52</a:t>
            </a:r>
          </a:p>
          <a:p>
            <a:r>
              <a:rPr lang="nl-NL" dirty="0">
                <a:latin typeface="Aptos" panose="020B0004020202020204" pitchFamily="34" charset="0"/>
              </a:rPr>
              <a:t>Mogelijk wat afname voor NICU opname</a:t>
            </a:r>
          </a:p>
        </p:txBody>
      </p:sp>
      <p:sp>
        <p:nvSpPr>
          <p:cNvPr id="2" name="Tijdelijke aanduiding voor inhoud 13">
            <a:extLst>
              <a:ext uri="{FF2B5EF4-FFF2-40B4-BE49-F238E27FC236}">
                <a16:creationId xmlns:a16="http://schemas.microsoft.com/office/drawing/2014/main" id="{719BD602-4F9F-5636-54DA-70AABCD85649}"/>
              </a:ext>
            </a:extLst>
          </p:cNvPr>
          <p:cNvSpPr txBox="1">
            <a:spLocks/>
          </p:cNvSpPr>
          <p:nvPr/>
        </p:nvSpPr>
        <p:spPr>
          <a:xfrm>
            <a:off x="1293812" y="6290667"/>
            <a:ext cx="8617024" cy="3779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latin typeface="Aptos" panose="020B0004020202020204" pitchFamily="34" charset="0"/>
              </a:rPr>
              <a:t>Bron: Type 1 Diabetes: Management in Women From Preconception to Postpartum. Buschur et al. The Journal of Clinical Endocrinology &amp; Metabolism, 2021, </a:t>
            </a:r>
            <a:endParaRPr lang="nl-NL" sz="1200" dirty="0">
              <a:latin typeface="Aptos" panose="020B000402020202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5DEF3CF-EE53-8F57-0ABF-E2B8A65B5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0222" y="5736239"/>
            <a:ext cx="1048603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88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6D0AAF-0DBA-C6F9-5D18-0B573C5C7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2D029A56-98FC-598D-8B92-A40AE3A26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2" y="381000"/>
            <a:ext cx="10489231" cy="1143000"/>
          </a:xfrm>
        </p:spPr>
        <p:txBody>
          <a:bodyPr rtlCol="0"/>
          <a:lstStyle/>
          <a:p>
            <a:r>
              <a:rPr lang="nl-NL" dirty="0">
                <a:latin typeface="Aptos" panose="020B0004020202020204" pitchFamily="34" charset="0"/>
              </a:rPr>
              <a:t>Take home </a:t>
            </a:r>
            <a:r>
              <a:rPr lang="nl-NL" dirty="0" err="1">
                <a:latin typeface="Aptos" panose="020B0004020202020204" pitchFamily="34" charset="0"/>
              </a:rPr>
              <a:t>message</a:t>
            </a:r>
            <a:endParaRPr lang="nl-NL" dirty="0">
              <a:latin typeface="Aptos" panose="020B0004020202020204" pitchFamily="34" charset="0"/>
            </a:endParaRPr>
          </a:p>
        </p:txBody>
      </p:sp>
      <p:sp>
        <p:nvSpPr>
          <p:cNvPr id="14" name="Tijdelijke aanduiding voor inhoud 13">
            <a:extLst>
              <a:ext uri="{FF2B5EF4-FFF2-40B4-BE49-F238E27FC236}">
                <a16:creationId xmlns:a16="http://schemas.microsoft.com/office/drawing/2014/main" id="{A4DC7A4A-80B7-A07B-71B2-2D7E2B1B90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r>
              <a:rPr lang="nl-NL" dirty="0">
                <a:latin typeface="Aptos" panose="020B0004020202020204" pitchFamily="34" charset="0"/>
              </a:rPr>
              <a:t>Bespreek kinderwens bij reproductieve leeftijd</a:t>
            </a:r>
          </a:p>
          <a:p>
            <a:r>
              <a:rPr lang="nl-NL" dirty="0">
                <a:latin typeface="Aptos" panose="020B0004020202020204" pitchFamily="34" charset="0"/>
              </a:rPr>
              <a:t>Verwijs bij actieve kinderwens voor </a:t>
            </a:r>
            <a:r>
              <a:rPr lang="nl-NL" dirty="0" err="1">
                <a:latin typeface="Aptos" panose="020B0004020202020204" pitchFamily="34" charset="0"/>
              </a:rPr>
              <a:t>preconceptioneel</a:t>
            </a:r>
            <a:r>
              <a:rPr lang="nl-NL" dirty="0">
                <a:latin typeface="Aptos" panose="020B0004020202020204" pitchFamily="34" charset="0"/>
              </a:rPr>
              <a:t> advies consult</a:t>
            </a:r>
          </a:p>
          <a:p>
            <a:r>
              <a:rPr lang="nl-NL" dirty="0">
                <a:latin typeface="Aptos" panose="020B0004020202020204" pitchFamily="34" charset="0"/>
              </a:rPr>
              <a:t>Wees alert op de wisselwerking tussen zwangerschap en diabetes</a:t>
            </a:r>
          </a:p>
          <a:p>
            <a:r>
              <a:rPr lang="nl-NL" dirty="0">
                <a:latin typeface="Aptos" panose="020B0004020202020204" pitchFamily="34" charset="0"/>
              </a:rPr>
              <a:t>Zwangerschappen bij diabetes zijn </a:t>
            </a:r>
            <a:r>
              <a:rPr lang="nl-NL" dirty="0" err="1">
                <a:latin typeface="Aptos" panose="020B0004020202020204" pitchFamily="34" charset="0"/>
              </a:rPr>
              <a:t>hoogrisico</a:t>
            </a:r>
            <a:endParaRPr lang="nl-NL" dirty="0">
              <a:latin typeface="Aptos" panose="020B0004020202020204" pitchFamily="34" charset="0"/>
            </a:endParaRPr>
          </a:p>
          <a:p>
            <a:r>
              <a:rPr lang="nl-NL" dirty="0">
                <a:latin typeface="Aptos" panose="020B0004020202020204" pitchFamily="34" charset="0"/>
              </a:rPr>
              <a:t>Strikte controle en regulatie van bloedglucose vóór en tijdens de zwangerschap is essentieel en vermindert perinatale complicaties</a:t>
            </a:r>
          </a:p>
          <a:p>
            <a:r>
              <a:rPr lang="nl-NL" dirty="0">
                <a:latin typeface="Aptos" panose="020B0004020202020204" pitchFamily="34" charset="0"/>
              </a:rPr>
              <a:t>Multidisciplinaire begeleiding is noodzakelijk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ECFFE25-35AF-3D2C-9F3E-46FF7822B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0222" y="5736239"/>
            <a:ext cx="1048603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76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5D38E-898E-C2E6-B766-55892959E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34BE059C-A76C-54E7-DDFE-3DC936E00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2" y="381000"/>
            <a:ext cx="10489231" cy="1143000"/>
          </a:xfrm>
        </p:spPr>
        <p:txBody>
          <a:bodyPr rtlCol="0"/>
          <a:lstStyle/>
          <a:p>
            <a:r>
              <a:rPr lang="nl-NL" dirty="0">
                <a:latin typeface="Aptos" panose="020B0004020202020204" pitchFamily="34" charset="0"/>
              </a:rPr>
              <a:t>Aandachtspunten workshop</a:t>
            </a:r>
          </a:p>
        </p:txBody>
      </p:sp>
      <p:sp>
        <p:nvSpPr>
          <p:cNvPr id="14" name="Tijdelijke aanduiding voor inhoud 13">
            <a:extLst>
              <a:ext uri="{FF2B5EF4-FFF2-40B4-BE49-F238E27FC236}">
                <a16:creationId xmlns:a16="http://schemas.microsoft.com/office/drawing/2014/main" id="{8DE7EDDF-B2C9-2457-4BE7-ACBF4FF8F0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r>
              <a:rPr lang="nl-NL" dirty="0">
                <a:latin typeface="Aptos" panose="020B0004020202020204" pitchFamily="34" charset="0"/>
              </a:rPr>
              <a:t>Invloed van diabetes op zwangerschap</a:t>
            </a:r>
          </a:p>
          <a:p>
            <a:r>
              <a:rPr lang="nl-NL" dirty="0">
                <a:latin typeface="Aptos" panose="020B0004020202020204" pitchFamily="34" charset="0"/>
              </a:rPr>
              <a:t>Invloed op zwangerschap op diabetes</a:t>
            </a:r>
          </a:p>
          <a:p>
            <a:r>
              <a:rPr lang="nl-NL" dirty="0">
                <a:latin typeface="Aptos" panose="020B0004020202020204" pitchFamily="34" charset="0"/>
              </a:rPr>
              <a:t>Hoe zwangerschapsuitkomsten te optimaliseren</a:t>
            </a:r>
          </a:p>
          <a:p>
            <a:endParaRPr lang="nl-NL" dirty="0">
              <a:latin typeface="Aptos" panose="020B0004020202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2AD3B50C-52A0-E64D-F191-9B15B5C5D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0222" y="5736239"/>
            <a:ext cx="1048603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55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DDA4C-96FA-2DAF-D4A8-4301A583C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A32529-2BDD-5A3F-E485-2269A9681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3" y="2057401"/>
            <a:ext cx="8458201" cy="1011560"/>
          </a:xfrm>
        </p:spPr>
        <p:txBody>
          <a:bodyPr rtlCol="0"/>
          <a:lstStyle/>
          <a:p>
            <a:pPr rtl="0"/>
            <a:r>
              <a:rPr lang="nl-NL" dirty="0">
                <a:latin typeface="Aptos" panose="020B0004020202020204" pitchFamily="34" charset="0"/>
              </a:rPr>
              <a:t>Bedankt voor jullie aandacht!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4952A17-58F4-595A-7FBD-2BE83BA3E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0222" y="5736239"/>
            <a:ext cx="1048603" cy="1121761"/>
          </a:xfrm>
          <a:prstGeom prst="rect">
            <a:avLst/>
          </a:prstGeom>
        </p:spPr>
      </p:pic>
      <p:sp>
        <p:nvSpPr>
          <p:cNvPr id="3" name="Subtitel 2">
            <a:extLst>
              <a:ext uri="{FF2B5EF4-FFF2-40B4-BE49-F238E27FC236}">
                <a16:creationId xmlns:a16="http://schemas.microsoft.com/office/drawing/2014/main" id="{03849E31-D82C-79AA-F639-60E541558000}"/>
              </a:ext>
            </a:extLst>
          </p:cNvPr>
          <p:cNvSpPr txBox="1">
            <a:spLocks/>
          </p:cNvSpPr>
          <p:nvPr/>
        </p:nvSpPr>
        <p:spPr>
          <a:xfrm>
            <a:off x="333772" y="5733256"/>
            <a:ext cx="7848871" cy="7920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600"/>
              </a:spcBef>
              <a:buFont typeface="Euphemia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600"/>
              </a:spcBef>
              <a:buFont typeface="Euphemia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600"/>
              </a:spcBef>
              <a:buFont typeface="Euphemia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600"/>
              </a:spcBef>
              <a:buFont typeface="Euphemia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00" dirty="0">
                <a:solidFill>
                  <a:schemeClr val="accent1">
                    <a:lumMod val="75000"/>
                  </a:schemeClr>
                </a:solidFill>
                <a:latin typeface="Aptos" panose="020B0004020202020204" pitchFamily="34" charset="0"/>
              </a:rPr>
              <a:t>Aimée Sparendam-</a:t>
            </a:r>
            <a:r>
              <a:rPr lang="nl-NL" sz="1800" dirty="0" err="1">
                <a:solidFill>
                  <a:schemeClr val="accent1">
                    <a:lumMod val="75000"/>
                  </a:schemeClr>
                </a:solidFill>
                <a:latin typeface="Aptos" panose="020B0004020202020204" pitchFamily="34" charset="0"/>
              </a:rPr>
              <a:t>Bruijnincx</a:t>
            </a:r>
            <a:endParaRPr lang="nl-NL" sz="1800" dirty="0">
              <a:solidFill>
                <a:schemeClr val="accent1">
                  <a:lumMod val="75000"/>
                </a:schemeClr>
              </a:solidFill>
              <a:latin typeface="Aptos" panose="020B0004020202020204" pitchFamily="34" charset="0"/>
            </a:endParaRPr>
          </a:p>
          <a:p>
            <a:r>
              <a:rPr lang="nl-NL" sz="1800" dirty="0">
                <a:solidFill>
                  <a:schemeClr val="accent1">
                    <a:lumMod val="75000"/>
                  </a:schemeClr>
                </a:solidFill>
                <a:latin typeface="Aptos" panose="020B0004020202020204" pitchFamily="34" charset="0"/>
              </a:rPr>
              <a:t>Gynaecoloog HMC</a:t>
            </a:r>
          </a:p>
          <a:p>
            <a:r>
              <a:rPr lang="nl-NL" sz="1800" dirty="0">
                <a:solidFill>
                  <a:schemeClr val="accent1">
                    <a:lumMod val="75000"/>
                  </a:schemeClr>
                </a:solidFill>
                <a:latin typeface="Aptos" panose="020B0004020202020204" pitchFamily="34" charset="0"/>
              </a:rPr>
              <a:t>a.sparendam-bruijnincx@haaglandenmc.nl</a:t>
            </a:r>
          </a:p>
        </p:txBody>
      </p:sp>
    </p:spTree>
    <p:extLst>
      <p:ext uri="{BB962C8B-B14F-4D97-AF65-F5344CB8AC3E}">
        <p14:creationId xmlns:p14="http://schemas.microsoft.com/office/powerpoint/2010/main" val="116950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42278-AE9E-99C5-8A46-AF391AC3E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0B5FE91C-4743-10B7-270B-7319CC8EA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2" y="381000"/>
            <a:ext cx="10489231" cy="1143000"/>
          </a:xfrm>
        </p:spPr>
        <p:txBody>
          <a:bodyPr rtlCol="0"/>
          <a:lstStyle/>
          <a:p>
            <a:r>
              <a:rPr lang="nl-NL" dirty="0">
                <a:latin typeface="Aptos" panose="020B0004020202020204" pitchFamily="34" charset="0"/>
              </a:rPr>
              <a:t>Prevalentie en trends</a:t>
            </a:r>
          </a:p>
        </p:txBody>
      </p:sp>
      <p:sp>
        <p:nvSpPr>
          <p:cNvPr id="14" name="Tijdelijke aanduiding voor inhoud 13">
            <a:extLst>
              <a:ext uri="{FF2B5EF4-FFF2-40B4-BE49-F238E27FC236}">
                <a16:creationId xmlns:a16="http://schemas.microsoft.com/office/drawing/2014/main" id="{7EE4C6C2-FCD7-BF90-459F-975C607D9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r>
              <a:rPr lang="nl-NL" dirty="0">
                <a:latin typeface="Aptos" panose="020B0004020202020204" pitchFamily="34" charset="0"/>
              </a:rPr>
              <a:t>16,7% zwangerschappen associatie met diabetes  </a:t>
            </a:r>
          </a:p>
          <a:p>
            <a:pPr lvl="1"/>
            <a:r>
              <a:rPr lang="nl-NL" dirty="0">
                <a:latin typeface="Aptos" panose="020B0004020202020204" pitchFamily="34" charset="0"/>
              </a:rPr>
              <a:t>10,6% DM type 1 of type 2</a:t>
            </a:r>
          </a:p>
          <a:p>
            <a:pPr lvl="1"/>
            <a:r>
              <a:rPr lang="nl-NL" dirty="0">
                <a:latin typeface="Aptos" panose="020B0004020202020204" pitchFamily="34" charset="0"/>
              </a:rPr>
              <a:t>9,1% DM type 1 of type 2 gediagnostiseerd tijdens zwangerschap</a:t>
            </a:r>
          </a:p>
          <a:p>
            <a:pPr lvl="1"/>
            <a:r>
              <a:rPr lang="nl-NL" dirty="0">
                <a:latin typeface="Aptos" panose="020B0004020202020204" pitchFamily="34" charset="0"/>
              </a:rPr>
              <a:t>80,3% DG</a:t>
            </a:r>
          </a:p>
          <a:p>
            <a:r>
              <a:rPr lang="nl-NL" dirty="0">
                <a:latin typeface="Aptos" panose="020B0004020202020204" pitchFamily="34" charset="0"/>
              </a:rPr>
              <a:t>Toename van diabetes tijdens zwangerschap</a:t>
            </a:r>
          </a:p>
          <a:p>
            <a:pPr lvl="1"/>
            <a:r>
              <a:rPr lang="nl-NL" dirty="0">
                <a:latin typeface="Aptos" panose="020B0004020202020204" pitchFamily="34" charset="0"/>
              </a:rPr>
              <a:t>Toename overgewicht en obesitas</a:t>
            </a:r>
          </a:p>
          <a:p>
            <a:pPr lvl="1"/>
            <a:r>
              <a:rPr lang="nl-NL" dirty="0">
                <a:latin typeface="Aptos" panose="020B0004020202020204" pitchFamily="34" charset="0"/>
              </a:rPr>
              <a:t>Hogere maternale leeftijd</a:t>
            </a:r>
          </a:p>
          <a:p>
            <a:pPr lvl="1"/>
            <a:r>
              <a:rPr lang="nl-NL" dirty="0">
                <a:latin typeface="Aptos" panose="020B0004020202020204" pitchFamily="34" charset="0"/>
              </a:rPr>
              <a:t>Ongezondere leefstijl</a:t>
            </a:r>
          </a:p>
          <a:p>
            <a:pPr lvl="1"/>
            <a:r>
              <a:rPr lang="nl-NL" dirty="0">
                <a:latin typeface="Aptos" panose="020B0004020202020204" pitchFamily="34" charset="0"/>
              </a:rPr>
              <a:t>Betere screening en strengere criteria DG</a:t>
            </a:r>
          </a:p>
          <a:p>
            <a:endParaRPr lang="nl-NL" dirty="0">
              <a:latin typeface="Aptos" panose="020B0004020202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2982283-EA24-FBF6-30A2-66C5B6D46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0222" y="5736239"/>
            <a:ext cx="1048603" cy="1121761"/>
          </a:xfrm>
          <a:prstGeom prst="rect">
            <a:avLst/>
          </a:prstGeom>
        </p:spPr>
      </p:pic>
      <p:sp>
        <p:nvSpPr>
          <p:cNvPr id="3" name="Tijdelijke aanduiding voor inhoud 13">
            <a:extLst>
              <a:ext uri="{FF2B5EF4-FFF2-40B4-BE49-F238E27FC236}">
                <a16:creationId xmlns:a16="http://schemas.microsoft.com/office/drawing/2014/main" id="{4D41B2B7-C476-7666-40C4-09EEBFFB66C3}"/>
              </a:ext>
            </a:extLst>
          </p:cNvPr>
          <p:cNvSpPr txBox="1">
            <a:spLocks/>
          </p:cNvSpPr>
          <p:nvPr/>
        </p:nvSpPr>
        <p:spPr>
          <a:xfrm>
            <a:off x="1293812" y="6290667"/>
            <a:ext cx="8617024" cy="3779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200" dirty="0">
                <a:latin typeface="Aptos" panose="020B0004020202020204" pitchFamily="34" charset="0"/>
              </a:rPr>
              <a:t>Bron: A </a:t>
            </a:r>
            <a:r>
              <a:rPr lang="nl-NL" sz="1200" dirty="0" err="1">
                <a:latin typeface="Aptos" panose="020B0004020202020204" pitchFamily="34" charset="0"/>
              </a:rPr>
              <a:t>Systematic</a:t>
            </a:r>
            <a:r>
              <a:rPr lang="nl-NL" sz="1200" dirty="0">
                <a:latin typeface="Aptos" panose="020B0004020202020204" pitchFamily="34" charset="0"/>
              </a:rPr>
              <a:t> Review </a:t>
            </a:r>
            <a:r>
              <a:rPr lang="nl-NL" sz="1200" dirty="0" err="1">
                <a:latin typeface="Aptos" panose="020B0004020202020204" pitchFamily="34" charset="0"/>
              </a:rPr>
              <a:t>to</a:t>
            </a:r>
            <a:r>
              <a:rPr lang="nl-NL" sz="1200" dirty="0">
                <a:latin typeface="Aptos" panose="020B0004020202020204" pitchFamily="34" charset="0"/>
              </a:rPr>
              <a:t> </a:t>
            </a:r>
            <a:r>
              <a:rPr lang="nl-NL" sz="1200" dirty="0" err="1">
                <a:latin typeface="Aptos" panose="020B0004020202020204" pitchFamily="34" charset="0"/>
              </a:rPr>
              <a:t>Compare</a:t>
            </a:r>
            <a:r>
              <a:rPr lang="nl-NL" sz="1200" dirty="0">
                <a:latin typeface="Aptos" panose="020B0004020202020204" pitchFamily="34" charset="0"/>
              </a:rPr>
              <a:t> Adverse </a:t>
            </a:r>
            <a:r>
              <a:rPr lang="nl-NL" sz="1200" dirty="0" err="1">
                <a:latin typeface="Aptos" panose="020B0004020202020204" pitchFamily="34" charset="0"/>
              </a:rPr>
              <a:t>Pregnancy</a:t>
            </a:r>
            <a:r>
              <a:rPr lang="nl-NL" sz="1200" dirty="0">
                <a:latin typeface="Aptos" panose="020B0004020202020204" pitchFamily="34" charset="0"/>
              </a:rPr>
              <a:t> </a:t>
            </a:r>
            <a:r>
              <a:rPr lang="nl-NL" sz="1200" dirty="0" err="1">
                <a:latin typeface="Aptos" panose="020B0004020202020204" pitchFamily="34" charset="0"/>
              </a:rPr>
              <a:t>Outcomes</a:t>
            </a:r>
            <a:r>
              <a:rPr lang="nl-NL" sz="1200" dirty="0">
                <a:latin typeface="Aptos" panose="020B0004020202020204" pitchFamily="34" charset="0"/>
              </a:rPr>
              <a:t> in </a:t>
            </a:r>
            <a:r>
              <a:rPr lang="nl-NL" sz="1200" dirty="0" err="1">
                <a:latin typeface="Aptos" panose="020B0004020202020204" pitchFamily="34" charset="0"/>
              </a:rPr>
              <a:t>Women</a:t>
            </a:r>
            <a:r>
              <a:rPr lang="nl-NL" sz="1200" dirty="0">
                <a:latin typeface="Aptos" panose="020B0004020202020204" pitchFamily="34" charset="0"/>
              </a:rPr>
              <a:t> </a:t>
            </a:r>
            <a:r>
              <a:rPr lang="nl-NL" sz="1200" dirty="0" err="1">
                <a:latin typeface="Aptos" panose="020B0004020202020204" pitchFamily="34" charset="0"/>
              </a:rPr>
              <a:t>with</a:t>
            </a:r>
            <a:r>
              <a:rPr lang="nl-NL" sz="1200" dirty="0">
                <a:latin typeface="Aptos" panose="020B0004020202020204" pitchFamily="34" charset="0"/>
              </a:rPr>
              <a:t> </a:t>
            </a:r>
            <a:r>
              <a:rPr lang="nl-NL" sz="1200" dirty="0" err="1">
                <a:latin typeface="Aptos" panose="020B0004020202020204" pitchFamily="34" charset="0"/>
              </a:rPr>
              <a:t>Pregestational</a:t>
            </a:r>
            <a:r>
              <a:rPr lang="nl-NL" sz="1200" dirty="0">
                <a:latin typeface="Aptos" panose="020B0004020202020204" pitchFamily="34" charset="0"/>
              </a:rPr>
              <a:t> Diabetes </a:t>
            </a:r>
            <a:r>
              <a:rPr lang="nl-NL" sz="1200" dirty="0" err="1">
                <a:latin typeface="Aptos" panose="020B0004020202020204" pitchFamily="34" charset="0"/>
              </a:rPr>
              <a:t>and</a:t>
            </a:r>
            <a:r>
              <a:rPr lang="nl-NL" sz="1200" dirty="0">
                <a:latin typeface="Aptos" panose="020B0004020202020204" pitchFamily="34" charset="0"/>
              </a:rPr>
              <a:t> </a:t>
            </a:r>
            <a:r>
              <a:rPr lang="nl-NL" sz="1200" dirty="0" err="1">
                <a:latin typeface="Aptos" panose="020B0004020202020204" pitchFamily="34" charset="0"/>
              </a:rPr>
              <a:t>Gestational</a:t>
            </a:r>
            <a:r>
              <a:rPr lang="nl-NL" sz="1200" dirty="0">
                <a:latin typeface="Aptos" panose="020B0004020202020204" pitchFamily="34" charset="0"/>
              </a:rPr>
              <a:t> Diabetes. </a:t>
            </a:r>
            <a:r>
              <a:rPr lang="nl-NL" sz="1200" dirty="0" err="1">
                <a:latin typeface="Aptos" panose="020B0004020202020204" pitchFamily="34" charset="0"/>
              </a:rPr>
              <a:t>Malaza</a:t>
            </a:r>
            <a:r>
              <a:rPr lang="nl-NL" sz="1200" dirty="0">
                <a:latin typeface="Aptos" panose="020B0004020202020204" pitchFamily="34" charset="0"/>
              </a:rPr>
              <a:t> et al Int. J. </a:t>
            </a:r>
            <a:r>
              <a:rPr lang="nl-NL" sz="1200" dirty="0" err="1">
                <a:latin typeface="Aptos" panose="020B0004020202020204" pitchFamily="34" charset="0"/>
              </a:rPr>
              <a:t>Environ</a:t>
            </a:r>
            <a:r>
              <a:rPr lang="nl-NL" sz="1200" dirty="0">
                <a:latin typeface="Aptos" panose="020B0004020202020204" pitchFamily="34" charset="0"/>
              </a:rPr>
              <a:t>. </a:t>
            </a:r>
            <a:r>
              <a:rPr lang="nl-NL" sz="1200" dirty="0" err="1">
                <a:latin typeface="Aptos" panose="020B0004020202020204" pitchFamily="34" charset="0"/>
              </a:rPr>
              <a:t>Res</a:t>
            </a:r>
            <a:r>
              <a:rPr lang="nl-NL" sz="1200" dirty="0">
                <a:latin typeface="Aptos" panose="020B0004020202020204" pitchFamily="34" charset="0"/>
              </a:rPr>
              <a:t>. Public Health 2022</a:t>
            </a:r>
          </a:p>
        </p:txBody>
      </p:sp>
    </p:spTree>
    <p:extLst>
      <p:ext uri="{BB962C8B-B14F-4D97-AF65-F5344CB8AC3E}">
        <p14:creationId xmlns:p14="http://schemas.microsoft.com/office/powerpoint/2010/main" val="245199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EF3A7-7461-0963-3EAF-AC9DCC58C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0F7E55A1-7249-213C-A245-22D1AB781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2" y="381000"/>
            <a:ext cx="10489231" cy="1143000"/>
          </a:xfrm>
        </p:spPr>
        <p:txBody>
          <a:bodyPr rtlCol="0"/>
          <a:lstStyle/>
          <a:p>
            <a:r>
              <a:rPr lang="nl-NL" dirty="0">
                <a:latin typeface="Aptos" panose="020B0004020202020204" pitchFamily="34" charset="0"/>
              </a:rPr>
              <a:t>Fysiologische veranderingen tijdens zwangerschap I</a:t>
            </a:r>
          </a:p>
        </p:txBody>
      </p:sp>
      <p:sp>
        <p:nvSpPr>
          <p:cNvPr id="14" name="Tijdelijke aanduiding voor inhoud 13">
            <a:extLst>
              <a:ext uri="{FF2B5EF4-FFF2-40B4-BE49-F238E27FC236}">
                <a16:creationId xmlns:a16="http://schemas.microsoft.com/office/drawing/2014/main" id="{6F2DC262-F106-519C-D7A9-B83D29463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r>
              <a:rPr lang="nl-NL" dirty="0">
                <a:latin typeface="Aptos" panose="020B0004020202020204" pitchFamily="34" charset="0"/>
              </a:rPr>
              <a:t>Placentaire hormonen veroorzaken insuline resistentie</a:t>
            </a:r>
          </a:p>
          <a:p>
            <a:pPr lvl="1"/>
            <a:r>
              <a:rPr lang="nl-NL" dirty="0">
                <a:latin typeface="Aptos" panose="020B0004020202020204" pitchFamily="34" charset="0"/>
              </a:rPr>
              <a:t>Vanaf week 16</a:t>
            </a:r>
          </a:p>
          <a:p>
            <a:r>
              <a:rPr lang="nl-NL" dirty="0">
                <a:latin typeface="Aptos" panose="020B0004020202020204" pitchFamily="34" charset="0"/>
              </a:rPr>
              <a:t>Hyperemesis </a:t>
            </a:r>
            <a:r>
              <a:rPr lang="nl-NL" dirty="0" err="1">
                <a:latin typeface="Aptos" panose="020B0004020202020204" pitchFamily="34" charset="0"/>
              </a:rPr>
              <a:t>gravidarum</a:t>
            </a:r>
            <a:r>
              <a:rPr lang="nl-NL" dirty="0">
                <a:latin typeface="Aptos" panose="020B0004020202020204" pitchFamily="34" charset="0"/>
              </a:rPr>
              <a:t> </a:t>
            </a:r>
            <a:r>
              <a:rPr lang="nl-NL" dirty="0">
                <a:latin typeface="Aptos" panose="020B0004020202020204" pitchFamily="34" charset="0"/>
                <a:sym typeface="Wingdings" panose="05000000000000000000" pitchFamily="2" charset="2"/>
              </a:rPr>
              <a:t> </a:t>
            </a:r>
            <a:r>
              <a:rPr lang="nl-NL" dirty="0">
                <a:latin typeface="Aptos" panose="020B0004020202020204" pitchFamily="34" charset="0"/>
              </a:rPr>
              <a:t>verminderde voedselinname waardoor hypoglycemie</a:t>
            </a:r>
          </a:p>
          <a:p>
            <a:r>
              <a:rPr lang="nl-NL" dirty="0" err="1">
                <a:latin typeface="Aptos" panose="020B0004020202020204" pitchFamily="34" charset="0"/>
              </a:rPr>
              <a:t>Gastroparese</a:t>
            </a:r>
            <a:r>
              <a:rPr lang="nl-NL" dirty="0">
                <a:latin typeface="Aptos" panose="020B0004020202020204" pitchFamily="34" charset="0"/>
              </a:rPr>
              <a:t> </a:t>
            </a:r>
            <a:r>
              <a:rPr lang="nl-NL" dirty="0">
                <a:latin typeface="Aptos" panose="020B0004020202020204" pitchFamily="34" charset="0"/>
                <a:sym typeface="Wingdings" panose="05000000000000000000" pitchFamily="2" charset="2"/>
              </a:rPr>
              <a:t> </a:t>
            </a:r>
            <a:r>
              <a:rPr lang="nl-NL" dirty="0">
                <a:latin typeface="Aptos" panose="020B0004020202020204" pitchFamily="34" charset="0"/>
              </a:rPr>
              <a:t>pieken en dalen in glucose en moeilijk voorspelbare insuline behoefte</a:t>
            </a:r>
          </a:p>
          <a:p>
            <a:r>
              <a:rPr lang="nl-NL" dirty="0">
                <a:latin typeface="Aptos" panose="020B0004020202020204" pitchFamily="34" charset="0"/>
              </a:rPr>
              <a:t>Slaaptekort (door o.a. slaapapneu) </a:t>
            </a:r>
            <a:r>
              <a:rPr lang="nl-NL" dirty="0">
                <a:latin typeface="Aptos" panose="020B0004020202020204" pitchFamily="34" charset="0"/>
                <a:sym typeface="Wingdings" panose="05000000000000000000" pitchFamily="2" charset="2"/>
              </a:rPr>
              <a:t> </a:t>
            </a:r>
            <a:r>
              <a:rPr lang="nl-NL" dirty="0">
                <a:latin typeface="Aptos" panose="020B0004020202020204" pitchFamily="34" charset="0"/>
              </a:rPr>
              <a:t>stress hormonen en ontstekingsmediatoren </a:t>
            </a:r>
            <a:r>
              <a:rPr lang="nl-NL" dirty="0">
                <a:latin typeface="Aptos" panose="020B0004020202020204" pitchFamily="34" charset="0"/>
                <a:sym typeface="Wingdings" panose="05000000000000000000" pitchFamily="2" charset="2"/>
              </a:rPr>
              <a:t> hogere glucose en insuline behoefte</a:t>
            </a:r>
            <a:endParaRPr lang="nl-NL" dirty="0">
              <a:latin typeface="Aptos" panose="020B0004020202020204" pitchFamily="34" charset="0"/>
            </a:endParaRPr>
          </a:p>
          <a:p>
            <a:endParaRPr lang="nl-NL" dirty="0">
              <a:latin typeface="Aptos" panose="020B0004020202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A74EEC1-EC06-CE12-C29D-9DB634DD4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7018" y="5740431"/>
            <a:ext cx="1048603" cy="1121761"/>
          </a:xfrm>
          <a:prstGeom prst="rect">
            <a:avLst/>
          </a:prstGeom>
        </p:spPr>
      </p:pic>
      <p:sp>
        <p:nvSpPr>
          <p:cNvPr id="3" name="Tijdelijke aanduiding voor inhoud 13">
            <a:extLst>
              <a:ext uri="{FF2B5EF4-FFF2-40B4-BE49-F238E27FC236}">
                <a16:creationId xmlns:a16="http://schemas.microsoft.com/office/drawing/2014/main" id="{0467A276-B22E-26A4-9FB8-D5354A124C4E}"/>
              </a:ext>
            </a:extLst>
          </p:cNvPr>
          <p:cNvSpPr txBox="1">
            <a:spLocks/>
          </p:cNvSpPr>
          <p:nvPr/>
        </p:nvSpPr>
        <p:spPr>
          <a:xfrm>
            <a:off x="1293812" y="6290667"/>
            <a:ext cx="8617024" cy="3779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200" dirty="0">
                <a:latin typeface="Aptos" panose="020B0004020202020204" pitchFamily="34" charset="0"/>
              </a:rPr>
              <a:t>Bron: </a:t>
            </a:r>
            <a:r>
              <a:rPr lang="en-US" sz="1200" dirty="0">
                <a:latin typeface="Aptos" panose="020B0004020202020204" pitchFamily="34" charset="0"/>
              </a:rPr>
              <a:t>Type 1 Diabetes: Management in Women From Preconception to Postpartum. Buschur et al. The Journal of Clinical Endocrinology &amp; Metabolism, 2021.</a:t>
            </a:r>
            <a:endParaRPr lang="nl-NL" sz="12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55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3E612-7B2A-2E66-5BD7-38B48B687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D6F84BF3-2A69-D35F-1005-B1021E0DD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2" y="381000"/>
            <a:ext cx="10489231" cy="1143000"/>
          </a:xfrm>
        </p:spPr>
        <p:txBody>
          <a:bodyPr rtlCol="0"/>
          <a:lstStyle/>
          <a:p>
            <a:r>
              <a:rPr lang="nl-NL" dirty="0">
                <a:latin typeface="Aptos" panose="020B0004020202020204" pitchFamily="34" charset="0"/>
              </a:rPr>
              <a:t>Fysiologische veranderingen tijdens zwangerschap II</a:t>
            </a:r>
          </a:p>
        </p:txBody>
      </p:sp>
      <p:sp>
        <p:nvSpPr>
          <p:cNvPr id="14" name="Tijdelijke aanduiding voor inhoud 13">
            <a:extLst>
              <a:ext uri="{FF2B5EF4-FFF2-40B4-BE49-F238E27FC236}">
                <a16:creationId xmlns:a16="http://schemas.microsoft.com/office/drawing/2014/main" id="{98C3C99C-EE43-7BAB-2280-28AE381058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Autofit/>
          </a:bodyPr>
          <a:lstStyle/>
          <a:p>
            <a:r>
              <a:rPr lang="nl-NL" dirty="0">
                <a:latin typeface="Aptos" panose="020B0004020202020204" pitchFamily="34" charset="0"/>
              </a:rPr>
              <a:t>Fysiologische daling HbA1c</a:t>
            </a:r>
          </a:p>
          <a:p>
            <a:pPr lvl="1"/>
            <a:r>
              <a:rPr lang="nl-NL" dirty="0">
                <a:latin typeface="Aptos" panose="020B0004020202020204" pitchFamily="34" charset="0"/>
              </a:rPr>
              <a:t>Versnelde erytrocyt turnover</a:t>
            </a:r>
          </a:p>
          <a:p>
            <a:pPr lvl="1"/>
            <a:r>
              <a:rPr lang="nl-NL" dirty="0">
                <a:latin typeface="Aptos" panose="020B0004020202020204" pitchFamily="34" charset="0"/>
              </a:rPr>
              <a:t>Toename plasma</a:t>
            </a:r>
          </a:p>
          <a:p>
            <a:pPr lvl="1"/>
            <a:r>
              <a:rPr lang="nl-NL" dirty="0">
                <a:latin typeface="Aptos" panose="020B0004020202020204" pitchFamily="34" charset="0"/>
              </a:rPr>
              <a:t>Toegenomen inname vitamine C</a:t>
            </a:r>
          </a:p>
          <a:p>
            <a:r>
              <a:rPr lang="nl-NL" dirty="0">
                <a:latin typeface="Aptos" panose="020B0004020202020204" pitchFamily="34" charset="0"/>
              </a:rPr>
              <a:t>Glucosetransport over placenta naar foetus </a:t>
            </a:r>
            <a:r>
              <a:rPr lang="nl-NL" dirty="0" err="1">
                <a:latin typeface="Aptos" panose="020B0004020202020204" pitchFamily="34" charset="0"/>
              </a:rPr>
              <a:t>beinvloed</a:t>
            </a:r>
            <a:r>
              <a:rPr lang="nl-NL" dirty="0">
                <a:latin typeface="Aptos" panose="020B0004020202020204" pitchFamily="34" charset="0"/>
              </a:rPr>
              <a:t> door:</a:t>
            </a:r>
          </a:p>
          <a:p>
            <a:pPr lvl="1"/>
            <a:r>
              <a:rPr lang="nl-NL" dirty="0">
                <a:latin typeface="Aptos" panose="020B0004020202020204" pitchFamily="34" charset="0"/>
              </a:rPr>
              <a:t>Maternale glucose</a:t>
            </a:r>
          </a:p>
          <a:p>
            <a:pPr lvl="1"/>
            <a:r>
              <a:rPr lang="nl-NL" dirty="0">
                <a:latin typeface="Aptos" panose="020B0004020202020204" pitchFamily="34" charset="0"/>
              </a:rPr>
              <a:t>Placentaire oppervlakte en doorbloeding</a:t>
            </a:r>
          </a:p>
          <a:p>
            <a:pPr lvl="1"/>
            <a:r>
              <a:rPr lang="nl-NL" dirty="0">
                <a:latin typeface="Aptos" panose="020B0004020202020204" pitchFamily="34" charset="0"/>
              </a:rPr>
              <a:t>Placentaire GLUT expressie</a:t>
            </a:r>
          </a:p>
          <a:p>
            <a:endParaRPr lang="nl-NL" dirty="0">
              <a:latin typeface="Aptos" panose="020B0004020202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B7A2A10-D67C-7698-0C2B-DDF72B84B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7018" y="5740431"/>
            <a:ext cx="1048603" cy="1121761"/>
          </a:xfrm>
          <a:prstGeom prst="rect">
            <a:avLst/>
          </a:prstGeom>
        </p:spPr>
      </p:pic>
      <p:sp>
        <p:nvSpPr>
          <p:cNvPr id="3" name="Tijdelijke aanduiding voor inhoud 13">
            <a:extLst>
              <a:ext uri="{FF2B5EF4-FFF2-40B4-BE49-F238E27FC236}">
                <a16:creationId xmlns:a16="http://schemas.microsoft.com/office/drawing/2014/main" id="{B8BC11DB-69CA-ADCC-E803-BB0F19CF1EE1}"/>
              </a:ext>
            </a:extLst>
          </p:cNvPr>
          <p:cNvSpPr txBox="1">
            <a:spLocks/>
          </p:cNvSpPr>
          <p:nvPr/>
        </p:nvSpPr>
        <p:spPr>
          <a:xfrm>
            <a:off x="1293812" y="6290667"/>
            <a:ext cx="8617024" cy="3779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200" dirty="0">
                <a:latin typeface="Aptos" panose="020B0004020202020204" pitchFamily="34" charset="0"/>
              </a:rPr>
              <a:t>Bron: </a:t>
            </a:r>
            <a:r>
              <a:rPr lang="en-US" sz="1200" dirty="0">
                <a:latin typeface="Aptos" panose="020B0004020202020204" pitchFamily="34" charset="0"/>
              </a:rPr>
              <a:t>Type 1 Diabetes: Management in Women From Preconception to Postpartum. Buschur et al. The Journal of Clinical Endocrinology &amp; Metabolism, 2021.</a:t>
            </a:r>
            <a:endParaRPr lang="nl-NL" sz="12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31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671736"/>
          </a:xfrm>
        </p:spPr>
        <p:txBody>
          <a:bodyPr rtlCol="0"/>
          <a:lstStyle/>
          <a:p>
            <a:pPr rtl="0"/>
            <a:r>
              <a:rPr lang="nl-NL" dirty="0">
                <a:latin typeface="Aptos" panose="020B0004020202020204" pitchFamily="34" charset="0"/>
              </a:rPr>
              <a:t>Negatieve perinatale uitkomsten</a:t>
            </a:r>
          </a:p>
        </p:txBody>
      </p:sp>
      <p:graphicFrame>
        <p:nvGraphicFramePr>
          <p:cNvPr id="6" name="Tijdelijke aanduiding voor inhoud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45179141"/>
              </p:ext>
            </p:extLst>
          </p:nvPr>
        </p:nvGraphicFramePr>
        <p:xfrm>
          <a:off x="1293813" y="1484784"/>
          <a:ext cx="9325036" cy="448091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6565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684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8464">
                <a:tc>
                  <a:txBody>
                    <a:bodyPr/>
                    <a:lstStyle/>
                    <a:p>
                      <a:pPr algn="l" rtl="0"/>
                      <a:r>
                        <a:rPr lang="nl-NL" sz="2400" dirty="0">
                          <a:latin typeface="Aptos" panose="020B0004020202020204" pitchFamily="34" charset="0"/>
                        </a:rPr>
                        <a:t>Maternaal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nl-NL" sz="2400" dirty="0">
                          <a:latin typeface="Aptos" panose="020B0004020202020204" pitchFamily="34" charset="0"/>
                        </a:rPr>
                        <a:t>Foetaal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l" rtl="0"/>
                      <a:r>
                        <a:rPr lang="nl-NL" dirty="0">
                          <a:latin typeface="Aptos" panose="020B0004020202020204" pitchFamily="34" charset="0"/>
                        </a:rPr>
                        <a:t>PIH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nl-NL" dirty="0">
                          <a:latin typeface="Aptos" panose="020B0004020202020204" pitchFamily="34" charset="0"/>
                        </a:rPr>
                        <a:t>Miskraam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l" rtl="0"/>
                      <a:r>
                        <a:rPr lang="nl-NL" dirty="0">
                          <a:latin typeface="Aptos" panose="020B0004020202020204" pitchFamily="34" charset="0"/>
                        </a:rPr>
                        <a:t>Pre-eclampsie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nl-NL" dirty="0">
                          <a:latin typeface="Aptos" panose="020B0004020202020204" pitchFamily="34" charset="0"/>
                        </a:rPr>
                        <a:t>Congenitale afwijkingen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l" rtl="0"/>
                      <a:r>
                        <a:rPr lang="nl-NL" dirty="0">
                          <a:latin typeface="Aptos" panose="020B0004020202020204" pitchFamily="34" charset="0"/>
                        </a:rPr>
                        <a:t>Diabetische ketoacidose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nl-NL" dirty="0">
                          <a:latin typeface="Aptos" panose="020B0004020202020204" pitchFamily="34" charset="0"/>
                        </a:rPr>
                        <a:t>Afwijkende groei </a:t>
                      </a:r>
                    </a:p>
                    <a:p>
                      <a:pPr algn="l" rtl="0"/>
                      <a:r>
                        <a:rPr lang="nl-NL" dirty="0">
                          <a:latin typeface="Aptos" panose="020B0004020202020204" pitchFamily="34" charset="0"/>
                        </a:rPr>
                        <a:t>(LGA, </a:t>
                      </a:r>
                      <a:r>
                        <a:rPr lang="nl-NL" dirty="0" err="1">
                          <a:latin typeface="Aptos" panose="020B0004020202020204" pitchFamily="34" charset="0"/>
                        </a:rPr>
                        <a:t>macrosoom</a:t>
                      </a:r>
                      <a:r>
                        <a:rPr lang="nl-NL" dirty="0">
                          <a:latin typeface="Aptos" panose="020B0004020202020204" pitchFamily="34" charset="0"/>
                        </a:rPr>
                        <a:t>, SGA/ IUGR)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l" rtl="0"/>
                      <a:r>
                        <a:rPr lang="nl-NL" dirty="0">
                          <a:latin typeface="Aptos" panose="020B0004020202020204" pitchFamily="34" charset="0"/>
                        </a:rPr>
                        <a:t>Infecties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nl-NL" dirty="0" err="1">
                          <a:latin typeface="Aptos" panose="020B0004020202020204" pitchFamily="34" charset="0"/>
                        </a:rPr>
                        <a:t>Polyhydramnion</a:t>
                      </a:r>
                      <a:endParaRPr lang="nl-NL" dirty="0">
                        <a:latin typeface="Aptos" panose="020B00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4543277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l" rtl="0"/>
                      <a:r>
                        <a:rPr lang="nl-NL" dirty="0">
                          <a:latin typeface="Aptos" panose="020B0004020202020204" pitchFamily="34" charset="0"/>
                        </a:rPr>
                        <a:t>Placentaire insufficiëntie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nl-NL" dirty="0">
                          <a:latin typeface="Aptos" panose="020B0004020202020204" pitchFamily="34" charset="0"/>
                        </a:rPr>
                        <a:t>IUVD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8572184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l" rtl="0"/>
                      <a:r>
                        <a:rPr lang="nl-NL" dirty="0">
                          <a:latin typeface="Aptos" panose="020B0004020202020204" pitchFamily="34" charset="0"/>
                        </a:rPr>
                        <a:t>Retinopathie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/>
                      <a:endParaRPr lang="nl-NL" dirty="0">
                        <a:latin typeface="Aptos" panose="020B00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4326218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l" rtl="0"/>
                      <a:r>
                        <a:rPr lang="nl-NL" dirty="0">
                          <a:latin typeface="Aptos" panose="020B0004020202020204" pitchFamily="34" charset="0"/>
                        </a:rPr>
                        <a:t>Nefropathie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/>
                      <a:endParaRPr lang="nl-NL" dirty="0">
                        <a:latin typeface="Aptos" panose="020B00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3357759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l" rtl="0"/>
                      <a:r>
                        <a:rPr lang="nl-NL" dirty="0">
                          <a:latin typeface="Aptos" panose="020B0004020202020204" pitchFamily="34" charset="0"/>
                        </a:rPr>
                        <a:t>Obstructief slaapapneu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/>
                      <a:endParaRPr lang="nl-NL" dirty="0">
                        <a:latin typeface="Aptos" panose="020B00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8104707"/>
                  </a:ext>
                </a:extLst>
              </a:tr>
            </a:tbl>
          </a:graphicData>
        </a:graphic>
      </p:graphicFrame>
      <p:pic>
        <p:nvPicPr>
          <p:cNvPr id="7" name="Afbeelding 6">
            <a:extLst>
              <a:ext uri="{FF2B5EF4-FFF2-40B4-BE49-F238E27FC236}">
                <a16:creationId xmlns:a16="http://schemas.microsoft.com/office/drawing/2014/main" id="{50B85BEF-D1A3-AFA3-126A-85133C28E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0222" y="5736239"/>
            <a:ext cx="1048603" cy="1121761"/>
          </a:xfrm>
          <a:prstGeom prst="rect">
            <a:avLst/>
          </a:prstGeom>
        </p:spPr>
      </p:pic>
      <p:sp>
        <p:nvSpPr>
          <p:cNvPr id="8" name="Tijdelijke aanduiding voor inhoud 13">
            <a:extLst>
              <a:ext uri="{FF2B5EF4-FFF2-40B4-BE49-F238E27FC236}">
                <a16:creationId xmlns:a16="http://schemas.microsoft.com/office/drawing/2014/main" id="{A35188EC-A3EF-79BE-AE3B-609D75EF792F}"/>
              </a:ext>
            </a:extLst>
          </p:cNvPr>
          <p:cNvSpPr txBox="1">
            <a:spLocks/>
          </p:cNvSpPr>
          <p:nvPr/>
        </p:nvSpPr>
        <p:spPr>
          <a:xfrm>
            <a:off x="1293812" y="6290667"/>
            <a:ext cx="8617024" cy="3779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200" dirty="0">
                <a:latin typeface="Aptos" panose="020B0004020202020204" pitchFamily="34" charset="0"/>
              </a:rPr>
              <a:t>Bron: A </a:t>
            </a:r>
            <a:r>
              <a:rPr lang="nl-NL" sz="1200" dirty="0" err="1">
                <a:latin typeface="Aptos" panose="020B0004020202020204" pitchFamily="34" charset="0"/>
              </a:rPr>
              <a:t>Systematic</a:t>
            </a:r>
            <a:r>
              <a:rPr lang="nl-NL" sz="1200" dirty="0">
                <a:latin typeface="Aptos" panose="020B0004020202020204" pitchFamily="34" charset="0"/>
              </a:rPr>
              <a:t> Review </a:t>
            </a:r>
            <a:r>
              <a:rPr lang="nl-NL" sz="1200" dirty="0" err="1">
                <a:latin typeface="Aptos" panose="020B0004020202020204" pitchFamily="34" charset="0"/>
              </a:rPr>
              <a:t>to</a:t>
            </a:r>
            <a:r>
              <a:rPr lang="nl-NL" sz="1200" dirty="0">
                <a:latin typeface="Aptos" panose="020B0004020202020204" pitchFamily="34" charset="0"/>
              </a:rPr>
              <a:t> </a:t>
            </a:r>
            <a:r>
              <a:rPr lang="nl-NL" sz="1200" dirty="0" err="1">
                <a:latin typeface="Aptos" panose="020B0004020202020204" pitchFamily="34" charset="0"/>
              </a:rPr>
              <a:t>Compare</a:t>
            </a:r>
            <a:r>
              <a:rPr lang="nl-NL" sz="1200" dirty="0">
                <a:latin typeface="Aptos" panose="020B0004020202020204" pitchFamily="34" charset="0"/>
              </a:rPr>
              <a:t> Adverse </a:t>
            </a:r>
            <a:r>
              <a:rPr lang="nl-NL" sz="1200" dirty="0" err="1">
                <a:latin typeface="Aptos" panose="020B0004020202020204" pitchFamily="34" charset="0"/>
              </a:rPr>
              <a:t>Pregnancy</a:t>
            </a:r>
            <a:r>
              <a:rPr lang="nl-NL" sz="1200" dirty="0">
                <a:latin typeface="Aptos" panose="020B0004020202020204" pitchFamily="34" charset="0"/>
              </a:rPr>
              <a:t> </a:t>
            </a:r>
            <a:r>
              <a:rPr lang="nl-NL" sz="1200" dirty="0" err="1">
                <a:latin typeface="Aptos" panose="020B0004020202020204" pitchFamily="34" charset="0"/>
              </a:rPr>
              <a:t>Outcomes</a:t>
            </a:r>
            <a:r>
              <a:rPr lang="nl-NL" sz="1200" dirty="0">
                <a:latin typeface="Aptos" panose="020B0004020202020204" pitchFamily="34" charset="0"/>
              </a:rPr>
              <a:t> in </a:t>
            </a:r>
            <a:r>
              <a:rPr lang="nl-NL" sz="1200" dirty="0" err="1">
                <a:latin typeface="Aptos" panose="020B0004020202020204" pitchFamily="34" charset="0"/>
              </a:rPr>
              <a:t>Women</a:t>
            </a:r>
            <a:r>
              <a:rPr lang="nl-NL" sz="1200" dirty="0">
                <a:latin typeface="Aptos" panose="020B0004020202020204" pitchFamily="34" charset="0"/>
              </a:rPr>
              <a:t> </a:t>
            </a:r>
            <a:r>
              <a:rPr lang="nl-NL" sz="1200" dirty="0" err="1">
                <a:latin typeface="Aptos" panose="020B0004020202020204" pitchFamily="34" charset="0"/>
              </a:rPr>
              <a:t>with</a:t>
            </a:r>
            <a:r>
              <a:rPr lang="nl-NL" sz="1200" dirty="0">
                <a:latin typeface="Aptos" panose="020B0004020202020204" pitchFamily="34" charset="0"/>
              </a:rPr>
              <a:t> </a:t>
            </a:r>
            <a:r>
              <a:rPr lang="nl-NL" sz="1200" dirty="0" err="1">
                <a:latin typeface="Aptos" panose="020B0004020202020204" pitchFamily="34" charset="0"/>
              </a:rPr>
              <a:t>Pregestational</a:t>
            </a:r>
            <a:r>
              <a:rPr lang="nl-NL" sz="1200" dirty="0">
                <a:latin typeface="Aptos" panose="020B0004020202020204" pitchFamily="34" charset="0"/>
              </a:rPr>
              <a:t> Diabetes </a:t>
            </a:r>
            <a:r>
              <a:rPr lang="nl-NL" sz="1200" dirty="0" err="1">
                <a:latin typeface="Aptos" panose="020B0004020202020204" pitchFamily="34" charset="0"/>
              </a:rPr>
              <a:t>and</a:t>
            </a:r>
            <a:r>
              <a:rPr lang="nl-NL" sz="1200" dirty="0">
                <a:latin typeface="Aptos" panose="020B0004020202020204" pitchFamily="34" charset="0"/>
              </a:rPr>
              <a:t> </a:t>
            </a:r>
            <a:r>
              <a:rPr lang="nl-NL" sz="1200" dirty="0" err="1">
                <a:latin typeface="Aptos" panose="020B0004020202020204" pitchFamily="34" charset="0"/>
              </a:rPr>
              <a:t>Gestational</a:t>
            </a:r>
            <a:r>
              <a:rPr lang="nl-NL" sz="1200" dirty="0">
                <a:latin typeface="Aptos" panose="020B0004020202020204" pitchFamily="34" charset="0"/>
              </a:rPr>
              <a:t> Diabetes. </a:t>
            </a:r>
            <a:r>
              <a:rPr lang="nl-NL" sz="1200" dirty="0" err="1">
                <a:latin typeface="Aptos" panose="020B0004020202020204" pitchFamily="34" charset="0"/>
              </a:rPr>
              <a:t>Malaza</a:t>
            </a:r>
            <a:r>
              <a:rPr lang="nl-NL" sz="1200" dirty="0">
                <a:latin typeface="Aptos" panose="020B0004020202020204" pitchFamily="34" charset="0"/>
              </a:rPr>
              <a:t> et al Int. J. </a:t>
            </a:r>
            <a:r>
              <a:rPr lang="nl-NL" sz="1200" dirty="0" err="1">
                <a:latin typeface="Aptos" panose="020B0004020202020204" pitchFamily="34" charset="0"/>
              </a:rPr>
              <a:t>Environ</a:t>
            </a:r>
            <a:r>
              <a:rPr lang="nl-NL" sz="1200" dirty="0">
                <a:latin typeface="Aptos" panose="020B0004020202020204" pitchFamily="34" charset="0"/>
              </a:rPr>
              <a:t>. </a:t>
            </a:r>
            <a:r>
              <a:rPr lang="nl-NL" sz="1200" dirty="0" err="1">
                <a:latin typeface="Aptos" panose="020B0004020202020204" pitchFamily="34" charset="0"/>
              </a:rPr>
              <a:t>Res</a:t>
            </a:r>
            <a:r>
              <a:rPr lang="nl-NL" sz="1200" dirty="0">
                <a:latin typeface="Aptos" panose="020B0004020202020204" pitchFamily="34" charset="0"/>
              </a:rPr>
              <a:t>. Public Health 2022</a:t>
            </a:r>
          </a:p>
        </p:txBody>
      </p:sp>
    </p:spTree>
    <p:extLst>
      <p:ext uri="{BB962C8B-B14F-4D97-AF65-F5344CB8AC3E}">
        <p14:creationId xmlns:p14="http://schemas.microsoft.com/office/powerpoint/2010/main" val="32313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3F9298-323E-FA5F-FC77-02D30BE8C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38397E-A961-D113-0FE5-FDD8BEF4B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3" y="2057401"/>
            <a:ext cx="8458201" cy="1011560"/>
          </a:xfrm>
        </p:spPr>
        <p:txBody>
          <a:bodyPr rtlCol="0"/>
          <a:lstStyle/>
          <a:p>
            <a:pPr rtl="0"/>
            <a:r>
              <a:rPr lang="nl-NL" dirty="0">
                <a:latin typeface="Aptos" panose="020B0004020202020204" pitchFamily="34" charset="0"/>
              </a:rPr>
              <a:t>Maternaal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E4B1720-1D00-3DB1-BD24-CA717906A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4731" y="0"/>
            <a:ext cx="3214093" cy="686395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0F3C71AF-9B32-F844-8B7A-985D5C5AFF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0836" y="260648"/>
            <a:ext cx="2609088" cy="68580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5D6FB09D-4B43-C2B3-BF69-842B674CCA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0222" y="5736239"/>
            <a:ext cx="1048603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3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84539-896B-217D-0D6A-CBD3D14AC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55FD291C-D79E-F92B-25ED-ED90FA303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2" y="381000"/>
            <a:ext cx="10489231" cy="1143000"/>
          </a:xfrm>
        </p:spPr>
        <p:txBody>
          <a:bodyPr rtlCol="0"/>
          <a:lstStyle/>
          <a:p>
            <a:r>
              <a:rPr lang="nl-NL" dirty="0">
                <a:latin typeface="Aptos" panose="020B0004020202020204" pitchFamily="34" charset="0"/>
              </a:rPr>
              <a:t>Pre-eclampsie</a:t>
            </a:r>
          </a:p>
        </p:txBody>
      </p:sp>
      <p:sp>
        <p:nvSpPr>
          <p:cNvPr id="14" name="Tijdelijke aanduiding voor inhoud 13">
            <a:extLst>
              <a:ext uri="{FF2B5EF4-FFF2-40B4-BE49-F238E27FC236}">
                <a16:creationId xmlns:a16="http://schemas.microsoft.com/office/drawing/2014/main" id="{DE5A9060-D859-BF00-CB6D-8F2819AD41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3813" y="1676400"/>
            <a:ext cx="9601200" cy="4800600"/>
          </a:xfrm>
        </p:spPr>
        <p:txBody>
          <a:bodyPr rtlCol="0"/>
          <a:lstStyle/>
          <a:p>
            <a:r>
              <a:rPr lang="nl-NL" dirty="0">
                <a:latin typeface="Aptos" panose="020B0004020202020204" pitchFamily="34" charset="0"/>
              </a:rPr>
              <a:t>Definitie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>
                <a:latin typeface="Aptos" panose="020B0004020202020204" pitchFamily="34" charset="0"/>
              </a:rPr>
              <a:t>Hypertensie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>
                <a:latin typeface="Aptos" panose="020B0004020202020204" pitchFamily="34" charset="0"/>
              </a:rPr>
              <a:t>Tekenen van orgaanschade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nl-NL" dirty="0">
                <a:latin typeface="Aptos" panose="020B0004020202020204" pitchFamily="34" charset="0"/>
              </a:rPr>
              <a:t>Proteïnurie, nierfunctiestoornis, leverfunctiestoornis, IUGR</a:t>
            </a:r>
          </a:p>
          <a:p>
            <a:r>
              <a:rPr lang="nl-NL" dirty="0">
                <a:latin typeface="Aptos" panose="020B0004020202020204" pitchFamily="34" charset="0"/>
              </a:rPr>
              <a:t>DM type 1: 4 – 6x hoger risico</a:t>
            </a:r>
          </a:p>
          <a:p>
            <a:r>
              <a:rPr lang="nl-NL" dirty="0">
                <a:latin typeface="Aptos" panose="020B0004020202020204" pitchFamily="34" charset="0"/>
              </a:rPr>
              <a:t>Hogere kans PE bij: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>
                <a:latin typeface="Aptos" panose="020B0004020202020204" pitchFamily="34" charset="0"/>
              </a:rPr>
              <a:t>Slechtere glucose controle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>
                <a:latin typeface="Aptos" panose="020B0004020202020204" pitchFamily="34" charset="0"/>
              </a:rPr>
              <a:t>Nullipariteit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>
                <a:latin typeface="Aptos" panose="020B0004020202020204" pitchFamily="34" charset="0"/>
              </a:rPr>
              <a:t>Obesitas</a:t>
            </a:r>
          </a:p>
          <a:p>
            <a:r>
              <a:rPr lang="nl-NL" dirty="0">
                <a:latin typeface="Aptos" panose="020B0004020202020204" pitchFamily="34" charset="0"/>
              </a:rPr>
              <a:t>Oorzaak iatrogene vroeggeboorte</a:t>
            </a:r>
          </a:p>
        </p:txBody>
      </p:sp>
      <p:sp>
        <p:nvSpPr>
          <p:cNvPr id="2" name="Tijdelijke aanduiding voor inhoud 13">
            <a:extLst>
              <a:ext uri="{FF2B5EF4-FFF2-40B4-BE49-F238E27FC236}">
                <a16:creationId xmlns:a16="http://schemas.microsoft.com/office/drawing/2014/main" id="{6E0E3792-2735-6E5B-1838-C8A235A667BC}"/>
              </a:ext>
            </a:extLst>
          </p:cNvPr>
          <p:cNvSpPr txBox="1">
            <a:spLocks/>
          </p:cNvSpPr>
          <p:nvPr/>
        </p:nvSpPr>
        <p:spPr>
          <a:xfrm>
            <a:off x="1293812" y="6290667"/>
            <a:ext cx="8617024" cy="3779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200" dirty="0">
                <a:latin typeface="Aptos" panose="020B0004020202020204" pitchFamily="34" charset="0"/>
              </a:rPr>
              <a:t>Bron: </a:t>
            </a:r>
            <a:r>
              <a:rPr lang="en-US" sz="1200" dirty="0">
                <a:latin typeface="Aptos" panose="020B0004020202020204" pitchFamily="34" charset="0"/>
              </a:rPr>
              <a:t>Pregestational Diabetes Mellitus and Adverse Perinatal Outcomes: A Systematic Review and Meta-Analysis. </a:t>
            </a:r>
            <a:r>
              <a:rPr lang="en-US" sz="1200" dirty="0" err="1">
                <a:latin typeface="Aptos" panose="020B0004020202020204" pitchFamily="34" charset="0"/>
              </a:rPr>
              <a:t>Gazis</a:t>
            </a:r>
            <a:r>
              <a:rPr lang="en-US" sz="1200" dirty="0">
                <a:latin typeface="Aptos" panose="020B0004020202020204" pitchFamily="34" charset="0"/>
              </a:rPr>
              <a:t> et al. </a:t>
            </a:r>
            <a:r>
              <a:rPr lang="nl-NL" sz="1200" dirty="0">
                <a:latin typeface="Aptos" panose="020B0004020202020204" pitchFamily="34" charset="0"/>
              </a:rPr>
              <a:t>J. </a:t>
            </a:r>
            <a:r>
              <a:rPr lang="nl-NL" sz="1200" dirty="0" err="1">
                <a:latin typeface="Aptos" panose="020B0004020202020204" pitchFamily="34" charset="0"/>
              </a:rPr>
              <a:t>Clin</a:t>
            </a:r>
            <a:r>
              <a:rPr lang="nl-NL" sz="1200" dirty="0">
                <a:latin typeface="Aptos" panose="020B0004020202020204" pitchFamily="34" charset="0"/>
              </a:rPr>
              <a:t>. </a:t>
            </a:r>
            <a:r>
              <a:rPr lang="nl-NL" sz="1200" dirty="0" err="1">
                <a:latin typeface="Aptos" panose="020B0004020202020204" pitchFamily="34" charset="0"/>
              </a:rPr>
              <a:t>Med</a:t>
            </a:r>
            <a:r>
              <a:rPr lang="nl-NL" sz="1200" dirty="0">
                <a:latin typeface="Aptos" panose="020B0004020202020204" pitchFamily="34" charset="0"/>
              </a:rPr>
              <a:t>. 2025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53584BA-7D16-5064-B862-FC179A3D7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0222" y="5736239"/>
            <a:ext cx="1048603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15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Rust 16:9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9532194_TF02801109_TF02801109" id="{4D603CE5-5CD7-48D0-AE72-FAA6D148D59A}" vid="{BADF76DF-146F-4311-9DC6-F0DC21A2F024}"/>
    </a:ext>
  </a:extLst>
</a:theme>
</file>

<file path=ppt/theme/theme2.xml><?xml version="1.0" encoding="utf-8"?>
<a:theme xmlns:a="http://schemas.openxmlformats.org/drawingml/2006/main" name="Office-thema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A69394E502054387331F7CCE4E2334" ma:contentTypeVersion="19" ma:contentTypeDescription="Een nieuw document maken." ma:contentTypeScope="" ma:versionID="e868ff276989edc76fcd8a86e9e613db">
  <xsd:schema xmlns:xsd="http://www.w3.org/2001/XMLSchema" xmlns:xs="http://www.w3.org/2001/XMLSchema" xmlns:p="http://schemas.microsoft.com/office/2006/metadata/properties" xmlns:ns2="8530db66-369d-4f16-926d-20da9fb7f32a" xmlns:ns3="c6a15f65-be5c-4e4b-99cf-f6007101d4b4" targetNamespace="http://schemas.microsoft.com/office/2006/metadata/properties" ma:root="true" ma:fieldsID="1bba7ad5198a4cafb995cdfdbcdae187" ns2:_="" ns3:_="">
    <xsd:import namespace="8530db66-369d-4f16-926d-20da9fb7f32a"/>
    <xsd:import namespace="c6a15f65-be5c-4e4b-99cf-f6007101d4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30db66-369d-4f16-926d-20da9fb7f3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1256f63b-0b9d-4f64-9e1f-1f189ce60b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a15f65-be5c-4e4b-99cf-f6007101d4b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d024f0b-e0ae-4693-9a6c-9886ba62d15e}" ma:internalName="TaxCatchAll" ma:showField="CatchAllData" ma:web="c6a15f65-be5c-4e4b-99cf-f6007101d4b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6a15f65-be5c-4e4b-99cf-f6007101d4b4" xsi:nil="true"/>
    <lcf76f155ced4ddcb4097134ff3c332f xmlns="8530db66-369d-4f16-926d-20da9fb7f32a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D3387BB-8FAC-4FE0-8B5D-56349F9795E0}"/>
</file>

<file path=customXml/itemProps2.xml><?xml version="1.0" encoding="utf-8"?>
<ds:datastoreItem xmlns:ds="http://schemas.openxmlformats.org/officeDocument/2006/customXml" ds:itemID="{0F249165-F638-412C-8E0A-DFB7045CA2E0}">
  <ds:schemaRefs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purl.org/dc/dcmitype/"/>
    <ds:schemaRef ds:uri="http://purl.org/dc/elements/1.1/"/>
    <ds:schemaRef ds:uri="http://schemas.openxmlformats.org/package/2006/metadata/core-properties"/>
    <ds:schemaRef ds:uri="4873beb7-5857-4685-be1f-d57550cc96cc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5F7BDF4-5B1F-4FD2-BE3D-F0FA538FAAA4}"/>
</file>

<file path=docMetadata/LabelInfo.xml><?xml version="1.0" encoding="utf-8"?>
<clbl:labelList xmlns:clbl="http://schemas.microsoft.com/office/2020/mipLabelMetadata">
  <clbl:label id="{c5e6e129-f928-4a05-ae32-d838f6b21bdd}" enabled="1" method="Standard" siteId="{8b87af7d-8647-4dc7-8df4-5f69a2011bb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Sereniteit natuurpresentatie (breedbeeld)</Template>
  <TotalTime>7506</TotalTime>
  <Words>1667</Words>
  <Application>Microsoft Office PowerPoint</Application>
  <PresentationFormat>Aangepast</PresentationFormat>
  <Paragraphs>341</Paragraphs>
  <Slides>30</Slides>
  <Notes>30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30</vt:i4>
      </vt:variant>
    </vt:vector>
  </HeadingPairs>
  <TitlesOfParts>
    <vt:vector size="37" baseType="lpstr">
      <vt:lpstr>Aptos</vt:lpstr>
      <vt:lpstr>Arial</vt:lpstr>
      <vt:lpstr>Courier New</vt:lpstr>
      <vt:lpstr>Euphemia</vt:lpstr>
      <vt:lpstr>Tahoma</vt:lpstr>
      <vt:lpstr>Wingdings</vt:lpstr>
      <vt:lpstr>Rust 16:9</vt:lpstr>
      <vt:lpstr>Diabetes in de zwangerschap: Praktische handvatten voor optimale zorg</vt:lpstr>
      <vt:lpstr>Inhoud</vt:lpstr>
      <vt:lpstr>Aandachtspunten workshop</vt:lpstr>
      <vt:lpstr>Prevalentie en trends</vt:lpstr>
      <vt:lpstr>Fysiologische veranderingen tijdens zwangerschap I</vt:lpstr>
      <vt:lpstr>Fysiologische veranderingen tijdens zwangerschap II</vt:lpstr>
      <vt:lpstr>Negatieve perinatale uitkomsten</vt:lpstr>
      <vt:lpstr>Maternaal</vt:lpstr>
      <vt:lpstr>Pre-eclampsie</vt:lpstr>
      <vt:lpstr>Infecties</vt:lpstr>
      <vt:lpstr>Diabetische ketoacidose</vt:lpstr>
      <vt:lpstr>Foetaal</vt:lpstr>
      <vt:lpstr>Congenitale afwijkingen</vt:lpstr>
      <vt:lpstr>Afwijkende groei</vt:lpstr>
      <vt:lpstr>Polyhydramnion</vt:lpstr>
      <vt:lpstr>Intra uteriene Vruchtdood (IUVD)</vt:lpstr>
      <vt:lpstr>Bevalling</vt:lpstr>
      <vt:lpstr>Vroeggeboorte</vt:lpstr>
      <vt:lpstr>Timing bevalling</vt:lpstr>
      <vt:lpstr>Modus partus</vt:lpstr>
      <vt:lpstr>Complicaties bevalling</vt:lpstr>
      <vt:lpstr>Neonaat</vt:lpstr>
      <vt:lpstr>Respiratoire distress syndroom (RDS)</vt:lpstr>
      <vt:lpstr>Neonatale hypoglycemie</vt:lpstr>
      <vt:lpstr>NICU opnames</vt:lpstr>
      <vt:lpstr>Aanbeveling voor zorgverleners</vt:lpstr>
      <vt:lpstr>Preconceptionele zorg</vt:lpstr>
      <vt:lpstr>Preconceptionele zorg</vt:lpstr>
      <vt:lpstr>Take home message</vt:lpstr>
      <vt:lpstr>Bedankt voor jullie aandacht!</vt:lpstr>
    </vt:vector>
  </TitlesOfParts>
  <Company>Sopra Steria Group S.A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SPARENDAM Brian</dc:creator>
  <cp:lastModifiedBy>SPARENDAM Brian</cp:lastModifiedBy>
  <cp:revision>3</cp:revision>
  <dcterms:created xsi:type="dcterms:W3CDTF">2026-04-01T18:37:01Z</dcterms:created>
  <dcterms:modified xsi:type="dcterms:W3CDTF">2026-04-07T00:38:38Z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0x010100AFA69394E502054387331F7CCE4E2334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  <property fmtid="{D5CDD505-2E9C-101B-9397-08002B2CF9AE}" pid="8" name="ClassificationContentMarkingFooterLocations">
    <vt:lpwstr>Rust 16\:9:9</vt:lpwstr>
  </property>
  <property fmtid="{D5CDD505-2E9C-101B-9397-08002B2CF9AE}" pid="9" name="ClassificationContentMarkingFooterText">
    <vt:lpwstr>C2 - Restricted use </vt:lpwstr>
  </property>
</Properties>
</file>