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XxfcfPYJPNIYHgVsyr+LHYxZX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3f084dc0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d3f084dc0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d3f084dc0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d3f084dc0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3f084dc0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d3f084dc0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60-90 KH per uur.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d3f084dc0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d3f084dc02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d3f084dc0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d3f084dc0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3f084dc0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d3f084dc0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96a96530d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96a96530d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chemeClr val="dk1"/>
                </a:solidFill>
              </a:rPr>
              <a:t>Prachtig voorbeeld van de invloed van beweging. Deze meneer kwam en gaf aan dat het slecht met hem ging de afgelopen weken. Had meestal een TIR van rond de 60% en nu 31%. Ook 50% meer insuline gebruikt.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chemeClr val="dk1"/>
                </a:solidFill>
              </a:rPr>
              <a:t>Ik vroeg hem wat er veranderd was, hij kon het niet aangeven, hetzelfde gegeten ongeveer. Partner gaf aan: wel vakantie gehad de afgelopen 2 weken.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chemeClr val="dk1"/>
                </a:solidFill>
              </a:rPr>
              <a:t>Wat doe je dan in de vakantie: “helemaal niets” Alleen op de bank liggen tv kijken en slapen.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chemeClr val="dk1"/>
                </a:solidFill>
              </a:rPr>
              <a:t>Normaal een baan waarbij hij dagelijks 15.000 tot 20.000 stappen doet.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Advies was eenvoudig, in de vakantie 3x per dag de hond uitlaten (liet hij nu door zijn vrouw doen)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96a96530d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96a96530d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96a96530d1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96a96530d1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96a96530d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96a96530d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Te laat sportstand aan = auto-correcties = hypo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96a96530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96a96530d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Te laat activiteitenstand aangezet, Na sporten bijna 3 uur geen insuline gehad + maaginhoud = hyper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6a96530d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96a96530d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96a96530d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96a96530d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Een voorbeeld van iemand die probeert af te vallen en is gaan wandelen twee dagen achter elkaar in de namiddag.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Laatste dosis kortwerkende insuline met de lunch. Rond 16 uur gaan lopen, geen actieve insuline meer, maar… toch wel wat langwerkende insuline.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Ondanks eten van een banaan en tweede dag zelfs ook nog een stuk ontbijtkoek alsnog eindigend in een hypo.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Dit was de reden om toch over te stappen op een pomp… Inmiddels lukt het (meestal) wel zonder hypo’s.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3f084dc02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3f084dc02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Een voorbeeld van iemand die probeert af te vallen en is gaan wandelen twee dagen achter elkaar in de namiddag.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Laatste dosis kortwerkende insuline met de lunch. Rond 16 uur gaan lopen, geen actieve insuline meer, maar… toch wel wat langwerkende insuline.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/>
              <a:t>Ondanks eten van een banaan en tweede dag zelfs ook nog een stuk ontbijtkoek alsnog eindigend in een hypo.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l"/>
              <a:t>Dit was de reden om toch over te stappen op een pomp… Inmiddels lukt het (meestal) wel zonder hypo’s.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3f084dc02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d3f084dc02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d3f084dc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d3f084dc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Foto met storm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Foto met storm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96a96530d1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96a96530d1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dk1"/>
                </a:solidFill>
              </a:rPr>
              <a:t>VO2 max is het </a:t>
            </a:r>
            <a:r>
              <a:rPr lang="nl" sz="1200">
                <a:solidFill>
                  <a:srgbClr val="001D35"/>
                </a:solidFill>
                <a:highlight>
                  <a:srgbClr val="D3E3FD"/>
                </a:highlight>
              </a:rPr>
              <a:t>maximale volume zuurstof (in milliliter) dat het lichaam per minuut en per kilogram lichaamsgewicht kan opnemen en verbruiken tijdens zware inspanning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subTitle" idx="1"/>
          </p:nvPr>
        </p:nvSpPr>
        <p:spPr>
          <a:xfrm>
            <a:off x="118754" y="1308030"/>
            <a:ext cx="540327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nl">
                <a:solidFill>
                  <a:schemeClr val="lt1"/>
                </a:solidFill>
              </a:rPr>
              <a:t>Invloed van bewegen op de mens met diabetes…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208475" y="200225"/>
            <a:ext cx="4832600" cy="131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>
                <a:solidFill>
                  <a:schemeClr val="dk1"/>
                </a:solidFill>
              </a:rPr>
              <a:t>“Ren voor je leven”</a:t>
            </a:r>
            <a:endParaRPr sz="3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" title="3398367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2655" y="-91369"/>
            <a:ext cx="3491345" cy="53262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 txBox="1"/>
          <p:nvPr/>
        </p:nvSpPr>
        <p:spPr>
          <a:xfrm>
            <a:off x="118754" y="3527258"/>
            <a:ext cx="5403272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nl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Gerald van den Hoek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nl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Diabetesverpleegkundige ZGV Ede</a:t>
            </a:r>
            <a:endParaRPr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nl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Bestuurslid V&amp;VN Diabeteszorg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8" name="Google Shape;58;p1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3f084dc02_0_23"/>
          <p:cNvSpPr txBox="1">
            <a:spLocks noGrp="1"/>
          </p:cNvSpPr>
          <p:nvPr>
            <p:ph type="title"/>
          </p:nvPr>
        </p:nvSpPr>
        <p:spPr>
          <a:xfrm>
            <a:off x="311700" y="285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Sporten met diabetes?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4" name="Google Shape;134;g3d3f084dc02_0_23"/>
          <p:cNvSpPr txBox="1"/>
          <p:nvPr/>
        </p:nvSpPr>
        <p:spPr>
          <a:xfrm>
            <a:off x="4621625" y="1785350"/>
            <a:ext cx="4446600" cy="28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-"/>
            </a:pPr>
            <a:r>
              <a:rPr lang="nl" sz="2300">
                <a:solidFill>
                  <a:schemeClr val="lt1"/>
                </a:solidFill>
              </a:rPr>
              <a:t>Relatie HbA1C en VO2Max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35" name="Google Shape;135;g3d3f084dc02_0_23"/>
          <p:cNvPicPr preferRelativeResize="0"/>
          <p:nvPr/>
        </p:nvPicPr>
        <p:blipFill rotWithShape="1">
          <a:blip r:embed="rId3">
            <a:alphaModFix/>
          </a:blip>
          <a:srcRect l="27430" t="12647" r="32595" b="22062"/>
          <a:stretch/>
        </p:blipFill>
        <p:spPr>
          <a:xfrm>
            <a:off x="311700" y="1171450"/>
            <a:ext cx="4260298" cy="391205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d3f084dc02_0_23"/>
          <p:cNvSpPr/>
          <p:nvPr/>
        </p:nvSpPr>
        <p:spPr>
          <a:xfrm>
            <a:off x="1153925" y="1544775"/>
            <a:ext cx="249000" cy="224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d3f084dc02_0_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g3d3f084dc02_0_15"/>
          <p:cNvPicPr preferRelativeResize="0"/>
          <p:nvPr/>
        </p:nvPicPr>
        <p:blipFill rotWithShape="1">
          <a:blip r:embed="rId3">
            <a:alphaModFix/>
          </a:blip>
          <a:srcRect l="22081" t="29038" r="56341" b="34196"/>
          <a:stretch/>
        </p:blipFill>
        <p:spPr>
          <a:xfrm>
            <a:off x="238125" y="1196350"/>
            <a:ext cx="3782252" cy="362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3d3f084dc02_0_15"/>
          <p:cNvSpPr txBox="1">
            <a:spLocks noGrp="1"/>
          </p:cNvSpPr>
          <p:nvPr>
            <p:ph type="title"/>
          </p:nvPr>
        </p:nvSpPr>
        <p:spPr>
          <a:xfrm>
            <a:off x="311700" y="285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Waar komt de energie vandaan?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4" name="Google Shape;144;g3d3f084dc02_0_15"/>
          <p:cNvSpPr txBox="1"/>
          <p:nvPr/>
        </p:nvSpPr>
        <p:spPr>
          <a:xfrm>
            <a:off x="4646625" y="1510275"/>
            <a:ext cx="4446600" cy="28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-"/>
            </a:pPr>
            <a:r>
              <a:rPr lang="nl" sz="2300">
                <a:solidFill>
                  <a:schemeClr val="lt1"/>
                </a:solidFill>
              </a:rPr>
              <a:t>Minder energie uit lever = meer koolhydraten eten 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3f084dc02_0_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3d3f084dc02_0_32"/>
          <p:cNvSpPr txBox="1">
            <a:spLocks noGrp="1"/>
          </p:cNvSpPr>
          <p:nvPr>
            <p:ph type="title"/>
          </p:nvPr>
        </p:nvSpPr>
        <p:spPr>
          <a:xfrm>
            <a:off x="311700" y="285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Waar komt de energie vandaan?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1" name="Google Shape;151;g3d3f084dc02_0_32"/>
          <p:cNvSpPr txBox="1"/>
          <p:nvPr/>
        </p:nvSpPr>
        <p:spPr>
          <a:xfrm>
            <a:off x="4646625" y="1510275"/>
            <a:ext cx="4446600" cy="28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-"/>
            </a:pPr>
            <a:r>
              <a:rPr lang="nl" sz="2300">
                <a:solidFill>
                  <a:schemeClr val="lt1"/>
                </a:solidFill>
              </a:rPr>
              <a:t>Minder energie uit lever = meer koolhydraten eten 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52" name="Google Shape;152;g3d3f084dc02_0_32"/>
          <p:cNvPicPr preferRelativeResize="0"/>
          <p:nvPr/>
        </p:nvPicPr>
        <p:blipFill rotWithShape="1">
          <a:blip r:embed="rId3">
            <a:alphaModFix/>
          </a:blip>
          <a:srcRect l="1985" t="15309" r="56128" b="54400"/>
          <a:stretch/>
        </p:blipFill>
        <p:spPr>
          <a:xfrm>
            <a:off x="59125" y="1184704"/>
            <a:ext cx="4446601" cy="180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3d3f084dc02_0_32"/>
          <p:cNvPicPr preferRelativeResize="0"/>
          <p:nvPr/>
        </p:nvPicPr>
        <p:blipFill rotWithShape="1">
          <a:blip r:embed="rId4">
            <a:alphaModFix/>
          </a:blip>
          <a:srcRect l="25574" t="26833" r="32949" b="22738"/>
          <a:stretch/>
        </p:blipFill>
        <p:spPr>
          <a:xfrm>
            <a:off x="2017975" y="2402400"/>
            <a:ext cx="3792625" cy="259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3f084dc02_0_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9" name="Google Shape;159;g3d3f084dc02_0_43"/>
          <p:cNvPicPr preferRelativeResize="0"/>
          <p:nvPr/>
        </p:nvPicPr>
        <p:blipFill rotWithShape="1">
          <a:blip r:embed="rId3">
            <a:alphaModFix/>
          </a:blip>
          <a:srcRect l="27847" t="12601" r="32552" b="22380"/>
          <a:stretch/>
        </p:blipFill>
        <p:spPr>
          <a:xfrm>
            <a:off x="2576450" y="1126925"/>
            <a:ext cx="4251101" cy="392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d3f084dc02_0_43"/>
          <p:cNvSpPr txBox="1">
            <a:spLocks noGrp="1"/>
          </p:cNvSpPr>
          <p:nvPr>
            <p:ph type="title"/>
          </p:nvPr>
        </p:nvSpPr>
        <p:spPr>
          <a:xfrm>
            <a:off x="311700" y="285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Waarom hypo’s tijdens het sporten?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d3f084dc02_0_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d3f084dc02_0_49"/>
          <p:cNvSpPr txBox="1">
            <a:spLocks noGrp="1"/>
          </p:cNvSpPr>
          <p:nvPr>
            <p:ph type="title"/>
          </p:nvPr>
        </p:nvSpPr>
        <p:spPr>
          <a:xfrm>
            <a:off x="311700" y="285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Waarom hypo’s tijdens het sporten?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7" name="Google Shape;167;g3d3f084dc02_0_49"/>
          <p:cNvPicPr preferRelativeResize="0"/>
          <p:nvPr/>
        </p:nvPicPr>
        <p:blipFill rotWithShape="1">
          <a:blip r:embed="rId3">
            <a:alphaModFix/>
          </a:blip>
          <a:srcRect l="9091" t="18924" r="38869" b="32765"/>
          <a:stretch/>
        </p:blipFill>
        <p:spPr>
          <a:xfrm>
            <a:off x="184200" y="1477150"/>
            <a:ext cx="6899377" cy="360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d3f084dc02_0_5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3d3f084dc02_0_56"/>
          <p:cNvSpPr txBox="1">
            <a:spLocks noGrp="1"/>
          </p:cNvSpPr>
          <p:nvPr>
            <p:ph type="title"/>
          </p:nvPr>
        </p:nvSpPr>
        <p:spPr>
          <a:xfrm>
            <a:off x="311700" y="285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Waarom hypo’s tijdens het sporten?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4" name="Google Shape;174;g3d3f084dc02_0_56"/>
          <p:cNvPicPr preferRelativeResize="0"/>
          <p:nvPr/>
        </p:nvPicPr>
        <p:blipFill rotWithShape="1">
          <a:blip r:embed="rId3">
            <a:alphaModFix/>
          </a:blip>
          <a:srcRect l="27114" t="12603" r="33539" b="21926"/>
          <a:stretch/>
        </p:blipFill>
        <p:spPr>
          <a:xfrm>
            <a:off x="600950" y="1334625"/>
            <a:ext cx="3917673" cy="36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d3f084dc02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3073" y="2878300"/>
            <a:ext cx="1846051" cy="184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96a96530d1_0_1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g396a96530d1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7649"/>
            <a:ext cx="5413124" cy="419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396a96530d1_0_10"/>
          <p:cNvSpPr/>
          <p:nvPr/>
        </p:nvSpPr>
        <p:spPr>
          <a:xfrm>
            <a:off x="3810725" y="4006600"/>
            <a:ext cx="990000" cy="855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96a96530d1_0_10"/>
          <p:cNvSpPr txBox="1">
            <a:spLocks noGrp="1"/>
          </p:cNvSpPr>
          <p:nvPr>
            <p:ph type="title"/>
          </p:nvPr>
        </p:nvSpPr>
        <p:spPr>
          <a:xfrm>
            <a:off x="165425" y="-582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Invloed van beweging…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96a96530d1_0_5"/>
          <p:cNvSpPr txBox="1">
            <a:spLocks noGrp="1"/>
          </p:cNvSpPr>
          <p:nvPr>
            <p:ph type="title"/>
          </p:nvPr>
        </p:nvSpPr>
        <p:spPr>
          <a:xfrm>
            <a:off x="165425" y="-582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Invloed van beweging…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9" name="Google Shape;189;g396a96530d1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83549"/>
            <a:ext cx="5438251" cy="42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96a96530d1_0_5"/>
          <p:cNvSpPr/>
          <p:nvPr/>
        </p:nvSpPr>
        <p:spPr>
          <a:xfrm>
            <a:off x="3930725" y="3946600"/>
            <a:ext cx="990000" cy="855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6a96530d1_0_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g396a96530d1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7425" y="39200"/>
            <a:ext cx="4626624" cy="358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96a96530d1_0_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00" y="1558325"/>
            <a:ext cx="4573326" cy="353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96a96530d1_0_38"/>
          <p:cNvSpPr/>
          <p:nvPr/>
        </p:nvSpPr>
        <p:spPr>
          <a:xfrm>
            <a:off x="7598225" y="2775850"/>
            <a:ext cx="802500" cy="675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396a96530d1_0_38"/>
          <p:cNvSpPr/>
          <p:nvPr/>
        </p:nvSpPr>
        <p:spPr>
          <a:xfrm>
            <a:off x="3228125" y="4248250"/>
            <a:ext cx="802500" cy="675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396a96530d1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7675"/>
            <a:ext cx="6378275" cy="388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96a96530d1_0_15"/>
          <p:cNvSpPr txBox="1">
            <a:spLocks noGrp="1"/>
          </p:cNvSpPr>
          <p:nvPr>
            <p:ph type="title"/>
          </p:nvPr>
        </p:nvSpPr>
        <p:spPr>
          <a:xfrm>
            <a:off x="410350" y="2202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Wat gaat er mis?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6" name="Google Shape;206;g396a96530d1_0_15"/>
          <p:cNvSpPr txBox="1"/>
          <p:nvPr/>
        </p:nvSpPr>
        <p:spPr>
          <a:xfrm>
            <a:off x="7376125" y="1396550"/>
            <a:ext cx="1692600" cy="3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17:30 uur: Avondmaaltijd, 10% gegeven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18:30: Start hardlopen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19:15: Hypo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64" name="Google Shape;6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/>
        </p:nvSpPr>
        <p:spPr>
          <a:xfrm>
            <a:off x="208475" y="200225"/>
            <a:ext cx="11457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 sz="3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" title="PXL_20260118_12553566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4964" y="0"/>
            <a:ext cx="35512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96a96530d1_0_0"/>
          <p:cNvSpPr txBox="1">
            <a:spLocks noGrp="1"/>
          </p:cNvSpPr>
          <p:nvPr>
            <p:ph type="title"/>
          </p:nvPr>
        </p:nvSpPr>
        <p:spPr>
          <a:xfrm>
            <a:off x="410350" y="2202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Wat gaat er mis?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2" name="Google Shape;212;g396a96530d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96551"/>
            <a:ext cx="7223724" cy="35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396a96530d1_0_0"/>
          <p:cNvSpPr/>
          <p:nvPr/>
        </p:nvSpPr>
        <p:spPr>
          <a:xfrm>
            <a:off x="3727900" y="1868600"/>
            <a:ext cx="169200" cy="493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96a96530d1_0_0"/>
          <p:cNvSpPr txBox="1"/>
          <p:nvPr/>
        </p:nvSpPr>
        <p:spPr>
          <a:xfrm>
            <a:off x="7376125" y="1396550"/>
            <a:ext cx="1692600" cy="3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8 uur: Ontbijt, volledige bolus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11 uur: 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Hypo: banaan gegeten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12 uur: 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Start sporten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14 uur: Hyper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96a96530d1_0_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g396a96530d1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50" y="1201625"/>
            <a:ext cx="8880299" cy="26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96a96530d1_0_19"/>
          <p:cNvSpPr txBox="1">
            <a:spLocks noGrp="1"/>
          </p:cNvSpPr>
          <p:nvPr>
            <p:ph type="title"/>
          </p:nvPr>
        </p:nvSpPr>
        <p:spPr>
          <a:xfrm>
            <a:off x="410350" y="2202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Wat gaat er mis?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2" name="Google Shape;222;g396a96530d1_0_19"/>
          <p:cNvSpPr txBox="1"/>
          <p:nvPr/>
        </p:nvSpPr>
        <p:spPr>
          <a:xfrm>
            <a:off x="292150" y="3852025"/>
            <a:ext cx="875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17:30: Avondmaaltijd → 20% bolus gegeven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18:30: Sportstand aan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19:30: Start hardlopen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20:30: Hypo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96a96530d1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59400"/>
            <a:ext cx="7118819" cy="293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96a96530d1_0_30"/>
          <p:cNvSpPr txBox="1">
            <a:spLocks noGrp="1"/>
          </p:cNvSpPr>
          <p:nvPr>
            <p:ph type="title"/>
          </p:nvPr>
        </p:nvSpPr>
        <p:spPr>
          <a:xfrm>
            <a:off x="410350" y="2202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Wat gaat er mis?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9" name="Google Shape;229;g396a96530d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6026" y="2059404"/>
            <a:ext cx="591475" cy="59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96a96530d1_0_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8776" y="3515504"/>
            <a:ext cx="591475" cy="59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396a96530d1_0_30"/>
          <p:cNvSpPr txBox="1"/>
          <p:nvPr/>
        </p:nvSpPr>
        <p:spPr>
          <a:xfrm>
            <a:off x="7366325" y="1003775"/>
            <a:ext cx="1692600" cy="3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12 uur: Lunch, volledige bolus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Na lunch kleine daling: druiven gegeten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16 uur: 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Banaan (+ ontbijtkoek)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16:30 uur: Wandelen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3d3f084dc02_1_11"/>
          <p:cNvPicPr preferRelativeResize="0"/>
          <p:nvPr/>
        </p:nvPicPr>
        <p:blipFill rotWithShape="1">
          <a:blip r:embed="rId3">
            <a:alphaModFix/>
          </a:blip>
          <a:srcRect l="52662" t="19701" r="33122" b="32060"/>
          <a:stretch/>
        </p:blipFill>
        <p:spPr>
          <a:xfrm>
            <a:off x="108625" y="29326"/>
            <a:ext cx="2638100" cy="50329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3d3f084dc02_1_11"/>
          <p:cNvSpPr txBox="1">
            <a:spLocks noGrp="1"/>
          </p:cNvSpPr>
          <p:nvPr>
            <p:ph type="title"/>
          </p:nvPr>
        </p:nvSpPr>
        <p:spPr>
          <a:xfrm>
            <a:off x="410350" y="22027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Wat gaat er mis?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8" name="Google Shape;238;g3d3f084dc02_1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4026" y="1234104"/>
            <a:ext cx="591476" cy="59147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d3f084dc02_1_11"/>
          <p:cNvSpPr txBox="1"/>
          <p:nvPr/>
        </p:nvSpPr>
        <p:spPr>
          <a:xfrm>
            <a:off x="3426975" y="2422900"/>
            <a:ext cx="3948900" cy="35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12 uur: Lunch, volledige bolus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15:30 uur: 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Banaan (+ ontbijtkoek)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15:40 uur: Hardlopen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g3d3f084dc02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-4"/>
            <a:ext cx="9144000" cy="596392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3d3f084dc02_1_5"/>
          <p:cNvSpPr txBox="1">
            <a:spLocks noGrp="1"/>
          </p:cNvSpPr>
          <p:nvPr>
            <p:ph type="title"/>
          </p:nvPr>
        </p:nvSpPr>
        <p:spPr>
          <a:xfrm>
            <a:off x="1013327" y="20098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/>
              <a:t>3 basisstrategieën voor sporten</a:t>
            </a:r>
            <a:r>
              <a:rPr lang="nl" b="1">
                <a:solidFill>
                  <a:schemeClr val="lt1"/>
                </a:solidFill>
              </a:rPr>
              <a:t> 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2"/>
          <p:cNvPicPr preferRelativeResize="0"/>
          <p:nvPr/>
        </p:nvPicPr>
        <p:blipFill rotWithShape="1">
          <a:blip r:embed="rId3">
            <a:alphaModFix/>
          </a:blip>
          <a:srcRect t="11773"/>
          <a:stretch/>
        </p:blipFill>
        <p:spPr>
          <a:xfrm>
            <a:off x="-1" y="0"/>
            <a:ext cx="9192445" cy="5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2"/>
          <p:cNvSpPr txBox="1"/>
          <p:nvPr/>
        </p:nvSpPr>
        <p:spPr>
          <a:xfrm>
            <a:off x="4745183" y="0"/>
            <a:ext cx="4447260" cy="5225000"/>
          </a:xfrm>
          <a:prstGeom prst="rect">
            <a:avLst/>
          </a:prstGeom>
          <a:solidFill>
            <a:schemeClr val="lt1">
              <a:alpha val="9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2"/>
          <p:cNvSpPr txBox="1">
            <a:spLocks noGrp="1"/>
          </p:cNvSpPr>
          <p:nvPr>
            <p:ph type="ctrTitle"/>
          </p:nvPr>
        </p:nvSpPr>
        <p:spPr>
          <a:xfrm>
            <a:off x="5175601" y="-332795"/>
            <a:ext cx="47511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/>
              <a:t>1: Nuchter</a:t>
            </a:r>
            <a:endParaRPr/>
          </a:p>
        </p:txBody>
      </p:sp>
      <p:sp>
        <p:nvSpPr>
          <p:cNvPr id="253" name="Google Shape;253;p12"/>
          <p:cNvSpPr txBox="1"/>
          <p:nvPr/>
        </p:nvSpPr>
        <p:spPr>
          <a:xfrm>
            <a:off x="4944152" y="2289845"/>
            <a:ext cx="4374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Rustige nacht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Weinig actieve insuline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Insuline ongevoeliger in de ochtend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3"/>
          <p:cNvPicPr preferRelativeResize="0"/>
          <p:nvPr/>
        </p:nvPicPr>
        <p:blipFill rotWithShape="1">
          <a:blip r:embed="rId3">
            <a:alphaModFix/>
          </a:blip>
          <a:srcRect t="11773"/>
          <a:stretch/>
        </p:blipFill>
        <p:spPr>
          <a:xfrm>
            <a:off x="-1" y="0"/>
            <a:ext cx="9192445" cy="5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3"/>
          <p:cNvSpPr txBox="1"/>
          <p:nvPr/>
        </p:nvSpPr>
        <p:spPr>
          <a:xfrm>
            <a:off x="-1" y="0"/>
            <a:ext cx="4751100" cy="5225000"/>
          </a:xfrm>
          <a:prstGeom prst="rect">
            <a:avLst/>
          </a:prstGeom>
          <a:solidFill>
            <a:schemeClr val="lt1">
              <a:alpha val="9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"/>
          <p:cNvSpPr txBox="1">
            <a:spLocks noGrp="1"/>
          </p:cNvSpPr>
          <p:nvPr>
            <p:ph type="ctrTitle"/>
          </p:nvPr>
        </p:nvSpPr>
        <p:spPr>
          <a:xfrm>
            <a:off x="444273" y="-320376"/>
            <a:ext cx="47511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/>
              <a:t>1: Nuchter</a:t>
            </a:r>
            <a:endParaRPr/>
          </a:p>
        </p:txBody>
      </p:sp>
      <p:pic>
        <p:nvPicPr>
          <p:cNvPr id="261" name="Google Shape;26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2626" y="-21065"/>
            <a:ext cx="905875" cy="90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3"/>
          <p:cNvSpPr txBox="1"/>
          <p:nvPr/>
        </p:nvSpPr>
        <p:spPr>
          <a:xfrm>
            <a:off x="341004" y="2436412"/>
            <a:ext cx="4374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Vlak voor het sporten (0-30 minuten) 0-50 gram koolhydraten eten, experimenteer met verschillende voedingsmiddelen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0" y="0"/>
            <a:ext cx="2133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14"/>
          <p:cNvGrpSpPr/>
          <p:nvPr/>
        </p:nvGrpSpPr>
        <p:grpSpPr>
          <a:xfrm>
            <a:off x="2133600" y="0"/>
            <a:ext cx="7453745" cy="5143500"/>
            <a:chOff x="3337924" y="1009759"/>
            <a:chExt cx="5806076" cy="4133741"/>
          </a:xfrm>
        </p:grpSpPr>
        <p:pic>
          <p:nvPicPr>
            <p:cNvPr id="269" name="Google Shape;269;p14"/>
            <p:cNvPicPr preferRelativeResize="0"/>
            <p:nvPr/>
          </p:nvPicPr>
          <p:blipFill rotWithShape="1">
            <a:blip r:embed="rId3">
              <a:alphaModFix/>
            </a:blip>
            <a:srcRect b="94068"/>
            <a:stretch/>
          </p:blipFill>
          <p:spPr>
            <a:xfrm>
              <a:off x="3337924" y="1009759"/>
              <a:ext cx="5806076" cy="30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4"/>
            <p:cNvPicPr preferRelativeResize="0"/>
            <p:nvPr/>
          </p:nvPicPr>
          <p:blipFill rotWithShape="1">
            <a:blip r:embed="rId3">
              <a:alphaModFix/>
            </a:blip>
            <a:srcRect t="25051"/>
            <a:stretch/>
          </p:blipFill>
          <p:spPr>
            <a:xfrm>
              <a:off x="3337924" y="1288473"/>
              <a:ext cx="5806076" cy="38550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p14"/>
          <p:cNvSpPr txBox="1"/>
          <p:nvPr/>
        </p:nvSpPr>
        <p:spPr>
          <a:xfrm>
            <a:off x="0" y="0"/>
            <a:ext cx="9428017" cy="5143500"/>
          </a:xfrm>
          <a:prstGeom prst="rect">
            <a:avLst/>
          </a:prstGeom>
          <a:solidFill>
            <a:schemeClr val="lt1">
              <a:alpha val="9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4"/>
          <p:cNvSpPr txBox="1">
            <a:spLocks noGrp="1"/>
          </p:cNvSpPr>
          <p:nvPr>
            <p:ph type="ctrTitle"/>
          </p:nvPr>
        </p:nvSpPr>
        <p:spPr>
          <a:xfrm>
            <a:off x="443944" y="468857"/>
            <a:ext cx="47511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/>
              <a:t>2: Ruim na de maaltijd</a:t>
            </a:r>
            <a:endParaRPr/>
          </a:p>
        </p:txBody>
      </p:sp>
      <p:sp>
        <p:nvSpPr>
          <p:cNvPr id="273" name="Google Shape;273;p14"/>
          <p:cNvSpPr txBox="1"/>
          <p:nvPr/>
        </p:nvSpPr>
        <p:spPr>
          <a:xfrm>
            <a:off x="735950" y="2571750"/>
            <a:ext cx="4374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2-4 uur na de laatste insuline toediening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"/>
          <p:cNvSpPr txBox="1"/>
          <p:nvPr/>
        </p:nvSpPr>
        <p:spPr>
          <a:xfrm>
            <a:off x="0" y="0"/>
            <a:ext cx="2133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15"/>
          <p:cNvGrpSpPr/>
          <p:nvPr/>
        </p:nvGrpSpPr>
        <p:grpSpPr>
          <a:xfrm>
            <a:off x="2133600" y="0"/>
            <a:ext cx="7453745" cy="5143500"/>
            <a:chOff x="3337924" y="1009759"/>
            <a:chExt cx="5806076" cy="4133741"/>
          </a:xfrm>
        </p:grpSpPr>
        <p:pic>
          <p:nvPicPr>
            <p:cNvPr id="280" name="Google Shape;280;p15"/>
            <p:cNvPicPr preferRelativeResize="0"/>
            <p:nvPr/>
          </p:nvPicPr>
          <p:blipFill rotWithShape="1">
            <a:blip r:embed="rId3">
              <a:alphaModFix/>
            </a:blip>
            <a:srcRect b="94068"/>
            <a:stretch/>
          </p:blipFill>
          <p:spPr>
            <a:xfrm>
              <a:off x="3337924" y="1009759"/>
              <a:ext cx="5806076" cy="30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5"/>
            <p:cNvPicPr preferRelativeResize="0"/>
            <p:nvPr/>
          </p:nvPicPr>
          <p:blipFill rotWithShape="1">
            <a:blip r:embed="rId3">
              <a:alphaModFix/>
            </a:blip>
            <a:srcRect t="25051"/>
            <a:stretch/>
          </p:blipFill>
          <p:spPr>
            <a:xfrm>
              <a:off x="3337924" y="1288473"/>
              <a:ext cx="5806076" cy="38550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2" name="Google Shape;282;p15"/>
          <p:cNvSpPr txBox="1"/>
          <p:nvPr/>
        </p:nvSpPr>
        <p:spPr>
          <a:xfrm>
            <a:off x="1" y="0"/>
            <a:ext cx="5569526" cy="5143500"/>
          </a:xfrm>
          <a:prstGeom prst="rect">
            <a:avLst/>
          </a:prstGeom>
          <a:solidFill>
            <a:schemeClr val="lt1">
              <a:alpha val="9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5"/>
          <p:cNvSpPr txBox="1">
            <a:spLocks noGrp="1"/>
          </p:cNvSpPr>
          <p:nvPr>
            <p:ph type="ctrTitle"/>
          </p:nvPr>
        </p:nvSpPr>
        <p:spPr>
          <a:xfrm>
            <a:off x="443944" y="468857"/>
            <a:ext cx="47511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nl"/>
              <a:t>2: Ruim na de maaltijd</a:t>
            </a:r>
            <a:endParaRPr/>
          </a:p>
        </p:txBody>
      </p:sp>
      <p:sp>
        <p:nvSpPr>
          <p:cNvPr id="284" name="Google Shape;284;p15"/>
          <p:cNvSpPr txBox="1"/>
          <p:nvPr/>
        </p:nvSpPr>
        <p:spPr>
          <a:xfrm>
            <a:off x="721041" y="3194078"/>
            <a:ext cx="4374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Tijdelijke basaal/streefwaarde aan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Vlak voor het sporten (0-30 minuten) 0-50 gram koolhydraten eten, experimenteer met verschillende voedingsmiddelen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" name="Google Shape;285;p15"/>
          <p:cNvGrpSpPr/>
          <p:nvPr/>
        </p:nvGrpSpPr>
        <p:grpSpPr>
          <a:xfrm>
            <a:off x="6644244" y="1929740"/>
            <a:ext cx="1472540" cy="2885704"/>
            <a:chOff x="6644244" y="1929740"/>
            <a:chExt cx="1472540" cy="2885704"/>
          </a:xfrm>
        </p:grpSpPr>
        <p:sp>
          <p:nvSpPr>
            <p:cNvPr id="286" name="Google Shape;286;p15"/>
            <p:cNvSpPr/>
            <p:nvPr/>
          </p:nvSpPr>
          <p:spPr>
            <a:xfrm>
              <a:off x="6644244" y="3883231"/>
              <a:ext cx="992801" cy="932213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7" name="Google Shape;287;p15"/>
            <p:cNvCxnSpPr/>
            <p:nvPr/>
          </p:nvCxnSpPr>
          <p:spPr>
            <a:xfrm rot="10800000" flipH="1">
              <a:off x="7394955" y="1929740"/>
              <a:ext cx="721829" cy="2012868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288" name="Google Shape;28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07603" y="-116773"/>
            <a:ext cx="992801" cy="99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16"/>
          <p:cNvGrpSpPr/>
          <p:nvPr/>
        </p:nvGrpSpPr>
        <p:grpSpPr>
          <a:xfrm>
            <a:off x="-2" y="1"/>
            <a:ext cx="9189264" cy="5143500"/>
            <a:chOff x="1018710" y="0"/>
            <a:chExt cx="8125290" cy="4450771"/>
          </a:xfrm>
        </p:grpSpPr>
        <p:pic>
          <p:nvPicPr>
            <p:cNvPr id="294" name="Google Shape;294;p16"/>
            <p:cNvPicPr preferRelativeResize="0"/>
            <p:nvPr/>
          </p:nvPicPr>
          <p:blipFill rotWithShape="1">
            <a:blip r:embed="rId3">
              <a:alphaModFix/>
            </a:blip>
            <a:srcRect b="92862"/>
            <a:stretch/>
          </p:blipFill>
          <p:spPr>
            <a:xfrm>
              <a:off x="1018710" y="0"/>
              <a:ext cx="8118835" cy="367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16"/>
            <p:cNvPicPr preferRelativeResize="0"/>
            <p:nvPr/>
          </p:nvPicPr>
          <p:blipFill rotWithShape="1">
            <a:blip r:embed="rId3">
              <a:alphaModFix/>
            </a:blip>
            <a:srcRect t="20606" r="-80"/>
            <a:stretch/>
          </p:blipFill>
          <p:spPr>
            <a:xfrm>
              <a:off x="1018710" y="367145"/>
              <a:ext cx="8125290" cy="4083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p16"/>
          <p:cNvSpPr txBox="1"/>
          <p:nvPr/>
        </p:nvSpPr>
        <p:spPr>
          <a:xfrm>
            <a:off x="0" y="0"/>
            <a:ext cx="9181962" cy="5143500"/>
          </a:xfrm>
          <a:prstGeom prst="rect">
            <a:avLst/>
          </a:prstGeom>
          <a:solidFill>
            <a:schemeClr val="lt1">
              <a:alpha val="9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6"/>
          <p:cNvSpPr txBox="1"/>
          <p:nvPr/>
        </p:nvSpPr>
        <p:spPr>
          <a:xfrm>
            <a:off x="441593" y="-60312"/>
            <a:ext cx="4751100" cy="258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nl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3: Direct na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nl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maaltijd</a:t>
            </a:r>
            <a:endParaRPr/>
          </a:p>
        </p:txBody>
      </p:sp>
      <p:sp>
        <p:nvSpPr>
          <p:cNvPr id="298" name="Google Shape;298;p16"/>
          <p:cNvSpPr txBox="1"/>
          <p:nvPr/>
        </p:nvSpPr>
        <p:spPr>
          <a:xfrm>
            <a:off x="703228" y="2518942"/>
            <a:ext cx="4374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Minder of geen KH invoer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3d3f084dc02_0_0"/>
          <p:cNvPicPr preferRelativeResize="0"/>
          <p:nvPr/>
        </p:nvPicPr>
        <p:blipFill rotWithShape="1">
          <a:blip r:embed="rId3">
            <a:alphaModFix/>
          </a:blip>
          <a:srcRect l="28133" t="12914" r="22511" b="45617"/>
          <a:stretch/>
        </p:blipFill>
        <p:spPr>
          <a:xfrm>
            <a:off x="2466580" y="234443"/>
            <a:ext cx="5926698" cy="27995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3d3f084dc02_0_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3d3f084dc02_0_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g3d3f084dc02_0_0"/>
          <p:cNvPicPr preferRelativeResize="0"/>
          <p:nvPr/>
        </p:nvPicPr>
        <p:blipFill rotWithShape="1">
          <a:blip r:embed="rId4">
            <a:alphaModFix/>
          </a:blip>
          <a:srcRect t="34327"/>
          <a:stretch/>
        </p:blipFill>
        <p:spPr>
          <a:xfrm>
            <a:off x="5818925" y="2237525"/>
            <a:ext cx="3325075" cy="29059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5;p2">
            <a:extLst>
              <a:ext uri="{FF2B5EF4-FFF2-40B4-BE49-F238E27FC236}">
                <a16:creationId xmlns:a16="http://schemas.microsoft.com/office/drawing/2014/main" id="{E7DE1FDB-693D-C7D6-1783-6A6EBC85A168}"/>
              </a:ext>
            </a:extLst>
          </p:cNvPr>
          <p:cNvSpPr txBox="1"/>
          <p:nvPr/>
        </p:nvSpPr>
        <p:spPr>
          <a:xfrm>
            <a:off x="208475" y="200225"/>
            <a:ext cx="11457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 sz="3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7"/>
          <p:cNvGrpSpPr/>
          <p:nvPr/>
        </p:nvGrpSpPr>
        <p:grpSpPr>
          <a:xfrm>
            <a:off x="-2" y="1"/>
            <a:ext cx="9189264" cy="5143500"/>
            <a:chOff x="1018710" y="0"/>
            <a:chExt cx="8125290" cy="4450771"/>
          </a:xfrm>
        </p:grpSpPr>
        <p:pic>
          <p:nvPicPr>
            <p:cNvPr id="304" name="Google Shape;304;p17"/>
            <p:cNvPicPr preferRelativeResize="0"/>
            <p:nvPr/>
          </p:nvPicPr>
          <p:blipFill rotWithShape="1">
            <a:blip r:embed="rId3">
              <a:alphaModFix/>
            </a:blip>
            <a:srcRect b="92862"/>
            <a:stretch/>
          </p:blipFill>
          <p:spPr>
            <a:xfrm>
              <a:off x="1018710" y="0"/>
              <a:ext cx="8118835" cy="367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17"/>
            <p:cNvPicPr preferRelativeResize="0"/>
            <p:nvPr/>
          </p:nvPicPr>
          <p:blipFill rotWithShape="1">
            <a:blip r:embed="rId3">
              <a:alphaModFix/>
            </a:blip>
            <a:srcRect t="20606" r="-80"/>
            <a:stretch/>
          </p:blipFill>
          <p:spPr>
            <a:xfrm>
              <a:off x="1018710" y="367145"/>
              <a:ext cx="8125290" cy="40836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6" name="Google Shape;306;p17"/>
          <p:cNvSpPr txBox="1"/>
          <p:nvPr/>
        </p:nvSpPr>
        <p:spPr>
          <a:xfrm>
            <a:off x="0" y="0"/>
            <a:ext cx="5507182" cy="5143500"/>
          </a:xfrm>
          <a:prstGeom prst="rect">
            <a:avLst/>
          </a:prstGeom>
          <a:solidFill>
            <a:schemeClr val="lt1">
              <a:alpha val="90196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7"/>
          <p:cNvSpPr txBox="1"/>
          <p:nvPr/>
        </p:nvSpPr>
        <p:spPr>
          <a:xfrm>
            <a:off x="441593" y="-60312"/>
            <a:ext cx="4751100" cy="2583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nl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3: Direct na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rPr lang="nl"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maaltijd</a:t>
            </a:r>
            <a:endParaRPr/>
          </a:p>
        </p:txBody>
      </p:sp>
      <p:sp>
        <p:nvSpPr>
          <p:cNvPr id="308" name="Google Shape;308;p17"/>
          <p:cNvSpPr txBox="1"/>
          <p:nvPr/>
        </p:nvSpPr>
        <p:spPr>
          <a:xfrm>
            <a:off x="703228" y="2518942"/>
            <a:ext cx="4374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Minder of geen KH invoer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8855" y="-78957"/>
            <a:ext cx="1144759" cy="145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927" y="2082362"/>
            <a:ext cx="1764975" cy="23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7"/>
          <p:cNvSpPr txBox="1"/>
          <p:nvPr/>
        </p:nvSpPr>
        <p:spPr>
          <a:xfrm>
            <a:off x="6752130" y="2137355"/>
            <a:ext cx="2642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312" name="Google Shape;312;p17"/>
          <p:cNvSpPr txBox="1"/>
          <p:nvPr/>
        </p:nvSpPr>
        <p:spPr>
          <a:xfrm>
            <a:off x="2582035" y="4566481"/>
            <a:ext cx="32151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+/- 140 gram koolhydraten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7"/>
          <p:cNvSpPr txBox="1"/>
          <p:nvPr/>
        </p:nvSpPr>
        <p:spPr>
          <a:xfrm>
            <a:off x="703228" y="2911137"/>
            <a:ext cx="43749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– 90% van de koolhydraten invoeren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nl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0-30 minuten na maaltijd vertrekken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"/>
          <p:cNvSpPr txBox="1">
            <a:spLocks noGrp="1"/>
          </p:cNvSpPr>
          <p:nvPr>
            <p:ph type="title"/>
          </p:nvPr>
        </p:nvSpPr>
        <p:spPr>
          <a:xfrm>
            <a:off x="240448" y="523931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nl">
                <a:solidFill>
                  <a:schemeClr val="lt1"/>
                </a:solidFill>
              </a:rPr>
              <a:t>Vragen?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18" descr="Afbeelding met patroon, pixel, steek&#10;&#10;Door AI gegenereerde inhoud is mogelijk onjuis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3781" y="585413"/>
            <a:ext cx="2619994" cy="261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8" descr="Kam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448" y="2068038"/>
            <a:ext cx="4254362" cy="283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8"/>
          <p:cNvSpPr txBox="1"/>
          <p:nvPr/>
        </p:nvSpPr>
        <p:spPr>
          <a:xfrm>
            <a:off x="4494800" y="4203800"/>
            <a:ext cx="4614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Volgen?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lt1"/>
                </a:solidFill>
              </a:rPr>
              <a:t>https://nl.linkedin.com/in/geraldvandenhoek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23" name="Google Shape;3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7960" y="3902905"/>
            <a:ext cx="1970273" cy="6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80" name="Google Shape;80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"/>
              <a:t>Maandag 15 oktober 2001</a:t>
            </a:r>
            <a:endParaRPr/>
          </a:p>
        </p:txBody>
      </p:sp>
      <p:sp>
        <p:nvSpPr>
          <p:cNvPr id="81" name="Google Shape;81;p3"/>
          <p:cNvSpPr txBox="1"/>
          <p:nvPr/>
        </p:nvSpPr>
        <p:spPr>
          <a:xfrm>
            <a:off x="208475" y="200225"/>
            <a:ext cx="11457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2005</a:t>
            </a:r>
            <a:endParaRPr sz="3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208475" y="200225"/>
            <a:ext cx="11457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2005</a:t>
            </a:r>
            <a:endParaRPr sz="3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4016" y="-216590"/>
            <a:ext cx="9408727" cy="71346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/>
        </p:nvSpPr>
        <p:spPr>
          <a:xfrm>
            <a:off x="208475" y="200225"/>
            <a:ext cx="11457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2005</a:t>
            </a:r>
            <a:endParaRPr sz="3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3" title="image-Photoroo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50" y="3242523"/>
            <a:ext cx="2052600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/>
          <p:nvPr/>
        </p:nvSpPr>
        <p:spPr>
          <a:xfrm>
            <a:off x="208475" y="200225"/>
            <a:ext cx="11457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nl" sz="3300">
                <a:solidFill>
                  <a:schemeClr val="lt1"/>
                </a:solidFill>
              </a:rPr>
              <a:t>13</a:t>
            </a:r>
            <a:endParaRPr sz="3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 title="image-Photoroo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150" y="3242523"/>
            <a:ext cx="2052600" cy="20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4"/>
          <p:cNvPicPr preferRelativeResize="0"/>
          <p:nvPr/>
        </p:nvPicPr>
        <p:blipFill rotWithShape="1">
          <a:blip r:embed="rId5">
            <a:alphaModFix/>
          </a:blip>
          <a:srcRect r="48046"/>
          <a:stretch/>
        </p:blipFill>
        <p:spPr>
          <a:xfrm>
            <a:off x="2811050" y="2571756"/>
            <a:ext cx="1760950" cy="266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3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/>
          <p:cNvSpPr txBox="1"/>
          <p:nvPr/>
        </p:nvSpPr>
        <p:spPr>
          <a:xfrm>
            <a:off x="208475" y="200225"/>
            <a:ext cx="11457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2016</a:t>
            </a:r>
            <a:endParaRPr sz="3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48129" y="3074375"/>
            <a:ext cx="3023176" cy="20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" title="image-Photoroo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150" y="3242523"/>
            <a:ext cx="2052600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3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"/>
          <p:cNvSpPr txBox="1"/>
          <p:nvPr/>
        </p:nvSpPr>
        <p:spPr>
          <a:xfrm>
            <a:off x="208475" y="200225"/>
            <a:ext cx="11457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3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474" y="3330075"/>
            <a:ext cx="1501421" cy="16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7373" y="2964650"/>
            <a:ext cx="3338401" cy="21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3188124" y="473441"/>
            <a:ext cx="3727405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nl">
                <a:solidFill>
                  <a:schemeClr val="lt1"/>
                </a:solidFill>
              </a:rPr>
              <a:t>5 HCL systemen</a:t>
            </a:r>
            <a:br>
              <a:rPr lang="nl">
                <a:solidFill>
                  <a:schemeClr val="lt1"/>
                </a:solidFill>
              </a:rPr>
            </a:br>
            <a:r>
              <a:rPr lang="nl">
                <a:solidFill>
                  <a:schemeClr val="lt1"/>
                </a:solidFill>
              </a:rPr>
              <a:t>5 marathons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5" name="Google Shape;115;p7" descr="Afbeelding met kleding, persoon, Menselijk gezicht, glimlach&#10;&#10;Door AI gegenereerde inhoud is mogelijk onjuist."/>
          <p:cNvPicPr preferRelativeResize="0"/>
          <p:nvPr/>
        </p:nvPicPr>
        <p:blipFill rotWithShape="1">
          <a:blip r:embed="rId3">
            <a:alphaModFix/>
          </a:blip>
          <a:srcRect t="19544" r="18235"/>
          <a:stretch/>
        </p:blipFill>
        <p:spPr>
          <a:xfrm>
            <a:off x="0" y="1491665"/>
            <a:ext cx="2124200" cy="463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9118" y="3247223"/>
            <a:ext cx="2729649" cy="181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9611" y="3082315"/>
            <a:ext cx="2777004" cy="206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1551" y="1960748"/>
            <a:ext cx="1995064" cy="150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7"/>
          <p:cNvPicPr preferRelativeResize="0"/>
          <p:nvPr/>
        </p:nvPicPr>
        <p:blipFill rotWithShape="1">
          <a:blip r:embed="rId7">
            <a:alphaModFix/>
          </a:blip>
          <a:srcRect l="45109" t="30029" r="34677" b="30812"/>
          <a:stretch/>
        </p:blipFill>
        <p:spPr>
          <a:xfrm>
            <a:off x="7396685" y="1537787"/>
            <a:ext cx="1454156" cy="193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 descr="Tandem G7 | Dex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81591" y="3148927"/>
            <a:ext cx="2272564" cy="227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53881" y="2163265"/>
            <a:ext cx="2236237" cy="17341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7;p6">
            <a:extLst>
              <a:ext uri="{FF2B5EF4-FFF2-40B4-BE49-F238E27FC236}">
                <a16:creationId xmlns:a16="http://schemas.microsoft.com/office/drawing/2014/main" id="{B12EF9C2-9834-76B0-843A-6F8780C3798A}"/>
              </a:ext>
            </a:extLst>
          </p:cNvPr>
          <p:cNvSpPr txBox="1"/>
          <p:nvPr/>
        </p:nvSpPr>
        <p:spPr>
          <a:xfrm>
            <a:off x="208475" y="200225"/>
            <a:ext cx="2373116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nl" sz="3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2025-2027</a:t>
            </a:r>
            <a:endParaRPr sz="33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6a96530d1_0_61"/>
          <p:cNvSpPr txBox="1">
            <a:spLocks noGrp="1"/>
          </p:cNvSpPr>
          <p:nvPr>
            <p:ph type="title"/>
          </p:nvPr>
        </p:nvSpPr>
        <p:spPr>
          <a:xfrm>
            <a:off x="311700" y="2851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chemeClr val="lt1"/>
                </a:solidFill>
              </a:rPr>
              <a:t>Sporters met diabetes?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27" name="Google Shape;127;g396a96530d1_0_61" title="portal.unlok-education.com_VirtualMeeting_unlok_VOD_353a6b44-dd00-4235-bf59-e985d5f549ed(HighRes Screenshot) (1).png"/>
          <p:cNvPicPr preferRelativeResize="0"/>
          <p:nvPr/>
        </p:nvPicPr>
        <p:blipFill rotWithShape="1">
          <a:blip r:embed="rId3">
            <a:alphaModFix/>
          </a:blip>
          <a:srcRect l="27065" t="12839" r="32839" b="22415"/>
          <a:stretch/>
        </p:blipFill>
        <p:spPr>
          <a:xfrm>
            <a:off x="311700" y="1265475"/>
            <a:ext cx="4008426" cy="36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96a96530d1_0_61"/>
          <p:cNvSpPr txBox="1"/>
          <p:nvPr/>
        </p:nvSpPr>
        <p:spPr>
          <a:xfrm>
            <a:off x="4621625" y="1785350"/>
            <a:ext cx="4446600" cy="28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-"/>
            </a:pPr>
            <a:r>
              <a:rPr lang="nl" sz="2300">
                <a:solidFill>
                  <a:schemeClr val="lt1"/>
                </a:solidFill>
              </a:rPr>
              <a:t>Verminderde VO2 Max (15%)</a:t>
            </a:r>
            <a:endParaRPr sz="2300">
              <a:solidFill>
                <a:schemeClr val="lt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-"/>
            </a:pPr>
            <a:r>
              <a:rPr lang="nl" sz="2300">
                <a:solidFill>
                  <a:schemeClr val="lt1"/>
                </a:solidFill>
              </a:rPr>
              <a:t>Verhoogde hartslag</a:t>
            </a:r>
            <a:endParaRPr sz="2300">
              <a:solidFill>
                <a:schemeClr val="lt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-"/>
            </a:pPr>
            <a:r>
              <a:rPr lang="nl" sz="2300">
                <a:solidFill>
                  <a:schemeClr val="lt1"/>
                </a:solidFill>
              </a:rPr>
              <a:t>Verlaging hartminuutvolume en spiermassa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69394E502054387331F7CCE4E2334" ma:contentTypeVersion="19" ma:contentTypeDescription="Een nieuw document maken." ma:contentTypeScope="" ma:versionID="e868ff276989edc76fcd8a86e9e613db">
  <xsd:schema xmlns:xsd="http://www.w3.org/2001/XMLSchema" xmlns:xs="http://www.w3.org/2001/XMLSchema" xmlns:p="http://schemas.microsoft.com/office/2006/metadata/properties" xmlns:ns2="8530db66-369d-4f16-926d-20da9fb7f32a" xmlns:ns3="c6a15f65-be5c-4e4b-99cf-f6007101d4b4" targetNamespace="http://schemas.microsoft.com/office/2006/metadata/properties" ma:root="true" ma:fieldsID="1bba7ad5198a4cafb995cdfdbcdae187" ns2:_="" ns3:_="">
    <xsd:import namespace="8530db66-369d-4f16-926d-20da9fb7f32a"/>
    <xsd:import namespace="c6a15f65-be5c-4e4b-99cf-f6007101d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0db66-369d-4f16-926d-20da9fb7f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256f63b-0b9d-4f64-9e1f-1f189ce60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f65-be5c-4e4b-99cf-f6007101d4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024f0b-e0ae-4693-9a6c-9886ba62d15e}" ma:internalName="TaxCatchAll" ma:showField="CatchAllData" ma:web="c6a15f65-be5c-4e4b-99cf-f6007101d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0db66-369d-4f16-926d-20da9fb7f32a">
      <Terms xmlns="http://schemas.microsoft.com/office/infopath/2007/PartnerControls"/>
    </lcf76f155ced4ddcb4097134ff3c332f>
    <TaxCatchAll xmlns="c6a15f65-be5c-4e4b-99cf-f6007101d4b4" xsi:nil="true"/>
  </documentManagement>
</p:properties>
</file>

<file path=customXml/itemProps1.xml><?xml version="1.0" encoding="utf-8"?>
<ds:datastoreItem xmlns:ds="http://schemas.openxmlformats.org/officeDocument/2006/customXml" ds:itemID="{415A8D05-8532-4225-9C04-8083213A7FA3}"/>
</file>

<file path=customXml/itemProps2.xml><?xml version="1.0" encoding="utf-8"?>
<ds:datastoreItem xmlns:ds="http://schemas.openxmlformats.org/officeDocument/2006/customXml" ds:itemID="{22110C47-5B2E-4071-8F56-89391C6A1A19}"/>
</file>

<file path=customXml/itemProps3.xml><?xml version="1.0" encoding="utf-8"?>
<ds:datastoreItem xmlns:ds="http://schemas.openxmlformats.org/officeDocument/2006/customXml" ds:itemID="{162FE39F-7327-41AC-89B8-8827266245A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Office PowerPoint</Application>
  <PresentationFormat>Diavoorstelling (16:9)</PresentationFormat>
  <Paragraphs>116</Paragraphs>
  <Slides>31</Slides>
  <Notes>31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4" baseType="lpstr">
      <vt:lpstr>Arial</vt:lpstr>
      <vt:lpstr>Calibri</vt:lpstr>
      <vt:lpstr>Simple Dark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5 HCL systemen 5 marathons</vt:lpstr>
      <vt:lpstr>Sporters met diabetes?</vt:lpstr>
      <vt:lpstr>Sporten met diabetes?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Invloed van beweging…</vt:lpstr>
      <vt:lpstr>PowerPoint-presentatie</vt:lpstr>
      <vt:lpstr>Wat gaat er mis?</vt:lpstr>
      <vt:lpstr>Wat gaat er mis?</vt:lpstr>
      <vt:lpstr>PowerPoint-presentatie</vt:lpstr>
      <vt:lpstr>Wat gaat er mis?</vt:lpstr>
      <vt:lpstr>Wat gaat er mis?</vt:lpstr>
      <vt:lpstr>3 basisstrategieën voor sporten </vt:lpstr>
      <vt:lpstr>1: Nuchter</vt:lpstr>
      <vt:lpstr>1: Nuchter</vt:lpstr>
      <vt:lpstr>2: Ruim na de maaltijd</vt:lpstr>
      <vt:lpstr>2: Ruim na de maaltijd</vt:lpstr>
      <vt:lpstr>PowerPoint-presentatie</vt:lpstr>
      <vt:lpstr>PowerPoint-presentatie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Hoek, Gerald van den</dc:creator>
  <cp:lastModifiedBy>Hoek, Gerald van den</cp:lastModifiedBy>
  <cp:revision>1</cp:revision>
  <dcterms:modified xsi:type="dcterms:W3CDTF">2026-04-01T16:28:07Z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0x010100AFA69394E502054387331F7CCE4E2334</vt:lpwstr>
  </property>
</Properties>
</file>